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1"/>
  </p:sldMasterIdLst>
  <p:notesMasterIdLst>
    <p:notesMasterId r:id="rId28"/>
  </p:notesMasterIdLst>
  <p:handoutMasterIdLst>
    <p:handoutMasterId r:id="rId29"/>
  </p:handoutMasterIdLst>
  <p:sldIdLst>
    <p:sldId id="2215" r:id="rId2"/>
    <p:sldId id="2583" r:id="rId3"/>
    <p:sldId id="2584" r:id="rId4"/>
    <p:sldId id="2585" r:id="rId5"/>
    <p:sldId id="2586" r:id="rId6"/>
    <p:sldId id="2589" r:id="rId7"/>
    <p:sldId id="2587" r:id="rId8"/>
    <p:sldId id="2588" r:id="rId9"/>
    <p:sldId id="2590" r:id="rId10"/>
    <p:sldId id="2591" r:id="rId11"/>
    <p:sldId id="2593" r:id="rId12"/>
    <p:sldId id="2592" r:id="rId13"/>
    <p:sldId id="2594" r:id="rId14"/>
    <p:sldId id="2595" r:id="rId15"/>
    <p:sldId id="2596" r:id="rId16"/>
    <p:sldId id="2597" r:id="rId17"/>
    <p:sldId id="2598" r:id="rId18"/>
    <p:sldId id="2599" r:id="rId19"/>
    <p:sldId id="2600" r:id="rId20"/>
    <p:sldId id="2601" r:id="rId21"/>
    <p:sldId id="2602" r:id="rId22"/>
    <p:sldId id="2603" r:id="rId23"/>
    <p:sldId id="2607" r:id="rId24"/>
    <p:sldId id="2604" r:id="rId25"/>
    <p:sldId id="2605" r:id="rId26"/>
    <p:sldId id="2606" r:id="rId27"/>
  </p:sldIdLst>
  <p:sldSz cx="12192000" cy="6858000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  <p15:guide id="3" pos="2235" userDrawn="1">
          <p15:clr>
            <a:srgbClr val="A4A3A4"/>
          </p15:clr>
        </p15:guide>
        <p15:guide id="4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CC"/>
    <a:srgbClr val="FF6600"/>
    <a:srgbClr val="800000"/>
    <a:srgbClr val="CCFFFF"/>
    <a:srgbClr val="FF0000"/>
    <a:srgbClr val="FFFFCC"/>
    <a:srgbClr val="FFCC99"/>
    <a:srgbClr val="EAEAE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07" autoAdjust="0"/>
    <p:restoredTop sz="95320" autoAdjust="0"/>
  </p:normalViewPr>
  <p:slideViewPr>
    <p:cSldViewPr>
      <p:cViewPr varScale="1">
        <p:scale>
          <a:sx n="79" d="100"/>
          <a:sy n="79" d="100"/>
        </p:scale>
        <p:origin x="69" y="19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8880"/>
    </p:cViewPr>
  </p:sorterViewPr>
  <p:notesViewPr>
    <p:cSldViewPr>
      <p:cViewPr varScale="1">
        <p:scale>
          <a:sx n="86" d="100"/>
          <a:sy n="86" d="100"/>
        </p:scale>
        <p:origin x="1099" y="86"/>
      </p:cViewPr>
      <p:guideLst>
        <p:guide orient="horz" pos="3224"/>
        <p:guide pos="2236"/>
        <p:guide pos="2235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8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31" tIns="48065" rIns="96131" bIns="48065" numCol="1" anchor="t" anchorCtr="0" compatLnSpc="1">
            <a:prstTxWarp prst="textNoShape">
              <a:avLst/>
            </a:prstTxWarp>
          </a:bodyPr>
          <a:lstStyle>
            <a:lvl1pPr defTabSz="96103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2" y="0"/>
            <a:ext cx="3077138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31" tIns="48065" rIns="96131" bIns="48065" numCol="1" anchor="t" anchorCtr="0" compatLnSpc="1">
            <a:prstTxWarp prst="textNoShape">
              <a:avLst/>
            </a:prstTxWarp>
          </a:bodyPr>
          <a:lstStyle>
            <a:lvl1pPr algn="r" defTabSz="96103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5"/>
            <a:ext cx="3077138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31" tIns="48065" rIns="96131" bIns="48065" numCol="1" anchor="b" anchorCtr="0" compatLnSpc="1">
            <a:prstTxWarp prst="textNoShape">
              <a:avLst/>
            </a:prstTxWarp>
          </a:bodyPr>
          <a:lstStyle>
            <a:lvl1pPr defTabSz="96103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2" y="9722395"/>
            <a:ext cx="3077138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31" tIns="48065" rIns="96131" bIns="48065" numCol="1" anchor="b" anchorCtr="0" compatLnSpc="1">
            <a:prstTxWarp prst="textNoShape">
              <a:avLst/>
            </a:prstTxWarp>
          </a:bodyPr>
          <a:lstStyle>
            <a:lvl1pPr algn="r" defTabSz="96103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745AF89-88E0-4719-A3BD-E393EF55D5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2604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8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31" tIns="48065" rIns="96131" bIns="48065" numCol="1" anchor="t" anchorCtr="0" compatLnSpc="1">
            <a:prstTxWarp prst="textNoShape">
              <a:avLst/>
            </a:prstTxWarp>
          </a:bodyPr>
          <a:lstStyle>
            <a:lvl1pPr defTabSz="96103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2" y="0"/>
            <a:ext cx="3077138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31" tIns="48065" rIns="96131" bIns="48065" numCol="1" anchor="t" anchorCtr="0" compatLnSpc="1">
            <a:prstTxWarp prst="textNoShape">
              <a:avLst/>
            </a:prstTxWarp>
          </a:bodyPr>
          <a:lstStyle>
            <a:lvl1pPr algn="r" defTabSz="96103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9938"/>
            <a:ext cx="68135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0381"/>
            <a:ext cx="5205932" cy="460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31" tIns="48065" rIns="96131" bIns="480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5"/>
            <a:ext cx="3077138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31" tIns="48065" rIns="96131" bIns="48065" numCol="1" anchor="b" anchorCtr="0" compatLnSpc="1">
            <a:prstTxWarp prst="textNoShape">
              <a:avLst/>
            </a:prstTxWarp>
          </a:bodyPr>
          <a:lstStyle>
            <a:lvl1pPr defTabSz="96103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2" y="9722395"/>
            <a:ext cx="3077138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31" tIns="48065" rIns="96131" bIns="48065" numCol="1" anchor="b" anchorCtr="0" compatLnSpc="1">
            <a:prstTxWarp prst="textNoShape">
              <a:avLst/>
            </a:prstTxWarp>
          </a:bodyPr>
          <a:lstStyle>
            <a:lvl1pPr algn="r" defTabSz="96103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E6AA8B-539B-4DF4-9A35-9F32B440E8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02493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E6AA8B-539B-4DF4-9A35-9F32B440E836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21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-ML-DL/AI-ML-D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0000" y="4412704"/>
            <a:ext cx="8593200" cy="1752600"/>
          </a:xfrm>
        </p:spPr>
        <p:txBody>
          <a:bodyPr/>
          <a:lstStyle>
            <a:lvl1pPr marL="0" indent="0" algn="ctr">
              <a:buNone/>
              <a:defRPr sz="2000" baseline="0">
                <a:latin typeface="(한글 글꼴 사용)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7188" y="1501"/>
            <a:ext cx="12193200" cy="3104728"/>
            <a:chOff x="0" y="-1"/>
            <a:chExt cx="12701588" cy="3581401"/>
          </a:xfrm>
        </p:grpSpPr>
        <p:sp>
          <p:nvSpPr>
            <p:cNvPr id="6" name="직사각형 5"/>
            <p:cNvSpPr/>
            <p:nvPr/>
          </p:nvSpPr>
          <p:spPr>
            <a:xfrm>
              <a:off x="0" y="-1"/>
              <a:ext cx="12701588" cy="3581401"/>
            </a:xfrm>
            <a:prstGeom prst="rect">
              <a:avLst/>
            </a:prstGeom>
            <a:solidFill>
              <a:srgbClr val="CB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40" b="8188"/>
            <a:stretch/>
          </p:blipFill>
          <p:spPr>
            <a:xfrm>
              <a:off x="3448050" y="334080"/>
              <a:ext cx="6179344" cy="3069047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498" y="291117"/>
            <a:ext cx="2156632" cy="4370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00000" y="2924944"/>
            <a:ext cx="8593200" cy="1470025"/>
          </a:xfrm>
          <a:solidFill>
            <a:schemeClr val="bg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/>
          <a:lstStyle>
            <a:lvl1pPr>
              <a:defRPr sz="2800" baseline="0">
                <a:latin typeface="(한글 글꼴 사용)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8601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latin typeface="(한글 글꼴 사용)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0000" y="1066800"/>
            <a:ext cx="10393200" cy="5242520"/>
          </a:xfrm>
        </p:spPr>
        <p:txBody>
          <a:bodyPr/>
          <a:lstStyle>
            <a:lvl1pPr marL="540000">
              <a:lnSpc>
                <a:spcPct val="120000"/>
              </a:lnSpc>
              <a:defRPr sz="2000" baseline="0">
                <a:latin typeface="(한글 글꼴 사용)"/>
                <a:ea typeface="맑은 고딕" panose="020B0503020000020004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buClrTx/>
              <a:defRPr sz="1800" baseline="0">
                <a:latin typeface="(한글 글꼴 사용)"/>
                <a:ea typeface="맑은 고딕" panose="020B0503020000020004" pitchFamily="50" charset="-127"/>
                <a:cs typeface="Times New Roman" pitchFamily="18" charset="0"/>
              </a:defRPr>
            </a:lvl2pPr>
            <a:lvl3pPr>
              <a:lnSpc>
                <a:spcPct val="120000"/>
              </a:lnSpc>
              <a:buClrTx/>
              <a:defRPr sz="1600" baseline="0">
                <a:latin typeface="(한글 글꼴 사용)"/>
                <a:ea typeface="맑은 고딕" panose="020B0503020000020004" pitchFamily="50" charset="-127"/>
                <a:cs typeface="Times New Roman" pitchFamily="18" charset="0"/>
              </a:defRPr>
            </a:lvl3pPr>
            <a:lvl4pPr>
              <a:lnSpc>
                <a:spcPct val="120000"/>
              </a:lnSpc>
              <a:buClrTx/>
              <a:defRPr sz="1400" baseline="0">
                <a:latin typeface="(한글 글꼴 사용)"/>
                <a:ea typeface="맑은 고딕" panose="020B0503020000020004" pitchFamily="50" charset="-127"/>
                <a:cs typeface="Times New Roman" pitchFamily="18" charset="0"/>
              </a:defRPr>
            </a:lvl4pPr>
            <a:lvl5pPr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70" b="22259"/>
          <a:stretch/>
        </p:blipFill>
        <p:spPr bwMode="auto">
          <a:xfrm>
            <a:off x="4939655" y="6310445"/>
            <a:ext cx="2312691" cy="51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86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000" y="3686400"/>
            <a:ext cx="8326628" cy="1362075"/>
          </a:xfrm>
          <a:solidFill>
            <a:schemeClr val="bg2">
              <a:lumMod val="20000"/>
              <a:lumOff val="80000"/>
            </a:schemeClr>
          </a:solidFill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00000" y="2185200"/>
            <a:ext cx="832662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3907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151400"/>
            <a:ext cx="11360800" cy="5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ko" smtClean="0"/>
              <a:pPr algn="r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" altLang="en-US"/>
          </a:p>
        </p:txBody>
      </p:sp>
      <p:sp>
        <p:nvSpPr>
          <p:cNvPr id="20" name="Google Shape;20;p4"/>
          <p:cNvSpPr txBox="1"/>
          <p:nvPr/>
        </p:nvSpPr>
        <p:spPr>
          <a:xfrm>
            <a:off x="68967" y="6460167"/>
            <a:ext cx="2572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67">
                <a:solidFill>
                  <a:srgbClr val="D9D9D9"/>
                </a:solidFill>
                <a:uFill>
                  <a:noFill/>
                </a:uFill>
                <a:hlinkClick r:id="rId2"/>
              </a:rPr>
              <a:t>https://github.com/AI-ML-DL/AI-ML-DL</a:t>
            </a:r>
            <a:endParaRPr sz="1067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000" y="304800"/>
            <a:ext cx="103932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000" y="1066800"/>
            <a:ext cx="10393200" cy="524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" y="6497638"/>
            <a:ext cx="8636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-</a:t>
            </a:r>
            <a:fld id="{3AD29F7A-9616-43D4-B6E7-D34315D29525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-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70" b="22259"/>
          <a:stretch/>
        </p:blipFill>
        <p:spPr bwMode="auto">
          <a:xfrm>
            <a:off x="4940254" y="6339859"/>
            <a:ext cx="2312691" cy="51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460" r:id="rId1"/>
    <p:sldLayoutId id="2147487471" r:id="rId2"/>
    <p:sldLayoutId id="2147487461" r:id="rId3"/>
    <p:sldLayoutId id="2147487472" r:id="rId4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2600" b="1" baseline="0">
          <a:solidFill>
            <a:schemeClr val="tx1"/>
          </a:solidFill>
          <a:latin typeface="(한글 글꼴 사용)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Arial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Arial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Arial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Arial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Arial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Arial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Arial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Arial" charset="0"/>
          <a:ea typeface="HY견고딕" pitchFamily="18" charset="-127"/>
        </a:defRPr>
      </a:lvl9pPr>
    </p:titleStyle>
    <p:bodyStyle>
      <a:lvl1pPr marL="540000" indent="-342900" algn="l" rtl="0" eaLnBrk="1" fontAlgn="base" latinLnBrk="1" hangingPunct="1">
        <a:lnSpc>
          <a:spcPct val="120000"/>
        </a:lnSpc>
        <a:spcBef>
          <a:spcPts val="300"/>
        </a:spcBef>
        <a:spcAft>
          <a:spcPct val="0"/>
        </a:spcAft>
        <a:buFont typeface="Wingdings" pitchFamily="2" charset="2"/>
        <a:buChar char="v"/>
        <a:defRPr kumimoji="1" sz="2000" baseline="0">
          <a:solidFill>
            <a:schemeClr val="tx1"/>
          </a:solidFill>
          <a:latin typeface="(한글 글꼴 사용)"/>
          <a:ea typeface="맑은 고딕" panose="020B0503020000020004" pitchFamily="50" charset="-127"/>
          <a:cs typeface="+mn-cs"/>
        </a:defRPr>
      </a:lvl1pPr>
      <a:lvl2pPr marL="742950" indent="-288000" algn="l" rtl="0" eaLnBrk="1" fontAlgn="base" latinLnBrk="1" hangingPunct="1">
        <a:lnSpc>
          <a:spcPct val="120000"/>
        </a:lnSpc>
        <a:spcBef>
          <a:spcPts val="300"/>
        </a:spcBef>
        <a:spcAft>
          <a:spcPct val="0"/>
        </a:spcAft>
        <a:buFont typeface="Wingdings" pitchFamily="2" charset="2"/>
        <a:buChar char="§"/>
        <a:defRPr kumimoji="1" sz="1800" baseline="0">
          <a:solidFill>
            <a:schemeClr val="tx1"/>
          </a:solidFill>
          <a:latin typeface="(한글 글꼴 사용)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lnSpc>
          <a:spcPct val="120000"/>
        </a:lnSpc>
        <a:spcBef>
          <a:spcPts val="300"/>
        </a:spcBef>
        <a:spcAft>
          <a:spcPct val="0"/>
        </a:spcAft>
        <a:buFont typeface="Wingdings" pitchFamily="2" charset="2"/>
        <a:buChar char="ü"/>
        <a:defRPr kumimoji="1" sz="1600" baseline="0">
          <a:solidFill>
            <a:schemeClr val="tx1"/>
          </a:solidFill>
          <a:latin typeface="(한글 글꼴 사용)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lnSpc>
          <a:spcPct val="120000"/>
        </a:lnSpc>
        <a:spcBef>
          <a:spcPts val="300"/>
        </a:spcBef>
        <a:spcAft>
          <a:spcPct val="0"/>
        </a:spcAft>
        <a:buChar char="–"/>
        <a:defRPr kumimoji="1" sz="1400" baseline="0">
          <a:solidFill>
            <a:schemeClr val="tx1"/>
          </a:solidFill>
          <a:latin typeface="(한글 글꼴 사용)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융합학과</a:t>
            </a:r>
            <a:r>
              <a:rPr lang="ko-KR" altLang="en-US" dirty="0"/>
              <a:t> 권오영</a:t>
            </a:r>
            <a:endParaRPr lang="en-US" altLang="ko-KR" dirty="0"/>
          </a:p>
          <a:p>
            <a:r>
              <a:rPr lang="en-US" altLang="ko-KR" dirty="0"/>
              <a:t>oykwon@koreatech.ac.kr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프로그래밍</a:t>
            </a:r>
            <a:r>
              <a:rPr lang="en-US" altLang="ko-KR" dirty="0"/>
              <a:t>(Matrix Calculus)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0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single-variable chain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429" y="980728"/>
            <a:ext cx="10393200" cy="5242520"/>
          </a:xfrm>
        </p:spPr>
        <p:txBody>
          <a:bodyPr/>
          <a:lstStyle/>
          <a:p>
            <a:r>
              <a:rPr lang="en-US" altLang="ko-KR" dirty="0"/>
              <a:t>Forward and backward differentiation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-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352750"/>
            <a:ext cx="9505056" cy="792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09" y="2546209"/>
            <a:ext cx="3240360" cy="4505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72" y="2141866"/>
            <a:ext cx="6840760" cy="47055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88" y="3501008"/>
            <a:ext cx="2455402" cy="230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9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single-variable total-derivative chain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일반적인 수식으로 확장 예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에 대한 </a:t>
            </a:r>
            <a:r>
              <a:rPr lang="ko-KR" altLang="en-US" dirty="0" err="1"/>
              <a:t>편미분을</a:t>
            </a:r>
            <a:r>
              <a:rPr lang="ko-KR" altLang="en-US" dirty="0"/>
              <a:t> 할 때 라는 변수는 </a:t>
            </a:r>
            <a:r>
              <a:rPr lang="en-US" altLang="ko-KR" dirty="0"/>
              <a:t>x</a:t>
            </a:r>
            <a:r>
              <a:rPr lang="ko-KR" altLang="en-US" dirty="0"/>
              <a:t>에 영향을 받지 않아야 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(u1</a:t>
            </a:r>
            <a:r>
              <a:rPr lang="ko-KR" altLang="en-US" dirty="0"/>
              <a:t>이</a:t>
            </a:r>
            <a:r>
              <a:rPr lang="en-US" altLang="ko-KR" dirty="0"/>
              <a:t> x</a:t>
            </a:r>
            <a:r>
              <a:rPr lang="ko-KR" altLang="en-US" dirty="0"/>
              <a:t>에 영향을 받음 </a:t>
            </a:r>
            <a:r>
              <a:rPr lang="en-US" altLang="ko-KR" dirty="0"/>
              <a:t>-&gt; </a:t>
            </a:r>
            <a:r>
              <a:rPr lang="ko-KR" altLang="en-US" dirty="0"/>
              <a:t>위 </a:t>
            </a:r>
            <a:r>
              <a:rPr lang="ko-KR" altLang="en-US" dirty="0" err="1"/>
              <a:t>편미분의</a:t>
            </a:r>
            <a:r>
              <a:rPr lang="ko-KR" altLang="en-US" dirty="0"/>
              <a:t> 가정 위배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-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1066800"/>
            <a:ext cx="2136273" cy="405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1472224"/>
            <a:ext cx="3358004" cy="5166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392" y="1946976"/>
            <a:ext cx="10336422" cy="16402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504" y="3737192"/>
            <a:ext cx="8845670" cy="13982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344" y="5364940"/>
            <a:ext cx="2350437" cy="14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5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single-variable total-derivative chain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total derivative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-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7" y="1624623"/>
            <a:ext cx="7300168" cy="7418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1066800"/>
            <a:ext cx="2136273" cy="4054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7" y="2464071"/>
            <a:ext cx="6179205" cy="7837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08" y="3619452"/>
            <a:ext cx="10898953" cy="115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4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single-variable total-derivative chain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total derivative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정리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                         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-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1124744"/>
            <a:ext cx="2179920" cy="4359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641250"/>
            <a:ext cx="8821923" cy="2880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5347151"/>
            <a:ext cx="3634876" cy="7092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287" y="5347151"/>
            <a:ext cx="3557761" cy="8132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4312" y="5837758"/>
            <a:ext cx="1152128" cy="32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2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chain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vector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-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30" y="1066800"/>
            <a:ext cx="1889054" cy="532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268760"/>
            <a:ext cx="4226095" cy="984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1916832"/>
            <a:ext cx="3410696" cy="24482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27" y="4517504"/>
            <a:ext cx="11765513" cy="14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chain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vector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-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3" y="1700808"/>
            <a:ext cx="3070529" cy="1440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348" y="1688662"/>
            <a:ext cx="4464496" cy="14523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3259435"/>
            <a:ext cx="8280232" cy="110566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727" y="4793411"/>
            <a:ext cx="2718475" cy="8991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992" y="4784213"/>
            <a:ext cx="2499866" cy="8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4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chain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vector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-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562472"/>
            <a:ext cx="3132348" cy="8640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578968"/>
            <a:ext cx="6360985" cy="15482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4270282"/>
            <a:ext cx="7080787" cy="10081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240" y="5445631"/>
            <a:ext cx="3220532" cy="8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5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chain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vector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-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30" y="1066800"/>
            <a:ext cx="1889054" cy="532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268760"/>
            <a:ext cx="4226095" cy="984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1916832"/>
            <a:ext cx="3410696" cy="24482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27" y="4517504"/>
            <a:ext cx="11765513" cy="14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22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chain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-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128053"/>
            <a:ext cx="8136904" cy="51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7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gradient of </a:t>
            </a:r>
            <a:r>
              <a:rPr lang="en-US" altLang="ko-KR"/>
              <a:t>neuron activation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600" y="1561334"/>
            <a:ext cx="5229581" cy="50405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-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0" y="1124744"/>
            <a:ext cx="3395800" cy="23373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742" y="3536519"/>
            <a:ext cx="3854691" cy="3975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95800" y="411399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값을 조정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742" y="4891301"/>
            <a:ext cx="3494134" cy="4648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71772" y="3375329"/>
            <a:ext cx="3930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d(</a:t>
            </a:r>
            <a:r>
              <a:rPr lang="en-US" altLang="ko-KR" dirty="0" err="1"/>
              <a:t>u</a:t>
            </a:r>
            <a:r>
              <a:rPr lang="en-US" altLang="ko-KR" baseline="30000" dirty="0" err="1"/>
              <a:t>T</a:t>
            </a:r>
            <a:r>
              <a:rPr lang="en-US" altLang="ko-KR" dirty="0" err="1"/>
              <a:t>v</a:t>
            </a:r>
            <a:r>
              <a:rPr lang="en-US" altLang="ko-KR" dirty="0"/>
              <a:t>) = </a:t>
            </a:r>
            <a:r>
              <a:rPr lang="en-US" altLang="ko-KR" dirty="0" err="1"/>
              <a:t>du</a:t>
            </a:r>
            <a:r>
              <a:rPr lang="en-US" altLang="ko-KR" baseline="30000" dirty="0" err="1"/>
              <a:t>T</a:t>
            </a:r>
            <a:r>
              <a:rPr lang="en-US" altLang="ko-KR" dirty="0" err="1"/>
              <a:t>v</a:t>
            </a:r>
            <a:r>
              <a:rPr lang="en-US" altLang="ko-KR" dirty="0"/>
              <a:t> + </a:t>
            </a:r>
            <a:r>
              <a:rPr lang="en-US" altLang="ko-KR" dirty="0" err="1"/>
              <a:t>u</a:t>
            </a:r>
            <a:r>
              <a:rPr lang="en-US" altLang="ko-KR" baseline="30000" dirty="0" err="1"/>
              <a:t>T</a:t>
            </a:r>
            <a:r>
              <a:rPr lang="en-US" altLang="ko-KR" dirty="0" err="1"/>
              <a:t>dv</a:t>
            </a:r>
            <a:r>
              <a:rPr lang="en-US" altLang="ko-KR" dirty="0"/>
              <a:t> = </a:t>
            </a:r>
            <a:r>
              <a:rPr lang="en-US" altLang="ko-KR" dirty="0" err="1"/>
              <a:t>v</a:t>
            </a:r>
            <a:r>
              <a:rPr lang="en-US" altLang="ko-KR" baseline="30000" dirty="0" err="1"/>
              <a:t>T</a:t>
            </a:r>
            <a:r>
              <a:rPr lang="en-US" altLang="ko-KR" dirty="0" err="1"/>
              <a:t>du</a:t>
            </a:r>
            <a:r>
              <a:rPr lang="en-US" altLang="ko-KR" dirty="0"/>
              <a:t> + </a:t>
            </a:r>
            <a:r>
              <a:rPr lang="en-US" altLang="ko-KR" dirty="0" err="1"/>
              <a:t>u</a:t>
            </a:r>
            <a:r>
              <a:rPr lang="en-US" altLang="ko-KR" baseline="30000" dirty="0" err="1"/>
              <a:t>T</a:t>
            </a:r>
            <a:r>
              <a:rPr lang="en-US" altLang="ko-KR" dirty="0" err="1"/>
              <a:t>dv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d(</a:t>
            </a:r>
            <a:r>
              <a:rPr lang="en-US" altLang="ko-KR" dirty="0" err="1"/>
              <a:t>x</a:t>
            </a:r>
            <a:r>
              <a:rPr lang="en-US" altLang="ko-KR" baseline="30000" dirty="0" err="1"/>
              <a:t>T</a:t>
            </a:r>
            <a:r>
              <a:rPr lang="en-US" altLang="ko-KR" dirty="0" err="1"/>
              <a:t>x</a:t>
            </a:r>
            <a:r>
              <a:rPr lang="en-US" altLang="ko-KR" dirty="0"/>
              <a:t>) = </a:t>
            </a:r>
            <a:r>
              <a:rPr lang="en-US" altLang="ko-KR" dirty="0" err="1"/>
              <a:t>dx</a:t>
            </a:r>
            <a:r>
              <a:rPr lang="en-US" altLang="ko-KR" baseline="30000" dirty="0" err="1"/>
              <a:t>T</a:t>
            </a:r>
            <a:r>
              <a:rPr lang="en-US" altLang="ko-KR" dirty="0" err="1"/>
              <a:t>x</a:t>
            </a:r>
            <a:r>
              <a:rPr lang="en-US" altLang="ko-KR" dirty="0"/>
              <a:t> + </a:t>
            </a:r>
            <a:r>
              <a:rPr lang="en-US" altLang="ko-KR" dirty="0" err="1"/>
              <a:t>x</a:t>
            </a:r>
            <a:r>
              <a:rPr lang="en-US" altLang="ko-KR" baseline="30000" dirty="0" err="1"/>
              <a:t>T</a:t>
            </a:r>
            <a:r>
              <a:rPr lang="en-US" altLang="ko-KR" dirty="0" err="1"/>
              <a:t>dx</a:t>
            </a:r>
            <a:r>
              <a:rPr lang="en-US" altLang="ko-KR" dirty="0"/>
              <a:t> = </a:t>
            </a:r>
            <a:r>
              <a:rPr lang="en-US" altLang="ko-KR" dirty="0" err="1"/>
              <a:t>x</a:t>
            </a:r>
            <a:r>
              <a:rPr lang="en-US" altLang="ko-KR" baseline="30000" dirty="0" err="1"/>
              <a:t>T</a:t>
            </a:r>
            <a:r>
              <a:rPr lang="en-US" altLang="ko-KR" dirty="0" err="1"/>
              <a:t>dx</a:t>
            </a:r>
            <a:r>
              <a:rPr lang="en-US" altLang="ko-KR" dirty="0"/>
              <a:t> + </a:t>
            </a:r>
            <a:r>
              <a:rPr lang="en-US" altLang="ko-KR" dirty="0" err="1"/>
              <a:t>x</a:t>
            </a:r>
            <a:r>
              <a:rPr lang="en-US" altLang="ko-KR" baseline="30000" dirty="0" err="1"/>
              <a:t>T</a:t>
            </a:r>
            <a:r>
              <a:rPr lang="en-US" altLang="ko-KR" dirty="0" err="1"/>
              <a:t>dx</a:t>
            </a:r>
            <a:endParaRPr lang="en-US" altLang="ko-KR" dirty="0"/>
          </a:p>
          <a:p>
            <a:r>
              <a:rPr lang="en-US" altLang="ko-KR" dirty="0"/>
              <a:t>         = (2x)</a:t>
            </a:r>
            <a:r>
              <a:rPr lang="en-US" altLang="ko-KR" baseline="30000" dirty="0"/>
              <a:t> </a:t>
            </a:r>
            <a:r>
              <a:rPr lang="en-US" altLang="ko-KR" baseline="30000" dirty="0" err="1"/>
              <a:t>T</a:t>
            </a:r>
            <a:r>
              <a:rPr lang="en-US" altLang="ko-KR" dirty="0" err="1"/>
              <a:t>dx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1772" y="4912122"/>
            <a:ext cx="1679236" cy="4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8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Calculus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https://arxiv.org/pdf/1802.01528.pdf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-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25" y="1483370"/>
            <a:ext cx="6624736" cy="1933168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601816" y="3777388"/>
            <a:ext cx="8461891" cy="1378389"/>
            <a:chOff x="3601816" y="3777388"/>
            <a:chExt cx="8461891" cy="137838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9736" y="3821788"/>
              <a:ext cx="8343971" cy="1333989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3601816" y="3777388"/>
              <a:ext cx="1042600" cy="2996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87" y="3544670"/>
            <a:ext cx="3744416" cy="26365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863" y="5472227"/>
            <a:ext cx="4279193" cy="4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19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gradient of </a:t>
            </a:r>
            <a:r>
              <a:rPr lang="en-US" altLang="ko-KR"/>
              <a:t>neuron activation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-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198064"/>
            <a:ext cx="3494134" cy="36440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841" y="1140842"/>
            <a:ext cx="1679236" cy="4547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2943735"/>
            <a:ext cx="7200547" cy="13551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32" y="1737468"/>
            <a:ext cx="8827461" cy="106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39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gradient of </a:t>
            </a:r>
            <a:r>
              <a:rPr lang="en-US" altLang="ko-KR"/>
              <a:t>neuron activation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21</a:t>
            </a:fld>
            <a:r>
              <a:rPr lang="en-US" altLang="ko-KR"/>
              <a:t>-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191447"/>
            <a:ext cx="3207674" cy="1085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19" y="1772816"/>
            <a:ext cx="3831119" cy="792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520" y="2780928"/>
            <a:ext cx="7877159" cy="19299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5085184"/>
            <a:ext cx="4176464" cy="8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80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gradient of neural network loss 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22</a:t>
            </a:fld>
            <a:r>
              <a:rPr lang="en-US" altLang="ko-KR"/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3987" y="1268760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multiple vector inputs (multiple images)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7212" y="1691516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scalar targets (</a:t>
            </a:r>
            <a:r>
              <a:rPr lang="ko-KR" altLang="en-US" dirty="0" err="1"/>
              <a:t>분류결과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1196752"/>
            <a:ext cx="2664296" cy="4995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1755828"/>
            <a:ext cx="6320840" cy="62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2633887"/>
            <a:ext cx="8500548" cy="99198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7212" y="2383986"/>
            <a:ext cx="755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비용함수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원하는 결과</a:t>
            </a:r>
            <a:r>
              <a:rPr lang="en-US" altLang="ko-KR" dirty="0"/>
              <a:t>(target)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신경만의 결과</a:t>
            </a:r>
            <a:r>
              <a:rPr lang="en-US" altLang="ko-KR" dirty="0"/>
              <a:t>(activation)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차이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987" y="3513867"/>
            <a:ext cx="108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비용함수가</a:t>
            </a:r>
            <a:r>
              <a:rPr lang="ko-KR" altLang="en-US" dirty="0"/>
              <a:t> 최소가 되게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</a:t>
            </a:r>
            <a:r>
              <a:rPr lang="ko-KR" altLang="en-US" dirty="0" err="1"/>
              <a:t>조정해야됨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미분을 수행 </a:t>
            </a:r>
            <a:r>
              <a:rPr lang="en-US" altLang="ko-KR" dirty="0"/>
              <a:t>-&gt; gradient</a:t>
            </a:r>
            <a:r>
              <a:rPr lang="ko-KR" altLang="en-US" dirty="0"/>
              <a:t>를 구해서 </a:t>
            </a:r>
            <a:r>
              <a:rPr lang="en-US" altLang="ko-KR" dirty="0"/>
              <a:t>w</a:t>
            </a:r>
            <a:r>
              <a:rPr lang="ko-KR" altLang="en-US" dirty="0"/>
              <a:t>를 조정하는 과정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601" y="4241628"/>
            <a:ext cx="4971305" cy="15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57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gradient with respect to the weights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23</a:t>
            </a:fld>
            <a:r>
              <a:rPr lang="en-US" altLang="ko-KR"/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1970" y="1098037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neuron</a:t>
            </a:r>
            <a:r>
              <a:rPr lang="ko-KR" altLang="en-US" dirty="0"/>
              <a:t>의 결과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1088925"/>
            <a:ext cx="4323233" cy="13195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70" y="1467368"/>
            <a:ext cx="5020014" cy="11903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2678620"/>
            <a:ext cx="7688668" cy="8943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48" y="3593955"/>
            <a:ext cx="3024336" cy="26660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848" y="4342372"/>
            <a:ext cx="4601244" cy="198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65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gradient with respect to the weights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24</a:t>
            </a:fld>
            <a:r>
              <a:rPr lang="en-US" altLang="ko-KR"/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1970" y="1098037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neuron</a:t>
            </a:r>
            <a:r>
              <a:rPr lang="ko-KR" altLang="en-US" dirty="0"/>
              <a:t>의 결과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1088925"/>
            <a:ext cx="4323233" cy="13195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70" y="1467368"/>
            <a:ext cx="5020014" cy="11903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2678620"/>
            <a:ext cx="7688668" cy="8943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19" y="3483971"/>
            <a:ext cx="1224136" cy="9655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1464" y="3593955"/>
            <a:ext cx="5645942" cy="23806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0389" y="4520168"/>
            <a:ext cx="5108392" cy="16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77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gradient with respect to the weights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25</a:t>
            </a:fld>
            <a:r>
              <a:rPr lang="en-US" altLang="ko-KR"/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3432" y="2538489"/>
            <a:ext cx="10679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the error is 0, then the gradient is zero and we have arrived at the minimum loss. </a:t>
            </a:r>
            <a:br>
              <a:rPr lang="en-US" altLang="ko-KR" dirty="0"/>
            </a:br>
            <a:r>
              <a:rPr lang="en-US" altLang="ko-KR" dirty="0"/>
              <a:t>If error is some small positive difference, the gradient is a small step in the </a:t>
            </a:r>
            <a:r>
              <a:rPr lang="en-US" altLang="ko-KR" dirty="0" err="1"/>
              <a:t>directionof</a:t>
            </a:r>
            <a:r>
              <a:rPr lang="en-US" altLang="ko-KR" dirty="0"/>
              <a:t> x. </a:t>
            </a:r>
            <a:br>
              <a:rPr lang="en-US" altLang="ko-KR" dirty="0"/>
            </a:br>
            <a:r>
              <a:rPr lang="en-US" altLang="ko-KR" dirty="0"/>
              <a:t>If error is large, the gradient is a large step in that direction. </a:t>
            </a:r>
            <a:br>
              <a:rPr lang="en-US" altLang="ko-KR" dirty="0"/>
            </a:br>
            <a:r>
              <a:rPr lang="en-US" altLang="ko-KR" dirty="0"/>
              <a:t>If error is negative, the gradient is reversed, meaning the highest cost is in the negative direction.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62" y="1124744"/>
            <a:ext cx="8008076" cy="12075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246" y="4668167"/>
            <a:ext cx="4044972" cy="12241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91544" y="3880327"/>
            <a:ext cx="6436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결과값과 </a:t>
            </a:r>
            <a:r>
              <a:rPr lang="ko-KR" altLang="en-US" dirty="0" err="1"/>
              <a:t>올바른값의</a:t>
            </a:r>
            <a:r>
              <a:rPr lang="ko-KR" altLang="en-US" dirty="0"/>
              <a:t> 차이를 최소화가 되도록 </a:t>
            </a:r>
            <a:r>
              <a:rPr lang="en-US" altLang="ko-KR" dirty="0"/>
              <a:t>w </a:t>
            </a:r>
            <a:r>
              <a:rPr lang="ko-KR" altLang="en-US" dirty="0"/>
              <a:t>값을 재조정</a:t>
            </a:r>
            <a:endParaRPr lang="en-US" altLang="ko-KR" dirty="0"/>
          </a:p>
          <a:p>
            <a:r>
              <a:rPr lang="ko-KR" altLang="en-US" dirty="0" err="1"/>
              <a:t>학습율</a:t>
            </a:r>
            <a:r>
              <a:rPr lang="en-US" altLang="ko-KR" dirty="0"/>
              <a:t>(</a:t>
            </a:r>
            <a:r>
              <a:rPr lang="ko-KR" altLang="en-US" dirty="0"/>
              <a:t>이타</a:t>
            </a:r>
            <a:r>
              <a:rPr lang="en-US" altLang="ko-KR" dirty="0"/>
              <a:t>,eta) -&gt; </a:t>
            </a:r>
            <a:r>
              <a:rPr lang="ko-KR" altLang="en-US" dirty="0"/>
              <a:t>경험적으로 조정</a:t>
            </a:r>
          </a:p>
        </p:txBody>
      </p:sp>
    </p:spTree>
    <p:extLst>
      <p:ext uri="{BB962C8B-B14F-4D97-AF65-F5344CB8AC3E}">
        <p14:creationId xmlns:p14="http://schemas.microsoft.com/office/powerpoint/2010/main" val="751814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gradient with respect to the bias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26</a:t>
            </a:fld>
            <a:r>
              <a:rPr lang="en-US" altLang="ko-KR"/>
              <a:t>-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1088925"/>
            <a:ext cx="4323233" cy="13195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1088925"/>
            <a:ext cx="3130570" cy="9772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2234533"/>
            <a:ext cx="7214215" cy="8977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565" y="3132302"/>
            <a:ext cx="2996751" cy="26009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776" y="3132302"/>
            <a:ext cx="5537746" cy="9866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2024" y="5157192"/>
            <a:ext cx="2672482" cy="8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미분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9710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-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02" y="1066800"/>
            <a:ext cx="9521595" cy="3354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37" y="4797152"/>
            <a:ext cx="9620923" cy="9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4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미분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	f(x0 + dx) = f(x0) + f’(x0)dx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-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556477"/>
            <a:ext cx="7488832" cy="47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2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편미분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변수가 여럿일 때 각 </a:t>
            </a:r>
            <a:r>
              <a:rPr lang="ko-KR" altLang="en-US" dirty="0" err="1"/>
              <a:t>변수별로</a:t>
            </a:r>
            <a:r>
              <a:rPr lang="ko-KR" altLang="en-US" dirty="0"/>
              <a:t> 미분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gradient of f(x, y)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단위 벡터를 곱하면 </a:t>
            </a:r>
            <a:r>
              <a:rPr lang="en-US" altLang="ko-KR" dirty="0"/>
              <a:t>scalar</a:t>
            </a:r>
            <a:r>
              <a:rPr lang="ko-KR" altLang="en-US" dirty="0"/>
              <a:t>값이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9710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-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6" y="1612119"/>
            <a:ext cx="2016224" cy="4952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2259732"/>
            <a:ext cx="4284467" cy="4840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4" y="980728"/>
            <a:ext cx="6543675" cy="5238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32" y="2935356"/>
            <a:ext cx="5526417" cy="4564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032" y="4495212"/>
            <a:ext cx="4951878" cy="76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6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변화율과 그 방향을 보여줌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-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628800"/>
            <a:ext cx="5832648" cy="44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0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calculus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Jacobian matrix: </a:t>
            </a:r>
            <a:r>
              <a:rPr lang="ko-KR" altLang="en-US" dirty="0" err="1"/>
              <a:t>다변수</a:t>
            </a:r>
            <a:r>
              <a:rPr lang="en-US" altLang="ko-KR" dirty="0"/>
              <a:t> </a:t>
            </a:r>
            <a:r>
              <a:rPr lang="ko-KR" altLang="en-US" dirty="0"/>
              <a:t>벡터 함수의 </a:t>
            </a:r>
            <a:r>
              <a:rPr lang="ko-KR" altLang="en-US" dirty="0" err="1"/>
              <a:t>편미분함수</a:t>
            </a:r>
            <a:r>
              <a:rPr lang="ko-KR" altLang="en-US" dirty="0"/>
              <a:t> 행렬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미시 영역에서 비선형적 변화를 선형변환으로 근사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</a:t>
            </a:r>
            <a:r>
              <a:rPr lang="ko-KR" altLang="en-US" dirty="0"/>
              <a:t>개의 함수</a:t>
            </a:r>
            <a:r>
              <a:rPr lang="en-US" altLang="ko-KR" dirty="0"/>
              <a:t>, n</a:t>
            </a:r>
            <a:r>
              <a:rPr lang="ko-KR" altLang="en-US" dirty="0"/>
              <a:t>개의 변수를 갖는 벡터</a:t>
            </a:r>
            <a:r>
              <a:rPr lang="en-US" altLang="ko-KR" dirty="0"/>
              <a:t>	(m</a:t>
            </a:r>
            <a:r>
              <a:rPr lang="ko-KR" altLang="en-US" dirty="0"/>
              <a:t>개의 </a:t>
            </a:r>
            <a:r>
              <a:rPr lang="en-US" altLang="ko-KR" dirty="0"/>
              <a:t>gradient </a:t>
            </a:r>
            <a:r>
              <a:rPr lang="ko-KR" altLang="en-US" dirty="0"/>
              <a:t>벡터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-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12" y="2314378"/>
            <a:ext cx="1389496" cy="16392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337859"/>
            <a:ext cx="1872208" cy="15499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4194168"/>
            <a:ext cx="9519950" cy="19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3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calculus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Jacobian</a:t>
            </a:r>
            <a:r>
              <a:rPr lang="ko-KR" altLang="en-US" dirty="0"/>
              <a:t>의 모습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-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1700808"/>
            <a:ext cx="5112568" cy="43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1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chain</a:t>
            </a:r>
            <a:r>
              <a:rPr lang="ko-KR" altLang="en-US" dirty="0"/>
              <a:t> </a:t>
            </a:r>
            <a:r>
              <a:rPr lang="en-US" altLang="ko-KR" dirty="0"/>
              <a:t>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single-variable chain rule -&gt; divide and conquer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-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953" y="1014484"/>
            <a:ext cx="1764335" cy="8739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1580057"/>
            <a:ext cx="4144224" cy="616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2349156"/>
            <a:ext cx="8784976" cy="9391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72" y="3479113"/>
            <a:ext cx="2376264" cy="12258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848" y="3725817"/>
            <a:ext cx="3168955" cy="9263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7488" y="4895770"/>
            <a:ext cx="5494860" cy="9094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8559" y="4395006"/>
            <a:ext cx="3178113" cy="19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03160"/>
      </p:ext>
    </p:extLst>
  </p:cSld>
  <p:clrMapOvr>
    <a:masterClrMapping/>
  </p:clrMapOvr>
</p:sld>
</file>

<file path=ppt/theme/theme1.xml><?xml version="1.0" encoding="utf-8"?>
<a:theme xmlns:a="http://schemas.openxmlformats.org/drawingml/2006/main" name="FER_presentation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Arial"/>
        <a:ea typeface="HY견고딕"/>
        <a:cs typeface=""/>
      </a:majorFont>
      <a:minorFont>
        <a:latin typeface="Arial"/>
        <a:ea typeface="HY견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FER_presentation</Template>
  <TotalTime>40409</TotalTime>
  <Words>501</Words>
  <Application>Microsoft Office PowerPoint</Application>
  <PresentationFormat>와이드스크린</PresentationFormat>
  <Paragraphs>165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(한글 글꼴 사용)</vt:lpstr>
      <vt:lpstr>HY견고딕</vt:lpstr>
      <vt:lpstr>HY견명조</vt:lpstr>
      <vt:lpstr>굴림</vt:lpstr>
      <vt:lpstr>맑은 고딕</vt:lpstr>
      <vt:lpstr>Arial</vt:lpstr>
      <vt:lpstr>Times New Roman</vt:lpstr>
      <vt:lpstr>Wingdings</vt:lpstr>
      <vt:lpstr>FER_presentation</vt:lpstr>
      <vt:lpstr>AI 프로그래밍(Matrix Calculus)</vt:lpstr>
      <vt:lpstr>Matrix Calculus</vt:lpstr>
      <vt:lpstr>미분 정리</vt:lpstr>
      <vt:lpstr>미분 정리</vt:lpstr>
      <vt:lpstr>편미분</vt:lpstr>
      <vt:lpstr>Gradient</vt:lpstr>
      <vt:lpstr>matrix calculus</vt:lpstr>
      <vt:lpstr>matrix calculus</vt:lpstr>
      <vt:lpstr>chain rule</vt:lpstr>
      <vt:lpstr>single-variable chain rule</vt:lpstr>
      <vt:lpstr>single-variable total-derivative chain rule</vt:lpstr>
      <vt:lpstr>single-variable total-derivative chain rule</vt:lpstr>
      <vt:lpstr>single-variable total-derivative chain rule</vt:lpstr>
      <vt:lpstr>vector chain rule</vt:lpstr>
      <vt:lpstr>vector chain rule</vt:lpstr>
      <vt:lpstr>vector chain rule</vt:lpstr>
      <vt:lpstr>vector chain rule</vt:lpstr>
      <vt:lpstr>vector chain rule</vt:lpstr>
      <vt:lpstr>The gradient of neuron activation</vt:lpstr>
      <vt:lpstr>The gradient of neuron activation</vt:lpstr>
      <vt:lpstr>The gradient of neuron activation</vt:lpstr>
      <vt:lpstr>The gradient of neural network loss function</vt:lpstr>
      <vt:lpstr>The gradient with respect to the weights</vt:lpstr>
      <vt:lpstr>The gradient with respect to the weights</vt:lpstr>
      <vt:lpstr>The gradient with respect to the weights</vt:lpstr>
      <vt:lpstr>The gradient with respect to the bias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Intra-class Variation Reduction Using Training Expression Images for Sparse Representation Based Facial Expression Recognition</dc:title>
  <dc:creator>Kwon.O.young</dc:creator>
  <cp:lastModifiedBy>오영 권</cp:lastModifiedBy>
  <cp:revision>11290</cp:revision>
  <cp:lastPrinted>2020-09-04T09:31:46Z</cp:lastPrinted>
  <dcterms:created xsi:type="dcterms:W3CDTF">2014-07-09T01:51:06Z</dcterms:created>
  <dcterms:modified xsi:type="dcterms:W3CDTF">2023-01-18T10:41:12Z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E:\그래픽스개론\2주차\강의자료\[그래픽스_개론]강의자료_2주차(180309).pptx</vt:lpwstr>
  </property>
</Properties>
</file>