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2" r:id="rId4"/>
    <p:sldId id="271" r:id="rId5"/>
    <p:sldId id="257" r:id="rId6"/>
    <p:sldId id="261" r:id="rId7"/>
    <p:sldId id="266" r:id="rId8"/>
    <p:sldId id="267" r:id="rId9"/>
    <p:sldId id="263" r:id="rId10"/>
    <p:sldId id="264" r:id="rId11"/>
    <p:sldId id="265" r:id="rId12"/>
    <p:sldId id="269" r:id="rId13"/>
    <p:sldId id="272" r:id="rId14"/>
    <p:sldId id="27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24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D415E07-5794-405E-B475-48E970E1E53A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07561E1-2981-4AD6-84AB-A313D592621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185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5E07-5794-405E-B475-48E970E1E53A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61E1-2981-4AD6-84AB-A313D5926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54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5E07-5794-405E-B475-48E970E1E53A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61E1-2981-4AD6-84AB-A313D592621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492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5E07-5794-405E-B475-48E970E1E53A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61E1-2981-4AD6-84AB-A313D592621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281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5E07-5794-405E-B475-48E970E1E53A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61E1-2981-4AD6-84AB-A313D5926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737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5E07-5794-405E-B475-48E970E1E53A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61E1-2981-4AD6-84AB-A313D592621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869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5E07-5794-405E-B475-48E970E1E53A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61E1-2981-4AD6-84AB-A313D592621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082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5E07-5794-405E-B475-48E970E1E53A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61E1-2981-4AD6-84AB-A313D592621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0325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5E07-5794-405E-B475-48E970E1E53A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61E1-2981-4AD6-84AB-A313D592621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24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5E07-5794-405E-B475-48E970E1E53A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61E1-2981-4AD6-84AB-A313D5926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851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5E07-5794-405E-B475-48E970E1E53A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61E1-2981-4AD6-84AB-A313D592621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49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5E07-5794-405E-B475-48E970E1E53A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61E1-2981-4AD6-84AB-A313D5926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256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5E07-5794-405E-B475-48E970E1E53A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61E1-2981-4AD6-84AB-A313D592621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83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5E07-5794-405E-B475-48E970E1E53A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61E1-2981-4AD6-84AB-A313D592621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305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5E07-5794-405E-B475-48E970E1E53A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61E1-2981-4AD6-84AB-A313D5926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351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5E07-5794-405E-B475-48E970E1E53A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61E1-2981-4AD6-84AB-A313D592621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760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5E07-5794-405E-B475-48E970E1E53A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61E1-2981-4AD6-84AB-A313D5926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45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  <a:ea typeface="나눔고딕" panose="020D0604000000000000" pitchFamily="50" charset="-127"/>
              </a:defRPr>
            </a:lvl1pPr>
          </a:lstStyle>
          <a:p>
            <a:fld id="{BD415E07-5794-405E-B475-48E970E1E53A}" type="datetimeFigureOut">
              <a:rPr lang="ko-KR" altLang="en-US" smtClean="0"/>
              <a:pPr/>
              <a:t>2018-12-04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  <a:ea typeface="나눔고딕" panose="020D0604000000000000" pitchFamily="50" charset="-127"/>
              </a:defRPr>
            </a:lvl1pPr>
          </a:lstStyle>
          <a:p>
            <a:fld id="{C07561E1-2981-4AD6-84AB-A313D59262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949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나눔고딕" panose="020D0604000000000000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나눔고딕" panose="020D0604000000000000" pitchFamily="50" charset="-127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나눔고딕" panose="020D0604000000000000" pitchFamily="50" charset="-127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나눔고딕" panose="020D0604000000000000" pitchFamily="50" charset="-127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나눔고딕" panose="020D0604000000000000" pitchFamily="50" charset="-127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나눔고딕" panose="020D0604000000000000" pitchFamily="50" charset="-127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korean.go.kr/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ko-KR" sz="2500" dirty="0" smtClean="0"/>
              <a:t>&lt;</a:t>
            </a:r>
            <a:r>
              <a:rPr lang="ko-KR" altLang="en-US" sz="2500" dirty="0" smtClean="0"/>
              <a:t>자연어 처리</a:t>
            </a:r>
            <a:r>
              <a:rPr lang="en-US" altLang="ko-KR" sz="2500" dirty="0" smtClean="0"/>
              <a:t>&gt;</a:t>
            </a:r>
            <a:r>
              <a:rPr lang="en-US" altLang="ko-KR" sz="3000" dirty="0" smtClean="0"/>
              <a:t/>
            </a:r>
            <a:br>
              <a:rPr lang="en-US" altLang="ko-KR" sz="3000" dirty="0" smtClean="0"/>
            </a:br>
            <a:r>
              <a:rPr lang="ko-KR" altLang="en-US" sz="3000" dirty="0" err="1" smtClean="0"/>
              <a:t>파이썬을</a:t>
            </a:r>
            <a:r>
              <a:rPr lang="ko-KR" altLang="en-US" sz="3000" dirty="0" smtClean="0"/>
              <a:t> </a:t>
            </a:r>
            <a:r>
              <a:rPr lang="ko-KR" altLang="en-US" sz="3000" dirty="0"/>
              <a:t>활용한 토론 데이터 내용 분석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92398" y="3588347"/>
            <a:ext cx="6815669" cy="1320802"/>
          </a:xfrm>
        </p:spPr>
        <p:txBody>
          <a:bodyPr>
            <a:normAutofit fontScale="55000" lnSpcReduction="20000"/>
          </a:bodyPr>
          <a:lstStyle/>
          <a:p>
            <a:pPr algn="r"/>
            <a:endParaRPr lang="en-US" altLang="ko-KR" dirty="0" smtClean="0"/>
          </a:p>
          <a:p>
            <a:pPr algn="r"/>
            <a:r>
              <a:rPr lang="ko-KR" altLang="en-US" dirty="0" smtClean="0"/>
              <a:t>대한상공회의소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서울기술교육센터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전략경영 빅데이터 분석 전문가 과정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소병건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2018.11.27.</a:t>
            </a:r>
            <a:br>
              <a:rPr lang="en-US" altLang="ko-KR" dirty="0" smtClean="0"/>
            </a:b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360" y="4738805"/>
            <a:ext cx="594516" cy="5945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05084" y="5110832"/>
            <a:ext cx="2202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github.com/</a:t>
            </a:r>
            <a:r>
              <a:rPr lang="en-US" altLang="ko-KR" sz="12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Byunggun</a:t>
            </a:r>
            <a:endParaRPr lang="ko-KR" altLang="en-US" sz="12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547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시각화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985" y="3009900"/>
            <a:ext cx="3119027" cy="3190674"/>
          </a:xfrm>
          <a:prstGeom prst="rect">
            <a:avLst/>
          </a:prstGeom>
        </p:spPr>
      </p:pic>
      <p:pic>
        <p:nvPicPr>
          <p:cNvPr id="10" name="내용 개체 틀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323" y="621286"/>
            <a:ext cx="3889621" cy="2699130"/>
          </a:xfrm>
        </p:spPr>
      </p:pic>
      <p:sp>
        <p:nvSpPr>
          <p:cNvPr id="13" name="타원 12"/>
          <p:cNvSpPr/>
          <p:nvPr/>
        </p:nvSpPr>
        <p:spPr>
          <a:xfrm>
            <a:off x="8153400" y="3009900"/>
            <a:ext cx="311150" cy="3105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9119772" y="3051937"/>
            <a:ext cx="311150" cy="3105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842250" y="3009900"/>
            <a:ext cx="311150" cy="3105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고딕" panose="020D0604000000000000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011101" y="3404490"/>
            <a:ext cx="4108064" cy="2850714"/>
            <a:chOff x="6011101" y="3404490"/>
            <a:chExt cx="4108064" cy="2850714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1101" y="3404490"/>
              <a:ext cx="4108064" cy="2850714"/>
            </a:xfrm>
            <a:prstGeom prst="rect">
              <a:avLst/>
            </a:prstGeom>
          </p:spPr>
        </p:pic>
        <p:sp>
          <p:nvSpPr>
            <p:cNvPr id="16" name="타원 15"/>
            <p:cNvSpPr/>
            <p:nvPr/>
          </p:nvSpPr>
          <p:spPr>
            <a:xfrm>
              <a:off x="9507122" y="5944688"/>
              <a:ext cx="311150" cy="31051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고딕" panose="020D0604000000000000" pitchFamily="50" charset="-127"/>
              </a:endParaRPr>
            </a:p>
          </p:txBody>
        </p:sp>
      </p:grpSp>
      <p:sp>
        <p:nvSpPr>
          <p:cNvPr id="17" name="오른쪽 화살표 16"/>
          <p:cNvSpPr/>
          <p:nvPr/>
        </p:nvSpPr>
        <p:spPr>
          <a:xfrm>
            <a:off x="5214407" y="2244217"/>
            <a:ext cx="466514" cy="807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151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896" y="3428618"/>
            <a:ext cx="4089439" cy="279692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735" y="631696"/>
            <a:ext cx="4089439" cy="279692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259" y="3428618"/>
            <a:ext cx="4015278" cy="279692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259" y="631696"/>
            <a:ext cx="4089439" cy="2796922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2247607" y="3118102"/>
            <a:ext cx="311150" cy="3105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6778576" y="3118102"/>
            <a:ext cx="311150" cy="3105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143813" y="5906230"/>
            <a:ext cx="366639" cy="3890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778576" y="5862269"/>
            <a:ext cx="366639" cy="3890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9718138" y="3118102"/>
            <a:ext cx="311150" cy="3105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56458" y="714895"/>
            <a:ext cx="856211" cy="16043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ea typeface="나눔고딕" panose="020D0604000000000000" pitchFamily="50" charset="-127"/>
              </a:rPr>
              <a:t>패널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090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159" y="514860"/>
            <a:ext cx="3877412" cy="270088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159" y="3617531"/>
            <a:ext cx="3877412" cy="270088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69" y="514860"/>
            <a:ext cx="3877412" cy="270088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94" y="3678384"/>
            <a:ext cx="3877411" cy="269065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040" y="2258961"/>
            <a:ext cx="3699743" cy="2577129"/>
          </a:xfrm>
          <a:prstGeom prst="rect">
            <a:avLst/>
          </a:prstGeom>
        </p:spPr>
      </p:pic>
      <p:sp>
        <p:nvSpPr>
          <p:cNvPr id="22" name="타원 21"/>
          <p:cNvSpPr/>
          <p:nvPr/>
        </p:nvSpPr>
        <p:spPr>
          <a:xfrm>
            <a:off x="1612540" y="2981292"/>
            <a:ext cx="311150" cy="3105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9856794" y="6058525"/>
            <a:ext cx="311150" cy="3105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570294" y="6058703"/>
            <a:ext cx="311150" cy="3105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고딕" panose="020D0604000000000000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781631" y="4454914"/>
            <a:ext cx="942666" cy="431612"/>
            <a:chOff x="4827350" y="4454914"/>
            <a:chExt cx="1001561" cy="458578"/>
          </a:xfrm>
        </p:grpSpPr>
        <p:sp>
          <p:nvSpPr>
            <p:cNvPr id="26" name="타원 25"/>
            <p:cNvSpPr/>
            <p:nvPr/>
          </p:nvSpPr>
          <p:spPr>
            <a:xfrm>
              <a:off x="4827350" y="4454914"/>
              <a:ext cx="459514" cy="45857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고딕" panose="020D0604000000000000" pitchFamily="50" charset="-127"/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5241559" y="4525574"/>
              <a:ext cx="311150" cy="31051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고딕" panose="020D0604000000000000" pitchFamily="50" charset="-127"/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5517761" y="4550926"/>
              <a:ext cx="311150" cy="31051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고딕" panose="020D0604000000000000" pitchFamily="50" charset="-127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612120" y="604169"/>
            <a:ext cx="1044887" cy="16043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ea typeface="나눔고딕" panose="020D0604000000000000" pitchFamily="50" charset="-127"/>
              </a:rPr>
              <a:t>참관자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96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나가며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03314" y="2556932"/>
            <a:ext cx="10385370" cy="331893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결론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사회적 역할과 인간의 언어에는 상관관계가 보인다</a:t>
            </a:r>
            <a:endParaRPr lang="en-US" altLang="ko-KR" dirty="0" smtClean="0"/>
          </a:p>
          <a:p>
            <a:r>
              <a:rPr lang="ko-KR" altLang="en-US" dirty="0" smtClean="0"/>
              <a:t>한계 </a:t>
            </a:r>
            <a:r>
              <a:rPr lang="en-US" altLang="ko-KR" dirty="0" smtClean="0"/>
              <a:t>: </a:t>
            </a:r>
            <a:r>
              <a:rPr lang="en-US" altLang="ko-KR" sz="2200" dirty="0" smtClean="0"/>
              <a:t>1) </a:t>
            </a:r>
            <a:r>
              <a:rPr lang="ko-KR" altLang="en-US" sz="2200" dirty="0" smtClean="0"/>
              <a:t>사회적 역할과 인간의 언어 사이에 얼만큼 영향을 주고 받는지 파악하지 못함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	  2) </a:t>
            </a:r>
            <a:r>
              <a:rPr lang="ko-KR" altLang="en-US" dirty="0" smtClean="0"/>
              <a:t>한글 전처리 어려움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	  3)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불용어</a:t>
            </a:r>
            <a:r>
              <a:rPr lang="ko-KR" altLang="en-US" dirty="0" smtClean="0"/>
              <a:t> 사전 활용 시 주관성 개입 가능</a:t>
            </a:r>
            <a:endParaRPr lang="en-US" altLang="ko-KR" dirty="0" smtClean="0"/>
          </a:p>
          <a:p>
            <a:r>
              <a:rPr lang="ko-KR" altLang="en-US" dirty="0"/>
              <a:t>의의</a:t>
            </a:r>
            <a:r>
              <a:rPr lang="en-US" altLang="ko-KR" dirty="0"/>
              <a:t> : NLP</a:t>
            </a:r>
            <a:r>
              <a:rPr lang="ko-KR" altLang="en-US" dirty="0"/>
              <a:t>와 대용량 데이터를 활용한 언어 분석을 통해</a:t>
            </a:r>
            <a:r>
              <a:rPr lang="en-US" altLang="ko-KR" dirty="0"/>
              <a:t>,</a:t>
            </a:r>
            <a:r>
              <a:rPr lang="ko-KR" altLang="en-US" dirty="0"/>
              <a:t> 보다 더 객관적으로 </a:t>
            </a:r>
            <a:r>
              <a:rPr lang="ko-KR" altLang="en-US" dirty="0" smtClean="0"/>
              <a:t>사회적 행위자들의 상징을 이해</a:t>
            </a:r>
            <a:endParaRPr lang="en-US" altLang="ko-KR" dirty="0" smtClean="0"/>
          </a:p>
          <a:p>
            <a:r>
              <a:rPr lang="ko-KR" altLang="en-US" dirty="0" smtClean="0"/>
              <a:t>후속 프로젝트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고객 맞춤형 </a:t>
            </a:r>
            <a:r>
              <a:rPr lang="ko-KR" altLang="en-US" dirty="0" err="1" smtClean="0"/>
              <a:t>챗봇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38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참고문헌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우재남</a:t>
            </a:r>
            <a:r>
              <a:rPr lang="en-US" altLang="ko-KR" dirty="0" smtClean="0"/>
              <a:t>. (2018). </a:t>
            </a:r>
            <a:r>
              <a:rPr lang="ko-KR" altLang="en-US" b="1" dirty="0" err="1" smtClean="0"/>
              <a:t>파이썬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for </a:t>
            </a:r>
            <a:r>
              <a:rPr lang="en-US" altLang="ko-KR" b="1" dirty="0" err="1" smtClean="0"/>
              <a:t>Begginer</a:t>
            </a:r>
            <a:r>
              <a:rPr lang="en-US" altLang="ko-KR" dirty="0" smtClean="0"/>
              <a:t>(</a:t>
            </a:r>
            <a:r>
              <a:rPr lang="ko-KR" altLang="en-US" dirty="0" smtClean="0"/>
              <a:t>제</a:t>
            </a:r>
            <a:r>
              <a:rPr lang="en-US" altLang="ko-KR" dirty="0" smtClean="0"/>
              <a:t>2</a:t>
            </a:r>
            <a:r>
              <a:rPr lang="ko-KR" altLang="en-US" dirty="0" smtClean="0"/>
              <a:t>판</a:t>
            </a:r>
            <a:r>
              <a:rPr lang="en-US" altLang="ko-KR" dirty="0" smtClean="0"/>
              <a:t>). </a:t>
            </a:r>
            <a:r>
              <a:rPr lang="ko-KR" altLang="en-US" dirty="0" smtClean="0"/>
              <a:t>서울</a:t>
            </a:r>
            <a:r>
              <a:rPr lang="en-US" altLang="ko-KR" dirty="0" smtClean="0"/>
              <a:t>:</a:t>
            </a:r>
            <a:r>
              <a:rPr lang="ko-KR" altLang="en-US" dirty="0" smtClean="0"/>
              <a:t>한빛아카데미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잘라리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트하나키</a:t>
            </a:r>
            <a:r>
              <a:rPr lang="en-US" altLang="ko-KR" dirty="0" smtClean="0"/>
              <a:t>. (2018). </a:t>
            </a:r>
            <a:r>
              <a:rPr lang="ko-KR" altLang="en-US" b="1" dirty="0" err="1" smtClean="0"/>
              <a:t>파이썬</a:t>
            </a:r>
            <a:r>
              <a:rPr lang="ko-KR" altLang="en-US" b="1" dirty="0" smtClean="0"/>
              <a:t> 자연어 처리의 이론과 실제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이승준 역</a:t>
            </a:r>
            <a:r>
              <a:rPr lang="en-US" altLang="ko-KR" dirty="0" smtClean="0"/>
              <a:t>). </a:t>
            </a:r>
            <a:r>
              <a:rPr lang="ko-KR" altLang="en-US" dirty="0" smtClean="0"/>
              <a:t>서울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에이콘</a:t>
            </a:r>
            <a:r>
              <a:rPr lang="en-US" altLang="ko-KR" dirty="0" smtClean="0"/>
              <a:t>. </a:t>
            </a:r>
          </a:p>
          <a:p>
            <a:r>
              <a:rPr lang="ko-KR" altLang="en-US" dirty="0" err="1" smtClean="0"/>
              <a:t>지아웨이</a:t>
            </a:r>
            <a:r>
              <a:rPr lang="ko-KR" altLang="en-US" dirty="0" smtClean="0"/>
              <a:t> 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미셀린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캠버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지안</a:t>
            </a:r>
            <a:r>
              <a:rPr lang="ko-KR" altLang="en-US" dirty="0" smtClean="0"/>
              <a:t> 페이</a:t>
            </a:r>
            <a:r>
              <a:rPr lang="en-US" altLang="ko-KR" dirty="0" smtClean="0"/>
              <a:t>. (2015). </a:t>
            </a:r>
            <a:r>
              <a:rPr lang="ko-KR" altLang="en-US" b="1" dirty="0" smtClean="0"/>
              <a:t>데이터 </a:t>
            </a:r>
            <a:r>
              <a:rPr lang="ko-KR" altLang="en-US" b="1" dirty="0" err="1" smtClean="0"/>
              <a:t>마이닝</a:t>
            </a:r>
            <a:r>
              <a:rPr lang="ko-KR" altLang="en-US" b="1" dirty="0" smtClean="0"/>
              <a:t> 개념과 기법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정사범</a:t>
            </a:r>
            <a:r>
              <a:rPr lang="ko-KR" altLang="en-US" dirty="0" smtClean="0"/>
              <a:t> 외 역</a:t>
            </a:r>
            <a:r>
              <a:rPr lang="en-US" altLang="ko-KR" dirty="0" smtClean="0"/>
              <a:t>). </a:t>
            </a:r>
            <a:r>
              <a:rPr lang="ko-KR" altLang="en-US" dirty="0" smtClean="0"/>
              <a:t>서울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에이콘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원서출판</a:t>
            </a:r>
            <a:r>
              <a:rPr lang="ko-KR" altLang="en-US" dirty="0" smtClean="0"/>
              <a:t> </a:t>
            </a:r>
            <a:r>
              <a:rPr lang="en-US" altLang="ko-KR" dirty="0" smtClean="0"/>
              <a:t>2012).</a:t>
            </a:r>
          </a:p>
          <a:p>
            <a:r>
              <a:rPr lang="ko-KR" altLang="en-US" dirty="0" err="1" smtClean="0"/>
              <a:t>토비아스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단치히</a:t>
            </a:r>
            <a:r>
              <a:rPr lang="en-US" altLang="ko-KR" dirty="0" smtClean="0"/>
              <a:t>. (2008). </a:t>
            </a:r>
            <a:r>
              <a:rPr lang="ko-KR" altLang="en-US" b="1" dirty="0" smtClean="0"/>
              <a:t>수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과학의 언어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권혜승</a:t>
            </a:r>
            <a:r>
              <a:rPr lang="ko-KR" altLang="en-US" dirty="0" smtClean="0"/>
              <a:t> 역</a:t>
            </a:r>
            <a:r>
              <a:rPr lang="en-US" altLang="ko-KR" dirty="0" smtClean="0"/>
              <a:t>). </a:t>
            </a:r>
            <a:r>
              <a:rPr lang="ko-KR" altLang="en-US" dirty="0" smtClean="0"/>
              <a:t>서울</a:t>
            </a:r>
            <a:r>
              <a:rPr lang="en-US" altLang="ko-KR" dirty="0" smtClean="0"/>
              <a:t>:</a:t>
            </a:r>
            <a:r>
              <a:rPr lang="ko-KR" altLang="en-US" dirty="0" smtClean="0"/>
              <a:t>한승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093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들어가며</a:t>
            </a:r>
            <a:endParaRPr lang="en-US" altLang="ko-KR" dirty="0" smtClean="0"/>
          </a:p>
          <a:p>
            <a:r>
              <a:rPr lang="ko-KR" altLang="en-US" dirty="0" smtClean="0"/>
              <a:t>데이터 수집</a:t>
            </a:r>
            <a:endParaRPr lang="en-US" altLang="ko-KR" dirty="0" smtClean="0"/>
          </a:p>
          <a:p>
            <a:r>
              <a:rPr lang="ko-KR" altLang="en-US" dirty="0" smtClean="0"/>
              <a:t>데이터 읽기</a:t>
            </a:r>
            <a:endParaRPr lang="en-US" altLang="ko-KR" dirty="0" smtClean="0"/>
          </a:p>
          <a:p>
            <a:r>
              <a:rPr lang="ko-KR" altLang="en-US" dirty="0" smtClean="0"/>
              <a:t>데이터 전처리</a:t>
            </a:r>
            <a:endParaRPr lang="en-US" altLang="ko-KR" dirty="0" smtClean="0"/>
          </a:p>
          <a:p>
            <a:r>
              <a:rPr lang="ko-KR" altLang="en-US" dirty="0" smtClean="0"/>
              <a:t>데이터 분석</a:t>
            </a:r>
            <a:endParaRPr lang="en-US" altLang="ko-KR" dirty="0" smtClean="0"/>
          </a:p>
          <a:p>
            <a:r>
              <a:rPr lang="ko-KR" altLang="en-US" dirty="0" smtClean="0"/>
              <a:t>데이터 시각화</a:t>
            </a:r>
            <a:endParaRPr lang="en-US" altLang="ko-KR" dirty="0" smtClean="0"/>
          </a:p>
          <a:p>
            <a:r>
              <a:rPr lang="ko-KR" altLang="en-US" dirty="0" smtClean="0"/>
              <a:t>나가며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013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들어가며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목표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사회적 역할과 인간 언어 간 관계 규명</a:t>
            </a:r>
            <a:endParaRPr lang="en-US" altLang="ko-KR" dirty="0" smtClean="0"/>
          </a:p>
          <a:p>
            <a:r>
              <a:rPr lang="ko-KR" altLang="en-US" dirty="0" smtClean="0"/>
              <a:t>가설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사회적 역할은 인간의 언어에 영향을 미칠 것이다</a:t>
            </a:r>
            <a:endParaRPr lang="en-US" altLang="ko-KR" dirty="0" smtClean="0"/>
          </a:p>
          <a:p>
            <a:r>
              <a:rPr lang="ko-KR" altLang="en-US" dirty="0" smtClean="0"/>
              <a:t>방법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자연어 처리</a:t>
            </a:r>
            <a:r>
              <a:rPr lang="en-US" altLang="ko-KR" dirty="0" smtClean="0"/>
              <a:t>(NLP)-Twitter()</a:t>
            </a:r>
          </a:p>
          <a:p>
            <a:r>
              <a:rPr lang="ko-KR" altLang="en-US" dirty="0" smtClean="0"/>
              <a:t>자료 </a:t>
            </a:r>
            <a:r>
              <a:rPr lang="en-US" altLang="ko-KR" dirty="0" smtClean="0"/>
              <a:t>: MBC </a:t>
            </a:r>
            <a:r>
              <a:rPr lang="ko-KR" altLang="en-US" dirty="0" smtClean="0"/>
              <a:t>토론 데이터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209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67962" y="2280255"/>
            <a:ext cx="50379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ea typeface="나눔고딕" panose="020D0604000000000000" pitchFamily="50" charset="-127"/>
              </a:rPr>
              <a:t>토비아스</a:t>
            </a:r>
            <a:r>
              <a:rPr lang="ko-KR" altLang="en-US" b="1" dirty="0" smtClean="0">
                <a:ea typeface="나눔고딕" panose="020D0604000000000000" pitchFamily="50" charset="-127"/>
              </a:rPr>
              <a:t> </a:t>
            </a:r>
            <a:r>
              <a:rPr lang="ko-KR" altLang="en-US" b="1" dirty="0" err="1" smtClean="0">
                <a:ea typeface="나눔고딕" panose="020D0604000000000000" pitchFamily="50" charset="-127"/>
              </a:rPr>
              <a:t>단치히</a:t>
            </a:r>
            <a:r>
              <a:rPr lang="ko-KR" altLang="en-US" b="1" dirty="0" smtClean="0"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ea typeface="나눔고딕" panose="020D0604000000000000" pitchFamily="50" charset="-127"/>
              </a:rPr>
              <a:t>: </a:t>
            </a:r>
            <a:br>
              <a:rPr lang="en-US" altLang="ko-KR" dirty="0" smtClean="0">
                <a:ea typeface="나눔고딕" panose="020D0604000000000000" pitchFamily="50" charset="-127"/>
              </a:rPr>
            </a:br>
            <a:r>
              <a:rPr lang="en-US" altLang="ko-KR" dirty="0" smtClean="0">
                <a:ea typeface="나눔고딕" panose="020D0604000000000000" pitchFamily="50" charset="-127"/>
              </a:rPr>
              <a:t>“</a:t>
            </a:r>
            <a:r>
              <a:rPr lang="ko-KR" altLang="en-US" dirty="0" smtClean="0">
                <a:ea typeface="나눔고딕" panose="020D0604000000000000" pitchFamily="50" charset="-127"/>
              </a:rPr>
              <a:t>명사와 문구는 대상의 집합에 대한 기호일 뿐이고</a:t>
            </a:r>
            <a:r>
              <a:rPr lang="en-US" altLang="ko-KR" dirty="0" smtClean="0"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ea typeface="나눔고딕" panose="020D0604000000000000" pitchFamily="50" charset="-127"/>
              </a:rPr>
              <a:t>동사는 관계를 상징하고</a:t>
            </a:r>
            <a:r>
              <a:rPr lang="en-US" altLang="ko-KR" dirty="0" smtClean="0"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ea typeface="나눔고딕" panose="020D0604000000000000" pitchFamily="50" charset="-127"/>
              </a:rPr>
              <a:t>문장은 그저 이 집합을 연결하는 명제일 뿐이다</a:t>
            </a:r>
            <a:r>
              <a:rPr lang="en-US" altLang="ko-KR" dirty="0" smtClean="0">
                <a:ea typeface="나눔고딕" panose="020D0604000000000000" pitchFamily="50" charset="-127"/>
              </a:rPr>
              <a:t>. </a:t>
            </a:r>
            <a:r>
              <a:rPr lang="ko-KR" altLang="en-US" dirty="0" smtClean="0">
                <a:ea typeface="나눔고딕" panose="020D0604000000000000" pitchFamily="50" charset="-127"/>
              </a:rPr>
              <a:t>그러나 </a:t>
            </a:r>
            <a:r>
              <a:rPr lang="ko-KR" altLang="en-US" b="1" dirty="0" smtClean="0">
                <a:ea typeface="나눔고딕" panose="020D0604000000000000" pitchFamily="50" charset="-127"/>
              </a:rPr>
              <a:t>단어가 어떤 집합의 추상적 상징인 반면</a:t>
            </a:r>
            <a:r>
              <a:rPr lang="en-US" altLang="ko-KR" b="1" dirty="0" smtClean="0">
                <a:ea typeface="나눔고딕" panose="020D0604000000000000" pitchFamily="50" charset="-127"/>
              </a:rPr>
              <a:t>, </a:t>
            </a:r>
            <a:r>
              <a:rPr lang="ko-KR" altLang="en-US" b="1" dirty="0" smtClean="0">
                <a:ea typeface="나눔고딕" panose="020D0604000000000000" pitchFamily="50" charset="-127"/>
              </a:rPr>
              <a:t>그것은 어떤 이미지를 떠오르게</a:t>
            </a:r>
            <a:r>
              <a:rPr lang="en-US" altLang="ko-KR" b="1" dirty="0" smtClean="0">
                <a:ea typeface="나눔고딕" panose="020D0604000000000000" pitchFamily="50" charset="-127"/>
              </a:rPr>
              <a:t>, </a:t>
            </a:r>
            <a:r>
              <a:rPr lang="ko-KR" altLang="en-US" b="1" dirty="0" smtClean="0">
                <a:ea typeface="나눔고딕" panose="020D0604000000000000" pitchFamily="50" charset="-127"/>
              </a:rPr>
              <a:t>그 집단의 어떤 대표적 원소의 구체적인 모습을 떠오르게 할 수도 있다</a:t>
            </a:r>
            <a:r>
              <a:rPr lang="en-US" altLang="ko-KR" dirty="0" smtClean="0">
                <a:ea typeface="나눔고딕" panose="020D0604000000000000" pitchFamily="50" charset="-127"/>
              </a:rPr>
              <a:t>”(cf. p.136)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pic>
        <p:nvPicPr>
          <p:cNvPr id="1026" name="Picture 2" descr="ì ê³¼íì ì¸ì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149" y="785065"/>
            <a:ext cx="3610667" cy="5294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94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423246"/>
          </a:xfrm>
        </p:spPr>
        <p:txBody>
          <a:bodyPr/>
          <a:lstStyle/>
          <a:p>
            <a:r>
              <a:rPr lang="ko-KR" altLang="en-US" dirty="0" smtClean="0"/>
              <a:t>데이터 수집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>
          <a:xfrm>
            <a:off x="1202371" y="2992965"/>
            <a:ext cx="3727769" cy="2438404"/>
          </a:xfrm>
        </p:spPr>
        <p:txBody>
          <a:bodyPr>
            <a:normAutofit/>
          </a:bodyPr>
          <a:lstStyle/>
          <a:p>
            <a:r>
              <a:rPr lang="en-US" altLang="ko-KR" sz="1500" dirty="0" smtClean="0"/>
              <a:t>MBC </a:t>
            </a:r>
            <a:r>
              <a:rPr lang="ko-KR" altLang="en-US" sz="1500" dirty="0" smtClean="0"/>
              <a:t>토론 데이</a:t>
            </a:r>
            <a:r>
              <a:rPr lang="en-US" altLang="ko-KR" sz="1500" dirty="0" smtClean="0"/>
              <a:t>(</a:t>
            </a:r>
            <a:r>
              <a:rPr lang="en-US" altLang="ko-KR" sz="1500" dirty="0" smtClean="0">
                <a:hlinkClick r:id="rId2"/>
              </a:rPr>
              <a:t>https</a:t>
            </a:r>
            <a:r>
              <a:rPr lang="en-US" altLang="ko-KR" sz="1500" dirty="0">
                <a:hlinkClick r:id="rId2"/>
              </a:rPr>
              <a:t>://www.korean.go.kr</a:t>
            </a:r>
            <a:r>
              <a:rPr lang="en-US" altLang="ko-KR" sz="1500" dirty="0" smtClean="0">
                <a:hlinkClick r:id="rId2"/>
              </a:rPr>
              <a:t>/</a:t>
            </a:r>
            <a:r>
              <a:rPr lang="en-US" altLang="ko-KR" sz="1500" dirty="0" smtClean="0"/>
              <a:t>): </a:t>
            </a:r>
            <a:r>
              <a:rPr lang="en-US" altLang="ko-KR" sz="1500" b="1" dirty="0" smtClean="0"/>
              <a:t>9,801</a:t>
            </a:r>
            <a:r>
              <a:rPr lang="ko-KR" altLang="en-US" sz="1500" b="1" dirty="0" smtClean="0"/>
              <a:t>어절</a:t>
            </a:r>
            <a:endParaRPr lang="ko-KR" altLang="en-US" sz="1500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811" y="4897509"/>
            <a:ext cx="4732916" cy="71504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0968" y="3564101"/>
            <a:ext cx="3924234" cy="1242816"/>
          </a:xfrm>
          <a:prstGeom prst="rect">
            <a:avLst/>
          </a:prstGeom>
        </p:spPr>
      </p:pic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138" y="1352227"/>
            <a:ext cx="5470525" cy="4153546"/>
          </a:xfrm>
        </p:spPr>
      </p:pic>
    </p:spTree>
    <p:extLst>
      <p:ext uri="{BB962C8B-B14F-4D97-AF65-F5344CB8AC3E}">
        <p14:creationId xmlns:p14="http://schemas.microsoft.com/office/powerpoint/2010/main" val="322634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smtClean="0"/>
              <a:t>읽기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45" y="3358276"/>
            <a:ext cx="3438209" cy="2398750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5444967" y="2323398"/>
            <a:ext cx="304800" cy="585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945" y="3056752"/>
            <a:ext cx="6174610" cy="284898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6182469" y="642586"/>
            <a:ext cx="4555381" cy="5398127"/>
            <a:chOff x="6182469" y="642586"/>
            <a:chExt cx="4555381" cy="5398127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82469" y="642586"/>
              <a:ext cx="4555381" cy="5398127"/>
            </a:xfrm>
            <a:prstGeom prst="rect">
              <a:avLst/>
            </a:prstGeom>
          </p:spPr>
        </p:pic>
        <p:sp>
          <p:nvSpPr>
            <p:cNvPr id="15" name="타원 14"/>
            <p:cNvSpPr/>
            <p:nvPr/>
          </p:nvSpPr>
          <p:spPr>
            <a:xfrm>
              <a:off x="6368918" y="5564623"/>
              <a:ext cx="178908" cy="17456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10278658" y="5060319"/>
              <a:ext cx="378257" cy="20995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7953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데이터 전처리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295400" y="1900238"/>
            <a:ext cx="4718304" cy="576262"/>
          </a:xfrm>
        </p:spPr>
        <p:txBody>
          <a:bodyPr/>
          <a:lstStyle/>
          <a:p>
            <a:pPr algn="ctr"/>
            <a:r>
              <a:rPr lang="ko-KR" altLang="en-US" dirty="0" smtClean="0"/>
              <a:t>실질 형태소 추출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3"/>
          </p:nvPr>
        </p:nvSpPr>
        <p:spPr>
          <a:xfrm>
            <a:off x="6180670" y="1900238"/>
            <a:ext cx="4718304" cy="576262"/>
          </a:xfrm>
        </p:spPr>
        <p:txBody>
          <a:bodyPr/>
          <a:lstStyle/>
          <a:p>
            <a:pPr algn="ctr"/>
            <a:r>
              <a:rPr lang="ko-KR" altLang="en-US" dirty="0" err="1" smtClean="0"/>
              <a:t>불용어</a:t>
            </a:r>
            <a:r>
              <a:rPr lang="ko-KR" altLang="en-US" dirty="0" smtClean="0"/>
              <a:t> 제거</a:t>
            </a:r>
            <a:endParaRPr lang="ko-KR" altLang="en-US" dirty="0"/>
          </a:p>
        </p:txBody>
      </p:sp>
      <p:pic>
        <p:nvPicPr>
          <p:cNvPr id="14" name="내용 개체 틀 5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702679" y="2476500"/>
            <a:ext cx="4564920" cy="3594100"/>
          </a:xfrm>
          <a:prstGeom prst="rect">
            <a:avLst/>
          </a:prstGeom>
        </p:spPr>
      </p:pic>
      <p:sp>
        <p:nvSpPr>
          <p:cNvPr id="15" name="타원 14"/>
          <p:cNvSpPr/>
          <p:nvPr/>
        </p:nvSpPr>
        <p:spPr>
          <a:xfrm>
            <a:off x="6789420" y="3954780"/>
            <a:ext cx="805180" cy="3759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7594600" y="4013200"/>
            <a:ext cx="266700" cy="266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916" y="2476500"/>
            <a:ext cx="5354914" cy="3375660"/>
          </a:xfrm>
          <a:prstGeom prst="rect">
            <a:avLst/>
          </a:prstGeom>
        </p:spPr>
      </p:pic>
      <p:sp>
        <p:nvSpPr>
          <p:cNvPr id="16" name="타원 15"/>
          <p:cNvSpPr/>
          <p:nvPr/>
        </p:nvSpPr>
        <p:spPr>
          <a:xfrm>
            <a:off x="2046859" y="3846946"/>
            <a:ext cx="4389120" cy="1409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891800" y="2615405"/>
            <a:ext cx="1786344" cy="1933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307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오른쪽 화살표 9"/>
          <p:cNvSpPr/>
          <p:nvPr/>
        </p:nvSpPr>
        <p:spPr>
          <a:xfrm>
            <a:off x="2183552" y="1455420"/>
            <a:ext cx="304800" cy="585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고딕" panose="020D0604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830" y="678180"/>
            <a:ext cx="8040637" cy="546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46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분석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2948888"/>
            <a:ext cx="7410450" cy="3190875"/>
          </a:xfrm>
          <a:prstGeom prst="rect">
            <a:avLst/>
          </a:prstGeom>
        </p:spPr>
      </p:pic>
      <p:pic>
        <p:nvPicPr>
          <p:cNvPr id="12" name="내용 개체 틀 1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50035" y="632936"/>
            <a:ext cx="3290932" cy="5506827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7642378" y="2356274"/>
            <a:ext cx="466514" cy="807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333812" y="3176451"/>
            <a:ext cx="1060935" cy="32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980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자연주의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자연주의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자연주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281</TotalTime>
  <Words>190</Words>
  <Application>Microsoft Office PowerPoint</Application>
  <PresentationFormat>와이드스크린</PresentationFormat>
  <Paragraphs>41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나눔고딕</vt:lpstr>
      <vt:lpstr>나눔바른펜</vt:lpstr>
      <vt:lpstr>바탕</vt:lpstr>
      <vt:lpstr>Arial</vt:lpstr>
      <vt:lpstr>Garamond</vt:lpstr>
      <vt:lpstr>자연주의</vt:lpstr>
      <vt:lpstr>&lt;자연어 처리&gt; 파이썬을 활용한 토론 데이터 내용 분석</vt:lpstr>
      <vt:lpstr>목차</vt:lpstr>
      <vt:lpstr>들어가며</vt:lpstr>
      <vt:lpstr>PowerPoint 프레젠테이션</vt:lpstr>
      <vt:lpstr>데이터 수집</vt:lpstr>
      <vt:lpstr>데이터 읽기</vt:lpstr>
      <vt:lpstr>데이터 전처리</vt:lpstr>
      <vt:lpstr>PowerPoint 프레젠테이션</vt:lpstr>
      <vt:lpstr>데이터 분석</vt:lpstr>
      <vt:lpstr>데이터 시각화</vt:lpstr>
      <vt:lpstr>PowerPoint 프레젠테이션</vt:lpstr>
      <vt:lpstr>PowerPoint 프레젠테이션</vt:lpstr>
      <vt:lpstr>나가며</vt:lpstr>
      <vt:lpstr>참고문헌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&lt;자연어 처리&gt; 파이썬을 활용한 토론 데이터 내용 분석</dc:title>
  <dc:creator>403-7</dc:creator>
  <cp:lastModifiedBy>403-7</cp:lastModifiedBy>
  <cp:revision>34</cp:revision>
  <dcterms:created xsi:type="dcterms:W3CDTF">2018-11-27T11:05:27Z</dcterms:created>
  <dcterms:modified xsi:type="dcterms:W3CDTF">2018-12-04T10:45:33Z</dcterms:modified>
</cp:coreProperties>
</file>