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71" r:id="rId5"/>
    <p:sldId id="257" r:id="rId6"/>
    <p:sldId id="261" r:id="rId7"/>
    <p:sldId id="266" r:id="rId8"/>
    <p:sldId id="267" r:id="rId9"/>
    <p:sldId id="263" r:id="rId10"/>
    <p:sldId id="264" r:id="rId11"/>
    <p:sldId id="265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9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8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6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3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BD415E07-5794-405E-B475-48E970E1E53A}" type="datetimeFigureOut">
              <a:rPr lang="ko-KR" altLang="en-US" smtClean="0"/>
              <a:pPr/>
              <a:t>2018-12-06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C07561E1-2981-4AD6-84AB-A313D5926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나눔고딕" panose="020D0604000000000000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orean.go.kr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2500" dirty="0" smtClean="0"/>
              <a:t>&lt;</a:t>
            </a:r>
            <a:r>
              <a:rPr lang="ko-KR" altLang="en-US" sz="2500" dirty="0" smtClean="0"/>
              <a:t>자연어 처리</a:t>
            </a:r>
            <a:r>
              <a:rPr lang="en-US" altLang="ko-KR" sz="2500" dirty="0" smtClean="0"/>
              <a:t>&gt;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err="1" smtClean="0"/>
              <a:t>파이썬을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활용한 토론 데이터 내용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588346"/>
            <a:ext cx="6815669" cy="169278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</a:rPr>
              <a:t>&lt;</a:t>
            </a:r>
            <a:r>
              <a:rPr lang="ko-KR" altLang="en-US" dirty="0" smtClean="0">
                <a:latin typeface="나눔고딕" panose="020D0604000000000000" pitchFamily="50" charset="-127"/>
              </a:rPr>
              <a:t>평가자</a:t>
            </a:r>
            <a:r>
              <a:rPr lang="en-US" altLang="ko-KR" dirty="0" smtClean="0">
                <a:latin typeface="나눔고딕" panose="020D0604000000000000" pitchFamily="50" charset="-127"/>
              </a:rPr>
              <a:t>&gt; </a:t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ko-KR" altLang="en-US" dirty="0" err="1" smtClean="0">
                <a:latin typeface="나눔고딕" panose="020D0604000000000000" pitchFamily="50" charset="-127"/>
              </a:rPr>
              <a:t>박길식</a:t>
            </a:r>
            <a:r>
              <a:rPr lang="ko-KR" altLang="en-US" dirty="0" smtClean="0">
                <a:latin typeface="나눔고딕" panose="020D0604000000000000" pitchFamily="50" charset="-127"/>
              </a:rPr>
              <a:t> 교수님</a:t>
            </a: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endParaRPr lang="en-US" altLang="ko-KR" dirty="0" smtClean="0">
              <a:latin typeface="나눔고딕" panose="020D0604000000000000" pitchFamily="50" charset="-127"/>
            </a:endParaRPr>
          </a:p>
          <a:p>
            <a:pPr algn="r"/>
            <a:r>
              <a:rPr lang="en-US" altLang="ko-KR" dirty="0" smtClean="0">
                <a:latin typeface="나눔고딕" panose="020D0604000000000000" pitchFamily="50" charset="-127"/>
              </a:rPr>
              <a:t>&lt;</a:t>
            </a:r>
            <a:r>
              <a:rPr lang="ko-KR" altLang="en-US" dirty="0" smtClean="0">
                <a:latin typeface="나눔고딕" panose="020D0604000000000000" pitchFamily="50" charset="-127"/>
              </a:rPr>
              <a:t>발표자</a:t>
            </a:r>
            <a:r>
              <a:rPr lang="en-US" altLang="ko-KR" dirty="0" smtClean="0">
                <a:latin typeface="나눔고딕" panose="020D0604000000000000" pitchFamily="50" charset="-127"/>
              </a:rPr>
              <a:t>&gt;</a:t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ko-KR" altLang="en-US" dirty="0" smtClean="0"/>
              <a:t>대한상공회의소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서울기술교육센터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전략경영 빅데이터 분석 전문가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소병건</a:t>
            </a: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</a:rPr>
              <a:t>2018.11.27</a:t>
            </a:r>
            <a:r>
              <a:rPr lang="en-US" altLang="ko-KR" dirty="0" smtClean="0">
                <a:latin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40" y="4686616"/>
            <a:ext cx="594516" cy="59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9656" y="5004133"/>
            <a:ext cx="220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github.com/</a:t>
            </a:r>
            <a:r>
              <a:rPr lang="en-US" altLang="ko-KR" sz="1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Byunggun</a:t>
            </a:r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5" y="3009900"/>
            <a:ext cx="3119027" cy="3190674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23" y="621286"/>
            <a:ext cx="3889621" cy="2699130"/>
          </a:xfrm>
        </p:spPr>
      </p:pic>
      <p:sp>
        <p:nvSpPr>
          <p:cNvPr id="13" name="타원 12"/>
          <p:cNvSpPr/>
          <p:nvPr/>
        </p:nvSpPr>
        <p:spPr>
          <a:xfrm>
            <a:off x="815340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772" y="3051937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4225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11101" y="3404490"/>
            <a:ext cx="4108064" cy="2850714"/>
            <a:chOff x="6011101" y="3404490"/>
            <a:chExt cx="4108064" cy="28507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101" y="3404490"/>
              <a:ext cx="4108064" cy="28507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9507122" y="5944688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214407" y="2244217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5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96" y="3428618"/>
            <a:ext cx="4089439" cy="27969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5" y="631696"/>
            <a:ext cx="4089439" cy="27969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3428618"/>
            <a:ext cx="4015278" cy="27969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631696"/>
            <a:ext cx="4089439" cy="279692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247607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78576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3813" y="5906230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78576" y="5862269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718138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6458" y="714895"/>
            <a:ext cx="856211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 panose="020D0604000000000000" pitchFamily="50" charset="-127"/>
              </a:rPr>
              <a:t>패널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514860"/>
            <a:ext cx="3877412" cy="27008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3617531"/>
            <a:ext cx="3877412" cy="2700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9" y="514860"/>
            <a:ext cx="3877412" cy="2700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" y="3678384"/>
            <a:ext cx="3877411" cy="2690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40" y="2258961"/>
            <a:ext cx="3699743" cy="2577129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612540" y="298129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56794" y="6058525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70294" y="6058703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1631" y="4454914"/>
            <a:ext cx="942666" cy="431612"/>
            <a:chOff x="4827350" y="4454914"/>
            <a:chExt cx="1001561" cy="458578"/>
          </a:xfrm>
        </p:grpSpPr>
        <p:sp>
          <p:nvSpPr>
            <p:cNvPr id="26" name="타원 25"/>
            <p:cNvSpPr/>
            <p:nvPr/>
          </p:nvSpPr>
          <p:spPr>
            <a:xfrm>
              <a:off x="4827350" y="4454914"/>
              <a:ext cx="459514" cy="4585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241559" y="4525574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517761" y="4550926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12120" y="604169"/>
            <a:ext cx="1044887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ea typeface="나눔고딕" panose="020D0604000000000000" pitchFamily="50" charset="-127"/>
              </a:rPr>
              <a:t>참관자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3314" y="2556932"/>
            <a:ext cx="10385370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인간의 언어에는 상관관계가 보인다</a:t>
            </a:r>
            <a:endParaRPr lang="en-US" altLang="ko-KR" dirty="0" smtClean="0"/>
          </a:p>
          <a:p>
            <a:r>
              <a:rPr lang="ko-KR" altLang="en-US" dirty="0" smtClean="0"/>
              <a:t>한계 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1) </a:t>
            </a:r>
            <a:r>
              <a:rPr lang="ko-KR" altLang="en-US" sz="2200" dirty="0" smtClean="0"/>
              <a:t>사회적 역할과 인간의 언어 사이에 얼만큼 영향을 주고 받는지 파악하지 못함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2) </a:t>
            </a:r>
            <a:r>
              <a:rPr lang="ko-KR" altLang="en-US" dirty="0" smtClean="0"/>
              <a:t>한글 전처리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3)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활용 시 주관성 개입 가능</a:t>
            </a:r>
            <a:endParaRPr lang="en-US" altLang="ko-KR" dirty="0" smtClean="0"/>
          </a:p>
          <a:p>
            <a:r>
              <a:rPr lang="ko-KR" altLang="en-US" dirty="0"/>
              <a:t>의의</a:t>
            </a:r>
            <a:r>
              <a:rPr lang="en-US" altLang="ko-KR" dirty="0"/>
              <a:t> : NLP</a:t>
            </a:r>
            <a:r>
              <a:rPr lang="ko-KR" altLang="en-US" dirty="0"/>
              <a:t>와 대용량 데이터를 활용한 언어 분석을 통해</a:t>
            </a:r>
            <a:r>
              <a:rPr lang="en-US" altLang="ko-KR" dirty="0"/>
              <a:t>,</a:t>
            </a:r>
            <a:r>
              <a:rPr lang="ko-KR" altLang="en-US" dirty="0"/>
              <a:t> 보다 더 객관적으로 </a:t>
            </a:r>
            <a:r>
              <a:rPr lang="ko-KR" altLang="en-US" dirty="0" smtClean="0"/>
              <a:t>사회적 행위자들의 상징을 이해</a:t>
            </a:r>
            <a:endParaRPr lang="en-US" altLang="ko-KR" dirty="0" smtClean="0"/>
          </a:p>
          <a:p>
            <a:r>
              <a:rPr lang="ko-KR" altLang="en-US" dirty="0" smtClean="0"/>
              <a:t>후속 프로젝트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 맞춤형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우재남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for </a:t>
            </a:r>
            <a:r>
              <a:rPr lang="en-US" altLang="ko-KR" b="1" dirty="0" err="1" smtClean="0"/>
              <a:t>Begginer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한빛아카데미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잘라리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트하나키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자연어 처리의 이론과 실제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이승준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지아웨이</a:t>
            </a:r>
            <a:r>
              <a:rPr lang="ko-KR" altLang="en-US" dirty="0" smtClean="0"/>
              <a:t> 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미셀린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캠버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지안</a:t>
            </a:r>
            <a:r>
              <a:rPr lang="ko-KR" altLang="en-US" dirty="0" smtClean="0"/>
              <a:t> 페이</a:t>
            </a:r>
            <a:r>
              <a:rPr lang="en-US" altLang="ko-KR" dirty="0" smtClean="0"/>
              <a:t>. (2015).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마이닝</a:t>
            </a:r>
            <a:r>
              <a:rPr lang="ko-KR" altLang="en-US" b="1" dirty="0" smtClean="0"/>
              <a:t> 개념과 기법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정사범</a:t>
            </a:r>
            <a:r>
              <a:rPr lang="ko-KR" altLang="en-US" dirty="0" smtClean="0"/>
              <a:t> 외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원서출판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2012).</a:t>
            </a:r>
          </a:p>
          <a:p>
            <a:r>
              <a:rPr lang="ko-KR" altLang="en-US" dirty="0" err="1" smtClean="0"/>
              <a:t>토비아스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단치히</a:t>
            </a:r>
            <a:r>
              <a:rPr lang="en-US" altLang="ko-KR" dirty="0" smtClean="0"/>
              <a:t>. (2008). </a:t>
            </a:r>
            <a:r>
              <a:rPr lang="ko-KR" altLang="en-US" b="1" dirty="0" smtClean="0"/>
              <a:t>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과학의 언어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권혜승</a:t>
            </a:r>
            <a:r>
              <a:rPr lang="ko-KR" altLang="en-US" dirty="0" smtClean="0"/>
              <a:t>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한승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들어가며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r>
              <a:rPr lang="ko-KR" altLang="en-US" dirty="0" smtClean="0"/>
              <a:t>나가며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 언어 간 관계 규명</a:t>
            </a:r>
            <a:endParaRPr lang="en-US" altLang="ko-KR" dirty="0" smtClean="0"/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역할은 인간의 언어에 영향을 미칠 것이다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자연어 처리</a:t>
            </a:r>
            <a:r>
              <a:rPr lang="en-US" altLang="ko-KR" dirty="0" smtClean="0"/>
              <a:t>(NLP)-Twitter()</a:t>
            </a:r>
          </a:p>
          <a:p>
            <a:r>
              <a:rPr lang="ko-KR" altLang="en-US" dirty="0" smtClean="0"/>
              <a:t>자료 </a:t>
            </a:r>
            <a:r>
              <a:rPr lang="en-US" altLang="ko-KR" dirty="0" smtClean="0"/>
              <a:t>: MBC </a:t>
            </a:r>
            <a:r>
              <a:rPr lang="ko-KR" altLang="en-US" dirty="0" smtClean="0"/>
              <a:t>토론 데이터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7962" y="2280255"/>
            <a:ext cx="503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a typeface="나눔고딕" panose="020D0604000000000000" pitchFamily="50" charset="-127"/>
              </a:rPr>
              <a:t>토비아스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ea typeface="나눔고딕" panose="020D0604000000000000" pitchFamily="50" charset="-127"/>
              </a:rPr>
              <a:t>단치히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ea typeface="나눔고딕" panose="020D0604000000000000" pitchFamily="50" charset="-127"/>
              </a:rPr>
              <a:t>: </a:t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en-US" altLang="ko-KR" dirty="0" smtClean="0">
                <a:ea typeface="나눔고딕" panose="020D0604000000000000" pitchFamily="50" charset="-127"/>
              </a:rPr>
              <a:t>“</a:t>
            </a:r>
            <a:r>
              <a:rPr lang="ko-KR" altLang="en-US" dirty="0" smtClean="0">
                <a:ea typeface="나눔고딕" panose="020D0604000000000000" pitchFamily="50" charset="-127"/>
              </a:rPr>
              <a:t>명사와 문구는 대상의 집합에 대한 기호일 뿐이고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동사는 관계를 상징하고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문장은 그저 이 집합을 연결하는 명제일 뿐이다</a:t>
            </a:r>
            <a:r>
              <a:rPr lang="en-US" altLang="ko-KR" dirty="0" smtClean="0"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ea typeface="나눔고딕" panose="020D0604000000000000" pitchFamily="50" charset="-127"/>
              </a:rPr>
              <a:t>그러나 </a:t>
            </a:r>
            <a:r>
              <a:rPr lang="ko-KR" altLang="en-US" b="1" dirty="0" smtClean="0">
                <a:ea typeface="나눔고딕" panose="020D0604000000000000" pitchFamily="50" charset="-127"/>
              </a:rPr>
              <a:t>단어가 어떤 집합의 추상적 상징인 반면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그것은 어떤 이미지를 떠오르게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 집단의 어떤 대표적 원소의 구체적인 모습을 떠오르게 할 수도 있다</a:t>
            </a:r>
            <a:r>
              <a:rPr lang="en-US" altLang="ko-KR" dirty="0" smtClean="0">
                <a:ea typeface="나눔고딕" panose="020D0604000000000000" pitchFamily="50" charset="-127"/>
              </a:rPr>
              <a:t>”(cf. p.136)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026" name="Picture 2" descr="ì ê³¼íì ì¸ì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49" y="785065"/>
            <a:ext cx="3610667" cy="52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423246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202371" y="2992965"/>
            <a:ext cx="3727769" cy="2438404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MBC </a:t>
            </a:r>
            <a:r>
              <a:rPr lang="ko-KR" altLang="en-US" sz="1500" dirty="0" smtClean="0"/>
              <a:t>토론 데이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://www.korean.go.kr</a:t>
            </a:r>
            <a:r>
              <a:rPr lang="en-US" altLang="ko-KR" sz="1500" dirty="0" smtClean="0">
                <a:hlinkClick r:id="rId2"/>
              </a:rPr>
              <a:t>/</a:t>
            </a:r>
            <a:r>
              <a:rPr lang="en-US" altLang="ko-KR" sz="1500" dirty="0" smtClean="0"/>
              <a:t>): </a:t>
            </a:r>
            <a:r>
              <a:rPr lang="en-US" altLang="ko-KR" sz="1500" b="1" dirty="0" smtClean="0"/>
              <a:t>9,801</a:t>
            </a:r>
            <a:r>
              <a:rPr lang="ko-KR" altLang="en-US" sz="1500" b="1" dirty="0" smtClean="0"/>
              <a:t>어절</a:t>
            </a:r>
            <a:endParaRPr lang="ko-KR" altLang="en-US" sz="1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4897509"/>
            <a:ext cx="4732916" cy="7150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68" y="3564101"/>
            <a:ext cx="3924234" cy="124281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52227"/>
            <a:ext cx="5470525" cy="4153546"/>
          </a:xfrm>
        </p:spPr>
      </p:pic>
    </p:spTree>
    <p:extLst>
      <p:ext uri="{BB962C8B-B14F-4D97-AF65-F5344CB8AC3E}">
        <p14:creationId xmlns:p14="http://schemas.microsoft.com/office/powerpoint/2010/main" val="3226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5" y="3358276"/>
            <a:ext cx="3438209" cy="23987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4967" y="2323398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45" y="3056752"/>
            <a:ext cx="6174610" cy="28489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182469" y="642586"/>
            <a:ext cx="4555381" cy="5398127"/>
            <a:chOff x="6182469" y="642586"/>
            <a:chExt cx="4555381" cy="53981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2469" y="642586"/>
              <a:ext cx="4555381" cy="5398127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6368918" y="5564623"/>
              <a:ext cx="178908" cy="174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278658" y="5060319"/>
              <a:ext cx="378257" cy="209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 전처리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29540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smtClean="0"/>
              <a:t>실질 형태소 추출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>
          <a:xfrm>
            <a:off x="618067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pic>
        <p:nvPicPr>
          <p:cNvPr id="14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2679" y="2476500"/>
            <a:ext cx="4564920" cy="35941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789420" y="3954780"/>
            <a:ext cx="805180" cy="37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594600" y="4013200"/>
            <a:ext cx="2667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16" y="2476500"/>
            <a:ext cx="5354914" cy="337566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046859" y="3846946"/>
            <a:ext cx="4389120" cy="140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91800" y="2615405"/>
            <a:ext cx="1786344" cy="193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2183552" y="1455420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30" y="678180"/>
            <a:ext cx="8040637" cy="54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48888"/>
            <a:ext cx="7410450" cy="3190875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0035" y="632936"/>
            <a:ext cx="3290932" cy="550682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42378" y="2356274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33812" y="3176451"/>
            <a:ext cx="1060935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</TotalTime>
  <Words>192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나눔바른펜</vt:lpstr>
      <vt:lpstr>바탕</vt:lpstr>
      <vt:lpstr>Arial</vt:lpstr>
      <vt:lpstr>Garamond</vt:lpstr>
      <vt:lpstr>자연주의</vt:lpstr>
      <vt:lpstr>&lt;자연어 처리&gt; 파이썬을 활용한 토론 데이터 내용 분석</vt:lpstr>
      <vt:lpstr>목차</vt:lpstr>
      <vt:lpstr>들어가며</vt:lpstr>
      <vt:lpstr>PowerPoint 프레젠테이션</vt:lpstr>
      <vt:lpstr>데이터 수집</vt:lpstr>
      <vt:lpstr>데이터 읽기</vt:lpstr>
      <vt:lpstr>데이터 전처리</vt:lpstr>
      <vt:lpstr>PowerPoint 프레젠테이션</vt:lpstr>
      <vt:lpstr>데이터 분석</vt:lpstr>
      <vt:lpstr>데이터 시각화</vt:lpstr>
      <vt:lpstr>PowerPoint 프레젠테이션</vt:lpstr>
      <vt:lpstr>PowerPoint 프레젠테이션</vt:lpstr>
      <vt:lpstr>나가며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&lt;자연어 처리&gt; 파이썬을 활용한 토론 데이터 내용 분석</dc:title>
  <dc:creator>403-7</dc:creator>
  <cp:lastModifiedBy>403-7</cp:lastModifiedBy>
  <cp:revision>35</cp:revision>
  <dcterms:created xsi:type="dcterms:W3CDTF">2018-11-27T11:05:27Z</dcterms:created>
  <dcterms:modified xsi:type="dcterms:W3CDTF">2018-12-06T06:34:21Z</dcterms:modified>
</cp:coreProperties>
</file>