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4" r:id="rId10"/>
    <p:sldId id="271" r:id="rId11"/>
    <p:sldId id="272"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3878"/>
    <a:srgbClr val="FF3399"/>
    <a:srgbClr val="F9EDF3"/>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41" autoAdjust="0"/>
  </p:normalViewPr>
  <p:slideViewPr>
    <p:cSldViewPr>
      <p:cViewPr varScale="1">
        <p:scale>
          <a:sx n="75" d="100"/>
          <a:sy n="75" d="100"/>
        </p:scale>
        <p:origin x="874" y="43"/>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40">
          <a:fgClr>
            <a:schemeClr val="accent1"/>
          </a:fgClr>
          <a:bgClr>
            <a:srgbClr val="FF33CC"/>
          </a:bgClr>
        </a:patt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21.sv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1000" y="200768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193420" y="340933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740185" y="511340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219200" y="1200997"/>
            <a:ext cx="9982200" cy="1493999"/>
          </a:xfrm>
          <a:prstGeom prst="rect">
            <a:avLst/>
          </a:prstGeom>
        </p:spPr>
        <p:txBody>
          <a:bodyPr vert="horz" wrap="square" lIns="0" tIns="16510" rIns="0" bIns="0" rtlCol="0">
            <a:spAutoFit/>
          </a:bodyPr>
          <a:lstStyle/>
          <a:p>
            <a:pPr marL="3213735" algn="ctr">
              <a:spcBef>
                <a:spcPts val="130"/>
              </a:spcBef>
            </a:pPr>
            <a:r>
              <a:rPr lang="en-US" b="1" i="1" dirty="0">
                <a:solidFill>
                  <a:srgbClr val="0F0F0F"/>
                </a:solidFill>
                <a:effectLst/>
                <a:latin typeface="Palatino Linotype" panose="02040502050505030304" pitchFamily="18" charset="0"/>
              </a:rPr>
              <a:t>Employee Performance Analysis Using Excel</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24075" y="2835481"/>
            <a:ext cx="8610600" cy="2308324"/>
          </a:xfrm>
          <a:prstGeom prst="rect">
            <a:avLst/>
          </a:prstGeom>
          <a:noFill/>
        </p:spPr>
        <p:txBody>
          <a:bodyPr wrap="square" rtlCol="0">
            <a:spAutoFit/>
          </a:bodyPr>
          <a:lstStyle/>
          <a:p>
            <a:r>
              <a:rPr lang="en-US" sz="2400" dirty="0"/>
              <a:t>STUDENT NAME: </a:t>
            </a:r>
            <a:r>
              <a:rPr lang="en-US" sz="2400" i="1" dirty="0" err="1">
                <a:latin typeface="Arial Narrow" panose="020B0606020202030204" pitchFamily="34" charset="0"/>
              </a:rPr>
              <a:t>Yuvashree</a:t>
            </a:r>
            <a:r>
              <a:rPr lang="en-US" sz="2400" i="1" dirty="0">
                <a:latin typeface="Arial Narrow" panose="020B0606020202030204" pitchFamily="34" charset="0"/>
              </a:rPr>
              <a:t> B</a:t>
            </a:r>
            <a:endParaRPr lang="en-US" sz="2400" i="1" dirty="0"/>
          </a:p>
          <a:p>
            <a:r>
              <a:rPr lang="en-US" sz="2400" dirty="0"/>
              <a:t>REGISTER NO: </a:t>
            </a:r>
            <a:r>
              <a:rPr lang="en-US" sz="2400" i="1" dirty="0">
                <a:latin typeface="Arial Narrow" panose="020B0606020202030204" pitchFamily="34" charset="0"/>
              </a:rPr>
              <a:t>312203011</a:t>
            </a:r>
          </a:p>
          <a:p>
            <a:r>
              <a:rPr lang="en-US" sz="2400" dirty="0">
                <a:latin typeface="+mj-lt"/>
              </a:rPr>
              <a:t>NMID: B8134E50524113E84D74051739C2B68E</a:t>
            </a:r>
          </a:p>
          <a:p>
            <a:r>
              <a:rPr lang="en-US" sz="2400" dirty="0"/>
              <a:t>DEPARTMENT: </a:t>
            </a:r>
            <a:r>
              <a:rPr lang="en-US" sz="2400" i="1" dirty="0">
                <a:latin typeface="Arial Narrow" panose="020B0606020202030204" pitchFamily="34" charset="0"/>
              </a:rPr>
              <a:t>Commerce[B.com]</a:t>
            </a:r>
            <a:endParaRPr lang="en-US" sz="2400" dirty="0"/>
          </a:p>
          <a:p>
            <a:r>
              <a:rPr lang="en-US" sz="2400" dirty="0"/>
              <a:t>COLLEGE: </a:t>
            </a:r>
            <a:r>
              <a:rPr lang="en-US" sz="2400" i="1" dirty="0">
                <a:latin typeface="Arial Narrow" panose="020B0606020202030204" pitchFamily="34" charset="0"/>
              </a:rPr>
              <a:t>Asan Memorial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8ED388-B603-9CDC-8A4F-6DDCB1A0A0B3}"/>
              </a:ext>
            </a:extLst>
          </p:cNvPr>
          <p:cNvSpPr txBox="1"/>
          <p:nvPr/>
        </p:nvSpPr>
        <p:spPr>
          <a:xfrm>
            <a:off x="457200" y="428178"/>
            <a:ext cx="9372600" cy="6001643"/>
          </a:xfrm>
          <a:prstGeom prst="rect">
            <a:avLst/>
          </a:prstGeom>
          <a:noFill/>
        </p:spPr>
        <p:txBody>
          <a:bodyPr wrap="square" rtlCol="0">
            <a:spAutoFit/>
          </a:bodyPr>
          <a:lstStyle/>
          <a:p>
            <a:r>
              <a:rPr lang="en-US" sz="2400" b="1" i="1" dirty="0">
                <a:latin typeface="Arial Narrow" panose="020B0606020202030204" pitchFamily="34" charset="0"/>
              </a:rPr>
              <a:t>DATA CLEANING:</a:t>
            </a:r>
          </a:p>
          <a:p>
            <a:r>
              <a:rPr lang="en-US" sz="2400" b="1" i="1" dirty="0">
                <a:latin typeface="Arial Narrow" panose="020B0606020202030204" pitchFamily="34" charset="0"/>
              </a:rPr>
              <a:t>   1. In the data cleaning we also use conditional formatting.</a:t>
            </a:r>
          </a:p>
          <a:p>
            <a:r>
              <a:rPr lang="en-US" sz="2400" b="1" i="1" dirty="0">
                <a:latin typeface="Arial Narrow" panose="020B0606020202030204" pitchFamily="34" charset="0"/>
              </a:rPr>
              <a:t>   2. Identifying the missing values.</a:t>
            </a:r>
          </a:p>
          <a:p>
            <a:r>
              <a:rPr lang="en-US" sz="2400" b="1" i="1" dirty="0">
                <a:latin typeface="Arial Narrow" panose="020B0606020202030204" pitchFamily="34" charset="0"/>
              </a:rPr>
              <a:t>   3. Using with conditional formatting and highlighting by colors.</a:t>
            </a:r>
          </a:p>
          <a:p>
            <a:r>
              <a:rPr lang="en-US" sz="2400" b="1" i="1" dirty="0">
                <a:latin typeface="Arial Narrow" panose="020B0606020202030204" pitchFamily="34" charset="0"/>
              </a:rPr>
              <a:t>   4. Remove those blank values with using filter.</a:t>
            </a:r>
          </a:p>
          <a:p>
            <a:endParaRPr lang="en-US" sz="2400" b="1" i="1" dirty="0">
              <a:latin typeface="Arial Narrow" panose="020B0606020202030204" pitchFamily="34" charset="0"/>
            </a:endParaRPr>
          </a:p>
          <a:p>
            <a:r>
              <a:rPr lang="en-US" sz="2400" b="1" i="1" dirty="0">
                <a:latin typeface="Arial Narrow" panose="020B0606020202030204" pitchFamily="34" charset="0"/>
              </a:rPr>
              <a:t>PERFORMANCE LEVEL CALCULATING:</a:t>
            </a:r>
          </a:p>
          <a:p>
            <a:r>
              <a:rPr lang="en-US" sz="2400" b="1" i="1" dirty="0">
                <a:latin typeface="Arial Narrow" panose="020B0606020202030204" pitchFamily="34" charset="0"/>
              </a:rPr>
              <a:t>   1. Using formula in performance level calculating.</a:t>
            </a:r>
          </a:p>
          <a:p>
            <a:r>
              <a:rPr lang="en-US" sz="2400" b="1" i="1" dirty="0">
                <a:latin typeface="Arial Narrow" panose="020B0606020202030204" pitchFamily="34" charset="0"/>
              </a:rPr>
              <a:t>   2.  =ifs(Z8&gt;=5,”VERY HIGH”,Z8&gt;=4,”HIGH”,Z8&gt;=3,”MED”,TRUE,”LOW”)</a:t>
            </a:r>
          </a:p>
          <a:p>
            <a:endParaRPr lang="en-US" sz="2400" b="1" i="1" dirty="0">
              <a:latin typeface="Arial Narrow" panose="020B0606020202030204" pitchFamily="34" charset="0"/>
            </a:endParaRPr>
          </a:p>
          <a:p>
            <a:r>
              <a:rPr lang="en-US" sz="2400" b="1" i="1" dirty="0">
                <a:latin typeface="Arial Narrow" panose="020B0606020202030204" pitchFamily="34" charset="0"/>
              </a:rPr>
              <a:t>SUMMARISING (PIVOT TABLE):</a:t>
            </a:r>
          </a:p>
          <a:p>
            <a:r>
              <a:rPr lang="en-US" sz="2400" b="1" i="1" dirty="0">
                <a:latin typeface="Arial Narrow" panose="020B0606020202030204" pitchFamily="34" charset="0"/>
              </a:rPr>
              <a:t>   1. Collect the data from the excel sheet.</a:t>
            </a:r>
          </a:p>
          <a:p>
            <a:r>
              <a:rPr lang="en-US" sz="2400" b="1" i="1" dirty="0">
                <a:latin typeface="Arial Narrow" panose="020B0606020202030204" pitchFamily="34" charset="0"/>
              </a:rPr>
              <a:t>   2. summarize the value using pivot table.</a:t>
            </a:r>
          </a:p>
          <a:p>
            <a:r>
              <a:rPr lang="en-US" sz="2400" b="1" i="1" dirty="0">
                <a:latin typeface="Arial Narrow" panose="020B0606020202030204" pitchFamily="34" charset="0"/>
              </a:rPr>
              <a:t>   3. A particular data is set to be in the row, column, filter and value.</a:t>
            </a:r>
          </a:p>
          <a:p>
            <a:r>
              <a:rPr lang="en-US" sz="2400" b="1" i="1" dirty="0">
                <a:latin typeface="Arial Narrow" panose="020B0606020202030204" pitchFamily="34" charset="0"/>
              </a:rPr>
              <a:t>  4.  And we use slicer to select the fields to use for filtering like </a:t>
            </a:r>
          </a:p>
          <a:p>
            <a:r>
              <a:rPr lang="en-US" sz="2400" b="1" i="1" dirty="0">
                <a:latin typeface="Arial Narrow" panose="020B0606020202030204" pitchFamily="34" charset="0"/>
              </a:rPr>
              <a:t> employee type, employee class </a:t>
            </a:r>
            <a:r>
              <a:rPr lang="en-US" sz="2400" b="1" i="1" dirty="0" err="1">
                <a:latin typeface="Arial Narrow" panose="020B0606020202030204" pitchFamily="34" charset="0"/>
              </a:rPr>
              <a:t>ect</a:t>
            </a:r>
            <a:r>
              <a:rPr lang="en-US" sz="2400" b="1" i="1" dirty="0">
                <a:latin typeface="Arial Narrow" panose="020B0606020202030204" pitchFamily="34" charset="0"/>
              </a:rPr>
              <a:t>…</a:t>
            </a:r>
          </a:p>
        </p:txBody>
      </p:sp>
    </p:spTree>
    <p:extLst>
      <p:ext uri="{BB962C8B-B14F-4D97-AF65-F5344CB8AC3E}">
        <p14:creationId xmlns:p14="http://schemas.microsoft.com/office/powerpoint/2010/main" val="165797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0FF28-C244-09BB-828E-3E7E86B63F18}"/>
              </a:ext>
            </a:extLst>
          </p:cNvPr>
          <p:cNvSpPr txBox="1"/>
          <p:nvPr/>
        </p:nvSpPr>
        <p:spPr>
          <a:xfrm>
            <a:off x="685800" y="1219200"/>
            <a:ext cx="8305800" cy="3785652"/>
          </a:xfrm>
          <a:prstGeom prst="rect">
            <a:avLst/>
          </a:prstGeom>
          <a:noFill/>
        </p:spPr>
        <p:txBody>
          <a:bodyPr wrap="square" rtlCol="0">
            <a:spAutoFit/>
          </a:bodyPr>
          <a:lstStyle/>
          <a:p>
            <a:r>
              <a:rPr lang="en-US" sz="2400" b="1" i="1" dirty="0">
                <a:latin typeface="Arial Narrow" panose="020B0606020202030204" pitchFamily="34" charset="0"/>
              </a:rPr>
              <a:t>CHARTS FOR PIVOT TABLE:</a:t>
            </a:r>
          </a:p>
          <a:p>
            <a:r>
              <a:rPr lang="en-US" sz="2400" b="1" i="1" dirty="0">
                <a:latin typeface="Arial Narrow" panose="020B0606020202030204" pitchFamily="34" charset="0"/>
              </a:rPr>
              <a:t>   1. Click on the pivot table to activate the pivot table tools.</a:t>
            </a:r>
          </a:p>
          <a:p>
            <a:r>
              <a:rPr lang="en-US" sz="2400" b="1" i="1" dirty="0">
                <a:latin typeface="Arial Narrow" panose="020B0606020202030204" pitchFamily="34" charset="0"/>
              </a:rPr>
              <a:t>   2. Click pivot chart in the tools group.</a:t>
            </a:r>
          </a:p>
          <a:p>
            <a:r>
              <a:rPr lang="en-US" sz="2400" b="1" i="1" dirty="0">
                <a:latin typeface="Arial Narrow" panose="020B0606020202030204" pitchFamily="34" charset="0"/>
              </a:rPr>
              <a:t>   3. Choose the column chart and entre the trend value and chart heading.</a:t>
            </a:r>
          </a:p>
          <a:p>
            <a:endParaRPr lang="en-US" sz="2400" b="1" i="1" dirty="0">
              <a:latin typeface="Arial Narrow" panose="020B0606020202030204" pitchFamily="34" charset="0"/>
            </a:endParaRPr>
          </a:p>
          <a:p>
            <a:r>
              <a:rPr lang="en-US" sz="2400" b="1" i="1" dirty="0">
                <a:latin typeface="Arial Narrow" panose="020B0606020202030204" pitchFamily="34" charset="0"/>
              </a:rPr>
              <a:t>RESULT:</a:t>
            </a:r>
          </a:p>
          <a:p>
            <a:r>
              <a:rPr lang="en-US" sz="2400" b="1" i="1" dirty="0">
                <a:latin typeface="Arial Narrow" panose="020B0606020202030204" pitchFamily="34" charset="0"/>
              </a:rPr>
              <a:t>   1. In pivot table filtered the gender in male total    = 287</a:t>
            </a:r>
          </a:p>
          <a:p>
            <a:r>
              <a:rPr lang="en-US" sz="2400" b="1" i="1" dirty="0">
                <a:latin typeface="Arial Narrow" panose="020B0606020202030204" pitchFamily="34" charset="0"/>
              </a:rPr>
              <a:t>   2. In pivot table filtered the gender in female total = 212</a:t>
            </a:r>
          </a:p>
          <a:p>
            <a:r>
              <a:rPr lang="en-US" sz="2400" b="1" i="1" dirty="0">
                <a:latin typeface="Arial Narrow" panose="020B0606020202030204" pitchFamily="34" charset="0"/>
              </a:rPr>
              <a:t>   3.  Finally the pivot table gives a grand total          = 499</a:t>
            </a:r>
          </a:p>
        </p:txBody>
      </p:sp>
    </p:spTree>
    <p:extLst>
      <p:ext uri="{BB962C8B-B14F-4D97-AF65-F5344CB8AC3E}">
        <p14:creationId xmlns:p14="http://schemas.microsoft.com/office/powerpoint/2010/main" val="391996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63878"/>
        </a:soli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4" name="Picture 3">
            <a:extLst>
              <a:ext uri="{FF2B5EF4-FFF2-40B4-BE49-F238E27FC236}">
                <a16:creationId xmlns:a16="http://schemas.microsoft.com/office/drawing/2014/main" id="{92E0DFB6-D835-27B5-1C43-A1D503AF76EF}"/>
              </a:ext>
            </a:extLst>
          </p:cNvPr>
          <p:cNvPicPr>
            <a:picLocks noChangeAspect="1"/>
          </p:cNvPicPr>
          <p:nvPr/>
        </p:nvPicPr>
        <p:blipFill>
          <a:blip r:embed="rId2"/>
          <a:stretch>
            <a:fillRect/>
          </a:stretch>
        </p:blipFill>
        <p:spPr>
          <a:xfrm>
            <a:off x="1524000" y="1552575"/>
            <a:ext cx="6781800" cy="4038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3F572C-CFB7-3019-9AC0-453D101E9EB0}"/>
              </a:ext>
            </a:extLst>
          </p:cNvPr>
          <p:cNvPicPr>
            <a:picLocks noChangeAspect="1"/>
          </p:cNvPicPr>
          <p:nvPr/>
        </p:nvPicPr>
        <p:blipFill>
          <a:blip r:embed="rId2"/>
          <a:stretch>
            <a:fillRect/>
          </a:stretch>
        </p:blipFill>
        <p:spPr>
          <a:xfrm>
            <a:off x="838200" y="990600"/>
            <a:ext cx="8001000" cy="4572000"/>
          </a:xfrm>
          <a:prstGeom prst="rect">
            <a:avLst/>
          </a:prstGeom>
        </p:spPr>
      </p:pic>
    </p:spTree>
    <p:extLst>
      <p:ext uri="{BB962C8B-B14F-4D97-AF65-F5344CB8AC3E}">
        <p14:creationId xmlns:p14="http://schemas.microsoft.com/office/powerpoint/2010/main" val="326810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1000" y="425132"/>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B6FF78D-15E3-BAA5-9241-00420E6F2535}"/>
              </a:ext>
            </a:extLst>
          </p:cNvPr>
          <p:cNvSpPr txBox="1"/>
          <p:nvPr/>
        </p:nvSpPr>
        <p:spPr>
          <a:xfrm>
            <a:off x="381000" y="1981200"/>
            <a:ext cx="8077200" cy="1938992"/>
          </a:xfrm>
          <a:prstGeom prst="rect">
            <a:avLst/>
          </a:prstGeom>
          <a:noFill/>
        </p:spPr>
        <p:txBody>
          <a:bodyPr wrap="square" rtlCol="0">
            <a:spAutoFit/>
          </a:bodyPr>
          <a:lstStyle/>
          <a:p>
            <a:r>
              <a:rPr lang="en-US" sz="2400" b="1" i="1" dirty="0">
                <a:latin typeface="Arial Narrow" panose="020B0606020202030204" pitchFamily="34" charset="0"/>
              </a:rPr>
              <a:t>Highlight the employee’s strengths, areas for improvement, and any patterns observed.</a:t>
            </a:r>
          </a:p>
          <a:p>
            <a:r>
              <a:rPr lang="en-US" sz="2400" b="1" i="1" dirty="0">
                <a:latin typeface="Arial Narrow" panose="020B0606020202030204" pitchFamily="34" charset="0"/>
              </a:rPr>
              <a:t>The medium level of employees are high.</a:t>
            </a:r>
          </a:p>
          <a:p>
            <a:r>
              <a:rPr lang="en-US" sz="2400" b="1" i="1" dirty="0">
                <a:latin typeface="Arial Narrow" panose="020B0606020202030204" pitchFamily="34" charset="0"/>
              </a:rPr>
              <a:t>So we can improve the very high and high level of workers.</a:t>
            </a:r>
          </a:p>
          <a:p>
            <a:r>
              <a:rPr lang="en-US" sz="2400" b="1" i="1" dirty="0">
                <a:latin typeface="Arial Narrow" panose="020B0606020202030204" pitchFamily="34" charset="0"/>
              </a:rPr>
              <a:t>We provide bonus, incentives </a:t>
            </a:r>
            <a:r>
              <a:rPr lang="en-US" sz="2400" b="1" i="1" dirty="0" err="1">
                <a:latin typeface="Arial Narrow" panose="020B0606020202030204" pitchFamily="34" charset="0"/>
              </a:rPr>
              <a:t>etc</a:t>
            </a:r>
            <a:r>
              <a:rPr lang="en-US" sz="2400" b="1" i="1" dirty="0">
                <a:latin typeface="Arial Narrow" panose="020B0606020202030204" pitchFamily="34" charset="0"/>
              </a:rPr>
              <a:t> for workers.</a:t>
            </a:r>
          </a:p>
        </p:txBody>
      </p:sp>
      <p:pic>
        <p:nvPicPr>
          <p:cNvPr id="7" name="Graphic 6" descr="Customer review with solid fill">
            <a:extLst>
              <a:ext uri="{FF2B5EF4-FFF2-40B4-BE49-F238E27FC236}">
                <a16:creationId xmlns:a16="http://schemas.microsoft.com/office/drawing/2014/main" id="{DA3F41AB-3311-C5FB-287D-BED1B8012F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3400" y="4757758"/>
            <a:ext cx="2514600" cy="1566842"/>
          </a:xfrm>
          <a:prstGeom prst="rect">
            <a:avLst/>
          </a:prstGeom>
        </p:spPr>
      </p:pic>
      <p:pic>
        <p:nvPicPr>
          <p:cNvPr id="9" name="Graphic 8" descr="Handshake with solid fill">
            <a:extLst>
              <a:ext uri="{FF2B5EF4-FFF2-40B4-BE49-F238E27FC236}">
                <a16:creationId xmlns:a16="http://schemas.microsoft.com/office/drawing/2014/main" id="{2366D146-4B98-9E65-257A-5AA9A89AC1D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43800" y="363061"/>
            <a:ext cx="2133600" cy="12192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52804" y="2256534"/>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Employee Performance Analysis using Excel Techniques</a:t>
            </a:r>
            <a:endParaRPr lang="en-IN" sz="4000" dirty="0">
              <a:solidFill>
                <a:srgbClr val="7030A0"/>
              </a:solidFill>
              <a:latin typeface="Times New Roman" panose="02020603050405020304" pitchFamily="18" charset="0"/>
              <a:cs typeface="Times New Roman" panose="02020603050405020304" pitchFamily="18" charset="0"/>
            </a:endParaRPr>
          </a:p>
        </p:txBody>
      </p:sp>
      <p:pic>
        <p:nvPicPr>
          <p:cNvPr id="24" name="Graphic 23" descr="Business Growth with solid fill">
            <a:extLst>
              <a:ext uri="{FF2B5EF4-FFF2-40B4-BE49-F238E27FC236}">
                <a16:creationId xmlns:a16="http://schemas.microsoft.com/office/drawing/2014/main" id="{B1F4BD20-B309-08B9-219B-97A936CC62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40289" y="4010025"/>
            <a:ext cx="1796365" cy="1796365"/>
          </a:xfrm>
          <a:prstGeom prst="rect">
            <a:avLst/>
          </a:prstGeom>
        </p:spPr>
      </p:pic>
      <p:pic>
        <p:nvPicPr>
          <p:cNvPr id="31" name="Graphic 30" descr="Business Growth with solid fill">
            <a:extLst>
              <a:ext uri="{FF2B5EF4-FFF2-40B4-BE49-F238E27FC236}">
                <a16:creationId xmlns:a16="http://schemas.microsoft.com/office/drawing/2014/main" id="{FF8F0618-432E-885B-0F81-8888D2D77D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7675" y="4139770"/>
            <a:ext cx="1626459" cy="16264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tx2">
              <a:lumMod val="75000"/>
            </a:schemeClr>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47625" y="3819523"/>
            <a:ext cx="1933729" cy="3009898"/>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40">
          <a:fgClr>
            <a:schemeClr val="accent1"/>
          </a:fgClr>
          <a:bgClr>
            <a:srgbClr val="FF3399"/>
          </a:bgClr>
        </a:pattFill>
        <a:effectLst/>
      </p:bgPr>
    </p:bg>
    <p:spTree>
      <p:nvGrpSpPr>
        <p:cNvPr id="1" name=""/>
        <p:cNvGrpSpPr/>
        <p:nvPr/>
      </p:nvGrpSpPr>
      <p:grpSpPr>
        <a:xfrm>
          <a:off x="0" y="0"/>
          <a:ext cx="0" cy="0"/>
          <a:chOff x="0" y="0"/>
          <a:chExt cx="0" cy="0"/>
        </a:xfrm>
      </p:grpSpPr>
      <p:grpSp>
        <p:nvGrpSpPr>
          <p:cNvPr id="2" name="object 2"/>
          <p:cNvGrpSpPr/>
          <p:nvPr/>
        </p:nvGrpSpPr>
        <p:grpSpPr>
          <a:xfrm>
            <a:off x="7972425" y="339852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4538521-B91F-D11F-0FCC-0F85ABB66A5D}"/>
              </a:ext>
            </a:extLst>
          </p:cNvPr>
          <p:cNvSpPr txBox="1"/>
          <p:nvPr/>
        </p:nvSpPr>
        <p:spPr>
          <a:xfrm>
            <a:off x="510540" y="2482632"/>
            <a:ext cx="6558280" cy="3108543"/>
          </a:xfrm>
          <a:prstGeom prst="rect">
            <a:avLst/>
          </a:prstGeom>
          <a:noFill/>
        </p:spPr>
        <p:txBody>
          <a:bodyPr wrap="square">
            <a:spAutoFit/>
          </a:bodyPr>
          <a:lstStyle/>
          <a:p>
            <a:pPr algn="ctr"/>
            <a:r>
              <a:rPr lang="en-US" sz="2800" i="1" dirty="0">
                <a:latin typeface="Arial Narrow" panose="020B0606020202030204" pitchFamily="34" charset="0"/>
              </a:rPr>
              <a:t>Employee Performance Evaluations can help you easily know about the good work and efforts of the top performers. You will be able to provide positive reinforcements for carrying out tasks properly. Positive reinforcements are crucial for boosting workplace morale and the good performance of the employees.</a:t>
            </a:r>
          </a:p>
        </p:txBody>
      </p:sp>
      <p:pic>
        <p:nvPicPr>
          <p:cNvPr id="14" name="Graphic 13" descr="Questions with solid fill">
            <a:extLst>
              <a:ext uri="{FF2B5EF4-FFF2-40B4-BE49-F238E27FC236}">
                <a16:creationId xmlns:a16="http://schemas.microsoft.com/office/drawing/2014/main" id="{7EA7C10F-ADD9-3155-8D46-A90F334FDB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9550" y="1066800"/>
            <a:ext cx="1524000" cy="152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40">
          <a:fgClr>
            <a:schemeClr val="accent1"/>
          </a:fgClr>
          <a:bgClr>
            <a:schemeClr val="accent6">
              <a:lumMod val="60000"/>
              <a:lumOff val="40000"/>
            </a:schemeClr>
          </a:bgClr>
        </a:pattFill>
        <a:effectLst/>
      </p:bgPr>
    </p:bg>
    <p:spTree>
      <p:nvGrpSpPr>
        <p:cNvPr id="1" name=""/>
        <p:cNvGrpSpPr/>
        <p:nvPr/>
      </p:nvGrpSpPr>
      <p:grpSpPr>
        <a:xfrm>
          <a:off x="0" y="0"/>
          <a:ext cx="0" cy="0"/>
          <a:chOff x="0" y="0"/>
          <a:chExt cx="0" cy="0"/>
        </a:xfrm>
      </p:grpSpPr>
      <p:grpSp>
        <p:nvGrpSpPr>
          <p:cNvPr id="2" name="object 2"/>
          <p:cNvGrpSpPr/>
          <p:nvPr/>
        </p:nvGrpSpPr>
        <p:grpSpPr>
          <a:xfrm>
            <a:off x="8458200"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81000" y="2647950"/>
            <a:ext cx="7924800" cy="2554545"/>
          </a:xfrm>
          <a:prstGeom prst="rect">
            <a:avLst/>
          </a:prstGeom>
          <a:noFill/>
        </p:spPr>
        <p:txBody>
          <a:bodyPr wrap="square" rtlCol="0">
            <a:spAutoFit/>
          </a:bodyPr>
          <a:lstStyle/>
          <a:p>
            <a:pPr algn="ctr" fontAlgn="ctr"/>
            <a:r>
              <a:rPr lang="en-IN" sz="3200" i="1" dirty="0">
                <a:latin typeface="Arial Narrow" panose="020B0606020202030204" pitchFamily="34" charset="0"/>
                <a:cs typeface="Times New Roman" panose="02020603050405020304" pitchFamily="18" charset="0"/>
              </a:rPr>
              <a:t>Employee data analysis, also known as employee analytics or workforce analytics, is the process of collecting,analzying,and interpreting employee data to improve decision-making, productivity and the workplace environment</a:t>
            </a:r>
          </a:p>
        </p:txBody>
      </p:sp>
      <p:pic>
        <p:nvPicPr>
          <p:cNvPr id="12" name="Graphic 11" descr="Customer review with solid fill">
            <a:extLst>
              <a:ext uri="{FF2B5EF4-FFF2-40B4-BE49-F238E27FC236}">
                <a16:creationId xmlns:a16="http://schemas.microsoft.com/office/drawing/2014/main" id="{BEE8644D-C3D2-532B-C5FB-0436ED0C82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8200" y="598170"/>
            <a:ext cx="1457325" cy="2038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533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Hierarchical Organizations with pictures">
            <a:extLst>
              <a:ext uri="{FF2B5EF4-FFF2-40B4-BE49-F238E27FC236}">
                <a16:creationId xmlns:a16="http://schemas.microsoft.com/office/drawing/2014/main" id="{95AC783B-35BA-D378-61E2-07B8E3C331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349" b="-3172"/>
          <a:stretch/>
        </p:blipFill>
        <p:spPr bwMode="auto">
          <a:xfrm>
            <a:off x="533400" y="1676400"/>
            <a:ext cx="7834948"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81000" y="1885950"/>
            <a:ext cx="2695574" cy="3248025"/>
          </a:xfrm>
          <a:prstGeom prst="rect">
            <a:avLst/>
          </a:prstGeom>
        </p:spPr>
      </p:pic>
      <p:sp>
        <p:nvSpPr>
          <p:cNvPr id="3" name="object 3"/>
          <p:cNvSpPr/>
          <p:nvPr/>
        </p:nvSpPr>
        <p:spPr>
          <a:xfrm>
            <a:off x="10668000" y="4267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0668000" y="4953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gn="ctr">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TextBox 14">
            <a:extLst>
              <a:ext uri="{FF2B5EF4-FFF2-40B4-BE49-F238E27FC236}">
                <a16:creationId xmlns:a16="http://schemas.microsoft.com/office/drawing/2014/main" id="{79AE23E6-E027-D422-4F9B-BDF95CC2D96D}"/>
              </a:ext>
            </a:extLst>
          </p:cNvPr>
          <p:cNvSpPr txBox="1"/>
          <p:nvPr/>
        </p:nvSpPr>
        <p:spPr>
          <a:xfrm>
            <a:off x="3505200" y="2057400"/>
            <a:ext cx="6096000" cy="3539430"/>
          </a:xfrm>
          <a:prstGeom prst="rect">
            <a:avLst/>
          </a:prstGeom>
          <a:noFill/>
        </p:spPr>
        <p:txBody>
          <a:bodyPr wrap="square" rtlCol="0">
            <a:spAutoFit/>
          </a:bodyPr>
          <a:lstStyle/>
          <a:p>
            <a:r>
              <a:rPr lang="en-US" sz="2800" i="1" dirty="0">
                <a:latin typeface="Algerian" panose="04020705040A02060702" pitchFamily="82" charset="0"/>
              </a:rPr>
              <a:t>FILTERING – By removing missing</a:t>
            </a:r>
          </a:p>
          <a:p>
            <a:r>
              <a:rPr lang="en-US" sz="2800" i="1" dirty="0">
                <a:latin typeface="Algerian" panose="04020705040A02060702" pitchFamily="82" charset="0"/>
              </a:rPr>
              <a:t>                         values.</a:t>
            </a:r>
          </a:p>
          <a:p>
            <a:r>
              <a:rPr lang="en-US" sz="2800" i="1" dirty="0" err="1">
                <a:latin typeface="Algerian" panose="04020705040A02060702" pitchFamily="82" charset="0"/>
              </a:rPr>
              <a:t>HIGHLIGHTing</a:t>
            </a:r>
            <a:r>
              <a:rPr lang="en-US" sz="2800" i="1" dirty="0">
                <a:latin typeface="Algerian" panose="04020705040A02060702" pitchFamily="82" charset="0"/>
              </a:rPr>
              <a:t> BY  COLOURS.</a:t>
            </a:r>
          </a:p>
          <a:p>
            <a:r>
              <a:rPr lang="en-US" sz="2800" i="1" dirty="0">
                <a:latin typeface="Algerian" panose="04020705040A02060702" pitchFamily="82" charset="0"/>
              </a:rPr>
              <a:t>CONDITIONAL FORMATTING.</a:t>
            </a:r>
          </a:p>
          <a:p>
            <a:r>
              <a:rPr lang="en-US" sz="2800" i="1" dirty="0">
                <a:latin typeface="Algerian" panose="04020705040A02060702" pitchFamily="82" charset="0"/>
              </a:rPr>
              <a:t>Pivot table</a:t>
            </a:r>
          </a:p>
          <a:p>
            <a:r>
              <a:rPr lang="en-US" sz="2800" i="1" dirty="0">
                <a:latin typeface="Algerian" panose="04020705040A02060702" pitchFamily="82" charset="0"/>
              </a:rPr>
              <a:t>Graph – for data </a:t>
            </a:r>
            <a:r>
              <a:rPr lang="en-US" sz="2800" i="1" dirty="0" err="1">
                <a:latin typeface="Algerian" panose="04020705040A02060702" pitchFamily="82" charset="0"/>
              </a:rPr>
              <a:t>analysing</a:t>
            </a:r>
            <a:endParaRPr lang="en-US" sz="2800" i="1" dirty="0">
              <a:latin typeface="Algerian" panose="04020705040A02060702" pitchFamily="82" charset="0"/>
            </a:endParaRPr>
          </a:p>
          <a:p>
            <a:r>
              <a:rPr lang="en-US" sz="2800" i="1" dirty="0">
                <a:latin typeface="Algerian" panose="04020705040A02060702" pitchFamily="82" charset="0"/>
              </a:rPr>
              <a:t>formula</a:t>
            </a:r>
          </a:p>
          <a:p>
            <a:endParaRPr lang="en-US" sz="2800" i="1" dirty="0">
              <a:latin typeface="Algerian" panose="04020705040A020607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371600" y="384810"/>
            <a:ext cx="10681335" cy="758190"/>
          </a:xfrm>
        </p:spPr>
        <p:txBody>
          <a:bodyPr/>
          <a:lstStyle/>
          <a:p>
            <a:r>
              <a:rPr lang="en-IN" dirty="0"/>
              <a:t>Dataset Description</a:t>
            </a:r>
          </a:p>
        </p:txBody>
      </p:sp>
      <p:pic>
        <p:nvPicPr>
          <p:cNvPr id="6" name="Graphic 5" descr="Social network with solid fill">
            <a:extLst>
              <a:ext uri="{FF2B5EF4-FFF2-40B4-BE49-F238E27FC236}">
                <a16:creationId xmlns:a16="http://schemas.microsoft.com/office/drawing/2014/main" id="{0D5D16EE-38E4-7E20-A375-A6034087BC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0200" y="1981200"/>
            <a:ext cx="1600200" cy="1638300"/>
          </a:xfrm>
          <a:prstGeom prst="rect">
            <a:avLst/>
          </a:prstGeom>
        </p:spPr>
      </p:pic>
      <p:sp>
        <p:nvSpPr>
          <p:cNvPr id="15" name="TextBox 14">
            <a:extLst>
              <a:ext uri="{FF2B5EF4-FFF2-40B4-BE49-F238E27FC236}">
                <a16:creationId xmlns:a16="http://schemas.microsoft.com/office/drawing/2014/main" id="{3A2D5A2B-6339-908F-CF34-92C4A0C3C384}"/>
              </a:ext>
            </a:extLst>
          </p:cNvPr>
          <p:cNvSpPr txBox="1"/>
          <p:nvPr/>
        </p:nvSpPr>
        <p:spPr>
          <a:xfrm>
            <a:off x="990600" y="1603445"/>
            <a:ext cx="7010400" cy="5632311"/>
          </a:xfrm>
          <a:prstGeom prst="rect">
            <a:avLst/>
          </a:prstGeom>
          <a:noFill/>
        </p:spPr>
        <p:txBody>
          <a:bodyPr wrap="square" rtlCol="0">
            <a:spAutoFit/>
          </a:bodyPr>
          <a:lstStyle/>
          <a:p>
            <a:r>
              <a:rPr lang="en-US" sz="2400" b="1" i="1" dirty="0"/>
              <a:t>Employee dataset collect from </a:t>
            </a:r>
            <a:r>
              <a:rPr lang="en-US" sz="2400" b="1" i="1" dirty="0">
                <a:latin typeface="Arial Narrow" panose="020B0606020202030204" pitchFamily="34" charset="0"/>
              </a:rPr>
              <a:t>IBM</a:t>
            </a:r>
            <a:r>
              <a:rPr lang="en-US" sz="2400" b="1" i="1" dirty="0"/>
              <a:t> dashboard.</a:t>
            </a:r>
          </a:p>
          <a:p>
            <a:r>
              <a:rPr lang="en-US" sz="2400" b="1" i="1" dirty="0"/>
              <a:t>There are 26 features in the dataset.</a:t>
            </a:r>
          </a:p>
          <a:p>
            <a:r>
              <a:rPr lang="en-US" sz="2400" b="1" i="1" dirty="0">
                <a:latin typeface="Arial Narrow" panose="020B0606020202030204" pitchFamily="34" charset="0"/>
              </a:rPr>
              <a:t>Only 10 features we collect in the dataset.</a:t>
            </a:r>
          </a:p>
          <a:p>
            <a:r>
              <a:rPr lang="en-US" sz="2400" b="1" i="1" dirty="0">
                <a:latin typeface="Arial Narrow" panose="020B0606020202030204" pitchFamily="34" charset="0"/>
              </a:rPr>
              <a:t>The 1</a:t>
            </a:r>
            <a:r>
              <a:rPr lang="en-US" sz="2400" b="1" i="1" baseline="30000" dirty="0">
                <a:latin typeface="Arial Narrow" panose="020B0606020202030204" pitchFamily="34" charset="0"/>
              </a:rPr>
              <a:t>st</a:t>
            </a:r>
            <a:r>
              <a:rPr lang="en-US" sz="2400" b="1" i="1" dirty="0">
                <a:latin typeface="Arial Narrow" panose="020B0606020202030204" pitchFamily="34" charset="0"/>
              </a:rPr>
              <a:t> data is employee id in numerical value.</a:t>
            </a:r>
          </a:p>
          <a:p>
            <a:r>
              <a:rPr lang="en-US" sz="2400" b="1" i="1" dirty="0">
                <a:latin typeface="Arial Narrow" panose="020B0606020202030204" pitchFamily="34" charset="0"/>
              </a:rPr>
              <a:t>The 2</a:t>
            </a:r>
            <a:r>
              <a:rPr lang="en-US" sz="2400" b="1" i="1" baseline="30000" dirty="0">
                <a:latin typeface="Arial Narrow" panose="020B0606020202030204" pitchFamily="34" charset="0"/>
              </a:rPr>
              <a:t>nd</a:t>
            </a:r>
            <a:r>
              <a:rPr lang="en-US" sz="2400" b="1" i="1" dirty="0">
                <a:latin typeface="Arial Narrow" panose="020B0606020202030204" pitchFamily="34" charset="0"/>
              </a:rPr>
              <a:t> data is employee’s first name &amp; and last name.</a:t>
            </a:r>
          </a:p>
          <a:p>
            <a:r>
              <a:rPr lang="en-US" sz="2400" b="1" i="1" dirty="0">
                <a:latin typeface="Arial Narrow" panose="020B0606020202030204" pitchFamily="34" charset="0"/>
              </a:rPr>
              <a:t>We collect the types of employees.</a:t>
            </a:r>
          </a:p>
          <a:p>
            <a:r>
              <a:rPr lang="en-US" sz="2400" b="1" i="1" dirty="0">
                <a:latin typeface="Arial Narrow" panose="020B0606020202030204" pitchFamily="34" charset="0"/>
              </a:rPr>
              <a:t>Calculating the level of performance.</a:t>
            </a:r>
          </a:p>
          <a:p>
            <a:r>
              <a:rPr lang="en-US" sz="2400" b="1" i="1" dirty="0">
                <a:latin typeface="Arial Narrow" panose="020B0606020202030204" pitchFamily="34" charset="0"/>
              </a:rPr>
              <a:t>Employee’s performance score.</a:t>
            </a:r>
          </a:p>
          <a:p>
            <a:r>
              <a:rPr lang="en-US" sz="2400" b="1" i="1" dirty="0">
                <a:latin typeface="Arial Narrow" panose="020B0606020202030204" pitchFamily="34" charset="0"/>
              </a:rPr>
              <a:t>Current employee’s rating in the analysis.</a:t>
            </a:r>
          </a:p>
          <a:p>
            <a:endParaRPr lang="en-US" sz="2400" b="1" i="1" dirty="0">
              <a:latin typeface="Arial Narrow" panose="020B0606020202030204" pitchFamily="34" charset="0"/>
            </a:endParaRPr>
          </a:p>
          <a:p>
            <a:endParaRPr lang="en-US" sz="2400" b="1" i="1" dirty="0">
              <a:latin typeface="Arial Narrow" panose="020B0606020202030204" pitchFamily="34" charset="0"/>
            </a:endParaRPr>
          </a:p>
          <a:p>
            <a:endParaRPr lang="en-US" sz="2400" b="1" i="1" dirty="0">
              <a:latin typeface="Arial Narrow" panose="020B0606020202030204" pitchFamily="34" charset="0"/>
            </a:endParaRPr>
          </a:p>
          <a:p>
            <a:endParaRPr lang="en-US" sz="2400" b="1" i="1" dirty="0">
              <a:latin typeface="Arial Narrow" panose="020B0606020202030204" pitchFamily="34" charset="0"/>
            </a:endParaRPr>
          </a:p>
          <a:p>
            <a:endParaRPr lang="en-US" sz="2400" b="1" i="1" dirty="0">
              <a:latin typeface="Arial Narrow" panose="020B0606020202030204" pitchFamily="34" charset="0"/>
            </a:endParaRPr>
          </a:p>
          <a:p>
            <a:endParaRPr lang="en-US" sz="2400" b="1" i="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5105400" y="1928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F8D37491-6867-9C76-BA95-D4D5B98F1925}"/>
              </a:ext>
            </a:extLst>
          </p:cNvPr>
          <p:cNvSpPr txBox="1"/>
          <p:nvPr/>
        </p:nvSpPr>
        <p:spPr>
          <a:xfrm>
            <a:off x="381000" y="1066800"/>
            <a:ext cx="8763000" cy="5262979"/>
          </a:xfrm>
          <a:prstGeom prst="rect">
            <a:avLst/>
          </a:prstGeom>
          <a:noFill/>
        </p:spPr>
        <p:txBody>
          <a:bodyPr wrap="square" rtlCol="0">
            <a:spAutoFit/>
          </a:bodyPr>
          <a:lstStyle/>
          <a:p>
            <a:r>
              <a:rPr lang="en-US" sz="2800" b="1" i="1" dirty="0">
                <a:latin typeface="Arial Narrow" panose="020B0606020202030204" pitchFamily="34" charset="0"/>
              </a:rPr>
              <a:t>DATA COLLECTION:</a:t>
            </a:r>
          </a:p>
          <a:p>
            <a:r>
              <a:rPr lang="en-US" sz="2800" b="1" i="1" dirty="0">
                <a:latin typeface="Arial Narrow" panose="020B0606020202030204" pitchFamily="34" charset="0"/>
              </a:rPr>
              <a:t>  1. Dataset  download  from  </a:t>
            </a:r>
            <a:r>
              <a:rPr lang="en-US" sz="2800" b="1" i="1" dirty="0" err="1">
                <a:latin typeface="Arial Narrow" panose="020B0606020202030204" pitchFamily="34" charset="0"/>
              </a:rPr>
              <a:t>edunet</a:t>
            </a:r>
            <a:r>
              <a:rPr lang="en-US" sz="2800" b="1" i="1" dirty="0">
                <a:latin typeface="Arial Narrow" panose="020B0606020202030204" pitchFamily="34" charset="0"/>
              </a:rPr>
              <a:t> dashboard.</a:t>
            </a:r>
          </a:p>
          <a:p>
            <a:r>
              <a:rPr lang="en-US" sz="2800" b="1" i="1" dirty="0">
                <a:latin typeface="Arial Narrow" panose="020B0606020202030204" pitchFamily="34" charset="0"/>
              </a:rPr>
              <a:t>  2. Employee performance analysis dataset using with excel.</a:t>
            </a:r>
          </a:p>
          <a:p>
            <a:endParaRPr lang="en-US" sz="2800" b="1" i="1" dirty="0">
              <a:latin typeface="Arial Narrow" panose="020B0606020202030204" pitchFamily="34" charset="0"/>
            </a:endParaRPr>
          </a:p>
          <a:p>
            <a:r>
              <a:rPr lang="en-US" sz="2800" b="1" i="1" dirty="0">
                <a:latin typeface="Arial Narrow" panose="020B0606020202030204" pitchFamily="34" charset="0"/>
              </a:rPr>
              <a:t>FEATURES COLLECTING:</a:t>
            </a:r>
          </a:p>
          <a:p>
            <a:r>
              <a:rPr lang="en-US" sz="2800" b="1" i="1" dirty="0">
                <a:latin typeface="Arial Narrow" panose="020B0606020202030204" pitchFamily="34" charset="0"/>
              </a:rPr>
              <a:t> 1. There are 26 features in the data.</a:t>
            </a:r>
          </a:p>
          <a:p>
            <a:r>
              <a:rPr lang="en-US" sz="2800" b="1" i="1" dirty="0">
                <a:latin typeface="Arial Narrow" panose="020B0606020202030204" pitchFamily="34" charset="0"/>
              </a:rPr>
              <a:t> 2. Emp id, first name, last name, start date, exit date, title, supervisor, email , department </a:t>
            </a:r>
            <a:r>
              <a:rPr lang="en-US" sz="2800" b="1" i="1" dirty="0" err="1">
                <a:latin typeface="Arial Narrow" panose="020B0606020202030204" pitchFamily="34" charset="0"/>
              </a:rPr>
              <a:t>ect</a:t>
            </a:r>
            <a:r>
              <a:rPr lang="en-US" sz="2800" b="1" i="1" dirty="0">
                <a:latin typeface="Arial Narrow" panose="020B0606020202030204" pitchFamily="34" charset="0"/>
              </a:rPr>
              <a:t>.</a:t>
            </a:r>
          </a:p>
          <a:p>
            <a:r>
              <a:rPr lang="en-US" sz="2800" b="1" i="1" dirty="0">
                <a:latin typeface="Arial Narrow" panose="020B0606020202030204" pitchFamily="34" charset="0"/>
              </a:rPr>
              <a:t> 3. In this 26 features I will collect only 10 features.</a:t>
            </a:r>
          </a:p>
          <a:p>
            <a:r>
              <a:rPr lang="en-US" sz="2800" b="1" i="1" dirty="0">
                <a:latin typeface="Arial Narrow" panose="020B0606020202030204" pitchFamily="34" charset="0"/>
              </a:rPr>
              <a:t>4. Emp id, first name, last name, business unit, employee status, employee type, employee class, gender code, employee performance, emp rating, performance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4674</TotalTime>
  <Words>682</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 Narrow</vt:lpstr>
      <vt:lpstr>Calibri</vt:lpstr>
      <vt:lpstr>Palatino Linotype</vt:lpstr>
      <vt:lpstr>Roboto</vt:lpstr>
      <vt:lpstr>Times New Roman</vt:lpstr>
      <vt:lpstr>Trebuchet MS</vt: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veeramani A</cp:lastModifiedBy>
  <cp:revision>15</cp:revision>
  <dcterms:created xsi:type="dcterms:W3CDTF">2024-03-29T15:07:22Z</dcterms:created>
  <dcterms:modified xsi:type="dcterms:W3CDTF">2024-08-28T14:39:19Z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