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ppt/comments/comment7.xml" ContentType="application/vnd.openxmlformats-officedocument.presentationml.comments+xml"/>
  <Override PartName="/ppt/comments/comment8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2286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4572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6858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9144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 th" initials="t" lastIdx="8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1">
              <a:hueOff val="178262"/>
              <a:satOff val="-8651"/>
              <a:lumOff val="-7254"/>
              <a:alpha val="29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6">
              <a:alpha val="25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01D73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239254"/>
              <a:lumOff val="-139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EB9B">
              <a:alpha val="26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4788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>
              <a:alpha val="75000"/>
            </a:srgbClr>
          </a:solidFill>
        </a:fill>
      </a:tcStyle>
    </a:wholeTbl>
    <a:band2H>
      <a:tcTxStyle/>
      <a:tcStyle>
        <a:tcBdr/>
        <a:fill>
          <a:solidFill>
            <a:srgbClr val="686A6A">
              <a:alpha val="8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222222"/>
              </a:solidFill>
              <a:prstDash val="solid"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86A6A">
              <a:alpha val="85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22222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110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7-03-21T19:38:28.671" idx="1">
    <p:pos x="4096" y="3652"/>
    <p:text>Не е задължително - определя се по спецификация.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7-03-21T19:38:43.348" idx="2">
    <p:pos x="4096" y="3652"/>
    <p:text>Някои детайли се пропускат нарочно - вижте статията за подробности.</p:tex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7-03-21T19:40:55.259" idx="3">
    <p:pos x="4096" y="3652"/>
    <p:text>Опростена дефиниция - детайлите не са обект на презентацията.</p:tex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7-03-21T20:00:13.547" idx="4">
    <p:pos x="4096" y="3652"/>
    <p:text>В момента не разглеждаме дали е инициализирана или не.</p:tex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7-03-21T20:04:10.684" idx="5">
    <p:pos x="4096" y="3652"/>
    <p:text>В случая се говори за Named Pipe. Anonymous Pipe може да се разгледа отделно.</p:tex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7-03-21T20:07:21.892" idx="6">
    <p:pos x="4096" y="3652"/>
    <p:text>https://linux.die.net/man/3/mkfifo</p:tex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7-03-21T20:07:21.892" idx="7">
    <p:pos x="4096" y="3652"/>
    <p:text>https://linux.die.net/man/3/mkfifo</p:tex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7-03-21T20:07:21.892" idx="8">
    <p:pos x="4095" y="3795"/>
    <p:text>https://linux.die.net/man/3/mkfifo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4" name="Shape 16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51794785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hape 15"/>
          <p:cNvSpPr>
            <a:spLocks noGrp="1"/>
          </p:cNvSpPr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</a:t>
            </a:r>
          </a:p>
        </p:txBody>
      </p:sp>
      <p:sp>
        <p:nvSpPr>
          <p:cNvPr id="103" name="Shape 10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" name="Shape 10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3 Up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/>
          </p:cNvSpPr>
          <p:nvPr>
            <p:ph type="pic" sz="half" idx="13"/>
          </p:nvPr>
        </p:nvSpPr>
        <p:spPr>
          <a:xfrm>
            <a:off x="6503154" y="0"/>
            <a:ext cx="6502401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2" name="Shape 112"/>
          <p:cNvSpPr>
            <a:spLocks noGrp="1"/>
          </p:cNvSpPr>
          <p:nvPr>
            <p:ph type="pic" sz="half" idx="14"/>
          </p:nvPr>
        </p:nvSpPr>
        <p:spPr>
          <a:xfrm>
            <a:off x="6502400" y="4902200"/>
            <a:ext cx="6502400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3" name="Shape 113"/>
          <p:cNvSpPr>
            <a:spLocks noGrp="1"/>
          </p:cNvSpPr>
          <p:nvPr>
            <p:ph type="pic" idx="15"/>
          </p:nvPr>
        </p:nvSpPr>
        <p:spPr>
          <a:xfrm>
            <a:off x="0" y="0"/>
            <a:ext cx="6468534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4" name="Shape 11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/>
        </p:nvSpPr>
        <p:spPr>
          <a:xfrm>
            <a:off x="469900" y="2362200"/>
            <a:ext cx="12065000" cy="52292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24" y="0"/>
                </a:moveTo>
                <a:cubicBezTo>
                  <a:pt x="100" y="0"/>
                  <a:pt x="0" y="232"/>
                  <a:pt x="0" y="516"/>
                </a:cubicBezTo>
                <a:lnTo>
                  <a:pt x="0" y="18789"/>
                </a:lnTo>
                <a:cubicBezTo>
                  <a:pt x="0" y="19073"/>
                  <a:pt x="100" y="19305"/>
                  <a:pt x="224" y="19305"/>
                </a:cubicBezTo>
                <a:lnTo>
                  <a:pt x="17228" y="19305"/>
                </a:lnTo>
                <a:lnTo>
                  <a:pt x="17850" y="21600"/>
                </a:lnTo>
                <a:lnTo>
                  <a:pt x="18471" y="19305"/>
                </a:lnTo>
                <a:lnTo>
                  <a:pt x="21376" y="19305"/>
                </a:lnTo>
                <a:cubicBezTo>
                  <a:pt x="21500" y="19305"/>
                  <a:pt x="21600" y="19073"/>
                  <a:pt x="21600" y="18789"/>
                </a:cubicBezTo>
                <a:lnTo>
                  <a:pt x="21600" y="516"/>
                </a:lnTo>
                <a:cubicBezTo>
                  <a:pt x="21600" y="232"/>
                  <a:pt x="21500" y="0"/>
                  <a:pt x="21376" y="0"/>
                </a:cubicBezTo>
                <a:lnTo>
                  <a:pt x="224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  <p:sp>
        <p:nvSpPr>
          <p:cNvPr id="122" name="Shape 122"/>
          <p:cNvSpPr>
            <a:spLocks noGrp="1"/>
          </p:cNvSpPr>
          <p:nvPr>
            <p:ph type="body" sz="quarter" idx="13"/>
          </p:nvPr>
        </p:nvSpPr>
        <p:spPr>
          <a:xfrm>
            <a:off x="889000" y="2908300"/>
            <a:ext cx="11226800" cy="1297944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94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r>
              <a:t>Type a quote here.</a:t>
            </a:r>
          </a:p>
        </p:txBody>
      </p:sp>
      <p:sp>
        <p:nvSpPr>
          <p:cNvPr id="123" name="Shape 123"/>
          <p:cNvSpPr>
            <a:spLocks noGrp="1"/>
          </p:cNvSpPr>
          <p:nvPr>
            <p:ph type="body" sz="quarter" idx="14"/>
          </p:nvPr>
        </p:nvSpPr>
        <p:spPr>
          <a:xfrm>
            <a:off x="406400" y="7789333"/>
            <a:ext cx="12192000" cy="863604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6000"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r>
              <a:t>Johnny Appleseed</a:t>
            </a:r>
          </a:p>
        </p:txBody>
      </p:sp>
      <p:sp>
        <p:nvSpPr>
          <p:cNvPr id="124" name="Shape 124"/>
          <p:cNvSpPr>
            <a:spLocks noGrp="1"/>
          </p:cNvSpPr>
          <p:nvPr>
            <p:ph type="body" sz="quarter" idx="15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</a:t>
            </a:r>
          </a:p>
        </p:txBody>
      </p:sp>
      <p:sp>
        <p:nvSpPr>
          <p:cNvPr id="125" name="Shape 12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Quote Al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/>
          </p:cNvSpPr>
          <p:nvPr>
            <p:ph type="body" sz="quarter" idx="13"/>
          </p:nvPr>
        </p:nvSpPr>
        <p:spPr>
          <a:xfrm>
            <a:off x="5892800" y="2641600"/>
            <a:ext cx="6705600" cy="25019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94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r>
              <a:t>Type a quote here.</a:t>
            </a:r>
          </a:p>
        </p:txBody>
      </p:sp>
      <p:sp>
        <p:nvSpPr>
          <p:cNvPr id="133" name="Shape 133"/>
          <p:cNvSpPr>
            <a:spLocks noGrp="1"/>
          </p:cNvSpPr>
          <p:nvPr>
            <p:ph type="pic" idx="14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4" name="Shape 134"/>
          <p:cNvSpPr>
            <a:spLocks noGrp="1"/>
          </p:cNvSpPr>
          <p:nvPr>
            <p:ph type="body" sz="quarter" idx="15"/>
          </p:nvPr>
        </p:nvSpPr>
        <p:spPr>
          <a:xfrm>
            <a:off x="5892800" y="7789333"/>
            <a:ext cx="6705600" cy="86360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defTabSz="457200">
              <a:spcBef>
                <a:spcPts val="0"/>
              </a:spcBef>
              <a:buClrTx/>
              <a:buSzTx/>
              <a:buFontTx/>
              <a:buNone/>
              <a:defRPr sz="60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r>
              <a:t>Johnny Appleseed</a:t>
            </a:r>
          </a:p>
        </p:txBody>
      </p:sp>
      <p:sp>
        <p:nvSpPr>
          <p:cNvPr id="135" name="Shape 13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3" name="Shape 14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Horizontal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3" name="Shape 23"/>
          <p:cNvSpPr>
            <a:spLocks noGrp="1"/>
          </p:cNvSpPr>
          <p:nvPr>
            <p:ph type="body" sz="quarter" idx="14"/>
          </p:nvPr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4" name="Shape 24"/>
          <p:cNvSpPr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Title Text</a:t>
            </a:r>
          </a:p>
        </p:txBody>
      </p:sp>
      <p:sp>
        <p:nvSpPr>
          <p:cNvPr id="25" name="Shape 25"/>
          <p:cNvSpPr>
            <a:spLocks noGrp="1"/>
          </p:cNvSpPr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hape 26"/>
          <p:cNvSpPr>
            <a:spLocks noGrp="1"/>
          </p:cNvSpPr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4" name="Shape 34"/>
          <p:cNvSpPr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Title Text</a:t>
            </a:r>
          </a:p>
        </p:txBody>
      </p:sp>
      <p:sp>
        <p:nvSpPr>
          <p:cNvPr id="35" name="Shape 35"/>
          <p:cNvSpPr>
            <a:spLocks noGrp="1"/>
          </p:cNvSpPr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" name="Shape 36"/>
          <p:cNvSpPr>
            <a:spLocks noGrp="1"/>
          </p:cNvSpPr>
          <p:nvPr>
            <p:ph type="sldNum" sz="quarter" idx="2"/>
          </p:nvPr>
        </p:nvSpPr>
        <p:spPr>
          <a:xfrm>
            <a:off x="12161859" y="419100"/>
            <a:ext cx="406898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- Center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/>
          </p:cNvSpPr>
          <p:nvPr>
            <p:ph type="title"/>
          </p:nvPr>
        </p:nvSpPr>
        <p:spPr>
          <a:xfrm>
            <a:off x="406400" y="4038600"/>
            <a:ext cx="12192000" cy="45212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Title Text</a:t>
            </a:r>
          </a:p>
        </p:txBody>
      </p:sp>
      <p:sp>
        <p:nvSpPr>
          <p:cNvPr id="44" name="Shape 44"/>
          <p:cNvSpPr>
            <a:spLocks noGrp="1"/>
          </p:cNvSpPr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Vertical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 flipV="1">
            <a:off x="5892800" y="6141012"/>
            <a:ext cx="6705600" cy="145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2" name="Shape 52"/>
          <p:cNvSpPr>
            <a:spLocks noGrp="1"/>
          </p:cNvSpPr>
          <p:nvPr>
            <p:ph type="pic" idx="13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53" name="Shape 53"/>
          <p:cNvSpPr>
            <a:spLocks noGrp="1"/>
          </p:cNvSpPr>
          <p:nvPr>
            <p:ph type="title"/>
          </p:nvPr>
        </p:nvSpPr>
        <p:spPr>
          <a:xfrm>
            <a:off x="5892800" y="6426200"/>
            <a:ext cx="67056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Title Text</a:t>
            </a:r>
          </a:p>
        </p:txBody>
      </p:sp>
      <p:sp>
        <p:nvSpPr>
          <p:cNvPr id="54" name="Shape 54"/>
          <p:cNvSpPr>
            <a:spLocks noGrp="1"/>
          </p:cNvSpPr>
          <p:nvPr>
            <p:ph type="body" sz="quarter" idx="1"/>
          </p:nvPr>
        </p:nvSpPr>
        <p:spPr>
          <a:xfrm>
            <a:off x="5892800" y="4267200"/>
            <a:ext cx="67056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Shape 55"/>
          <p:cNvSpPr>
            <a:spLocks noGrp="1"/>
          </p:cNvSpPr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/>
          </p:cNvSpPr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</a:t>
            </a:r>
          </a:p>
        </p:txBody>
      </p:sp>
      <p:sp>
        <p:nvSpPr>
          <p:cNvPr id="63" name="Shape 6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4" name="Shape 6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/>
          </p:cNvSpPr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</a:t>
            </a:r>
          </a:p>
        </p:txBody>
      </p:sp>
      <p:sp>
        <p:nvSpPr>
          <p:cNvPr id="72" name="Shape 7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3" name="Shape 7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Shape 7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/>
          </p:cNvSpPr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</a:t>
            </a:r>
          </a:p>
        </p:txBody>
      </p:sp>
      <p:sp>
        <p:nvSpPr>
          <p:cNvPr id="82" name="Shape 8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83" name="Shape 8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hape 8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/>
          </p:cNvSpPr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</a:t>
            </a:r>
          </a:p>
        </p:txBody>
      </p:sp>
      <p:sp>
        <p:nvSpPr>
          <p:cNvPr id="92" name="Shape 92"/>
          <p:cNvSpPr>
            <a:spLocks noGrp="1"/>
          </p:cNvSpPr>
          <p:nvPr>
            <p:ph type="pic" sz="half" idx="14"/>
          </p:nvPr>
        </p:nvSpPr>
        <p:spPr>
          <a:xfrm>
            <a:off x="7112000" y="1536700"/>
            <a:ext cx="5486400" cy="7797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93" name="Shape 93"/>
          <p:cNvSpPr>
            <a:spLocks noGrp="1"/>
          </p:cNvSpPr>
          <p:nvPr>
            <p:ph type="title"/>
          </p:nvPr>
        </p:nvSpPr>
        <p:spPr>
          <a:xfrm>
            <a:off x="406400" y="1536700"/>
            <a:ext cx="6299200" cy="7239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half" idx="1"/>
          </p:nvPr>
        </p:nvSpPr>
        <p:spPr>
          <a:xfrm>
            <a:off x="406400" y="2743200"/>
            <a:ext cx="6299200" cy="61087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  <a:defRPr sz="2800"/>
            </a:lvl1pPr>
            <a:lvl2pPr>
              <a:buClr>
                <a:schemeClr val="accent1"/>
              </a:buClr>
              <a:buChar char="▸"/>
              <a:defRPr sz="2800"/>
            </a:lvl2pPr>
            <a:lvl3pPr>
              <a:buClr>
                <a:schemeClr val="accent1"/>
              </a:buClr>
              <a:buChar char="▸"/>
              <a:defRPr sz="2800"/>
            </a:lvl3pPr>
            <a:lvl4pPr>
              <a:buClr>
                <a:schemeClr val="accent1"/>
              </a:buClr>
              <a:buChar char="▸"/>
              <a:defRPr sz="2800"/>
            </a:lvl4pPr>
            <a:lvl5pPr>
              <a:buClr>
                <a:schemeClr val="accent1"/>
              </a:buClr>
              <a:buChar char="▸"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 flipV="1">
            <a:off x="406400" y="993160"/>
            <a:ext cx="12192000" cy="263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Shape 3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Title Text</a:t>
            </a:r>
          </a:p>
        </p:txBody>
      </p:sp>
      <p:sp>
        <p:nvSpPr>
          <p:cNvPr id="4" name="Shape 4"/>
          <p:cNvSpPr>
            <a:spLocks noGrp="1"/>
          </p:cNvSpPr>
          <p:nvPr>
            <p:ph type="body" idx="1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hape 5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ransition spd="med"/>
  <p:txStyles>
    <p:titleStyle>
      <a:lvl1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1pPr>
      <a:lvl2pPr marL="0" marR="0" indent="2286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2pPr>
      <a:lvl3pPr marL="0" marR="0" indent="4572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3pPr>
      <a:lvl4pPr marL="0" marR="0" indent="6858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4pPr>
      <a:lvl5pPr marL="0" marR="0" indent="9144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5pPr>
      <a:lvl6pPr marL="0" marR="0" indent="11430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6pPr>
      <a:lvl7pPr marL="0" marR="0" indent="13716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7pPr>
      <a:lvl8pPr marL="0" marR="0" indent="16002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8pPr>
      <a:lvl9pPr marL="0" marR="0" indent="18288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9pPr>
    </p:titleStyle>
    <p:bodyStyle>
      <a:lvl1pPr marL="444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1pPr>
      <a:lvl2pPr marL="889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2pPr>
      <a:lvl3pPr marL="1333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3pPr>
      <a:lvl4pPr marL="1778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4pPr>
      <a:lvl5pPr marL="2222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5pPr>
      <a:lvl6pPr marL="2667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3111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3556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4000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1pPr>
      <a:lvl2pPr marL="0" marR="0" indent="228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2pPr>
      <a:lvl3pPr marL="0" marR="0" indent="457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3pPr>
      <a:lvl4pPr marL="0" marR="0" indent="685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4pPr>
      <a:lvl5pPr marL="0" marR="0" indent="9144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5pPr>
      <a:lvl6pPr marL="0" marR="0" indent="11430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6pPr>
      <a:lvl7pPr marL="0" marR="0" indent="1371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7pPr>
      <a:lvl8pPr marL="0" marR="0" indent="1600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8pPr>
      <a:lvl9pPr marL="0" marR="0" indent="1828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5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6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7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8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 defTabSz="560831">
              <a:defRPr sz="16320"/>
            </a:lvl1pPr>
          </a:lstStyle>
          <a:p>
            <a:r>
              <a:t>Упр. 3</a:t>
            </a:r>
          </a:p>
        </p:txBody>
      </p:sp>
      <p:sp>
        <p:nvSpPr>
          <p:cNvPr id="167" name="Shape 167"/>
          <p:cNvSpPr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Системно програмиране</a:t>
            </a:r>
          </a:p>
        </p:txBody>
      </p:sp>
      <p:sp>
        <p:nvSpPr>
          <p:cNvPr id="168" name="Shape 168"/>
          <p:cNvSpPr/>
          <p:nvPr/>
        </p:nvSpPr>
        <p:spPr>
          <a:xfrm>
            <a:off x="9115297" y="8896350"/>
            <a:ext cx="366395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Изготвил: Десислав Андреев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Системно програмиране</a:t>
            </a:r>
          </a:p>
        </p:txBody>
      </p:sp>
      <p:sp>
        <p:nvSpPr>
          <p:cNvPr id="216" name="Shape 2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73887">
              <a:spcBef>
                <a:spcPts val="1700"/>
              </a:spcBef>
              <a:defRPr sz="3839"/>
            </a:lvl1pPr>
          </a:lstStyle>
          <a:p>
            <a:r>
              <a:t>Създаване на два процеса</a:t>
            </a:r>
          </a:p>
        </p:txBody>
      </p:sp>
      <p:sp>
        <p:nvSpPr>
          <p:cNvPr id="217" name="Shape 21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ТОВА ЧЕ ИМАМЕ ГЛОБАЛНА ПРОМЕНЛИВА, НЕ ОЗНАЧАВА, ЧЕ ТЯ Е СПОДЕЛЕНА МЕЖДУ ПРОЦЕСИТЕ.</a:t>
            </a:r>
          </a:p>
          <a:p>
            <a:r>
              <a:t>ТЯ Е ЧАСТ ОТ СЕГМЕНТ В ПАМЕТТА И СЪЩО СЕ КОПИРА ПРИ fork()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Системно програмиране</a:t>
            </a:r>
          </a:p>
        </p:txBody>
      </p:sp>
      <p:sp>
        <p:nvSpPr>
          <p:cNvPr id="220" name="Shape 22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4140"/>
            </a:lvl1pPr>
          </a:lstStyle>
          <a:p>
            <a:r>
              <a:t>Комуникация</a:t>
            </a:r>
          </a:p>
        </p:txBody>
      </p:sp>
      <p:sp>
        <p:nvSpPr>
          <p:cNvPr id="221" name="Shape 22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Изводът</a:t>
            </a:r>
            <a:r>
              <a:rPr dirty="0"/>
              <a:t> </a:t>
            </a:r>
            <a:r>
              <a:rPr lang="bg-BG" dirty="0"/>
              <a:t>в</a:t>
            </a:r>
            <a:r>
              <a:rPr dirty="0" smtClean="0"/>
              <a:t> </a:t>
            </a:r>
            <a:r>
              <a:rPr dirty="0" err="1"/>
              <a:t>предишния</a:t>
            </a:r>
            <a:r>
              <a:rPr dirty="0"/>
              <a:t> </a:t>
            </a:r>
            <a:r>
              <a:rPr dirty="0" err="1"/>
              <a:t>слайд</a:t>
            </a:r>
            <a:r>
              <a:rPr dirty="0"/>
              <a:t> е, </a:t>
            </a:r>
            <a:r>
              <a:rPr dirty="0" err="1"/>
              <a:t>че</a:t>
            </a:r>
            <a:r>
              <a:rPr dirty="0"/>
              <a:t> </a:t>
            </a:r>
            <a:r>
              <a:rPr dirty="0" err="1"/>
              <a:t>ако</a:t>
            </a:r>
            <a:r>
              <a:rPr dirty="0"/>
              <a:t> </a:t>
            </a:r>
            <a:r>
              <a:rPr dirty="0" err="1"/>
              <a:t>искаме</a:t>
            </a:r>
            <a:r>
              <a:rPr dirty="0"/>
              <a:t> </a:t>
            </a:r>
            <a:r>
              <a:rPr dirty="0" err="1"/>
              <a:t>комуникация</a:t>
            </a:r>
            <a:r>
              <a:rPr dirty="0"/>
              <a:t>, </a:t>
            </a:r>
            <a:r>
              <a:rPr dirty="0" err="1"/>
              <a:t>ни</a:t>
            </a:r>
            <a:r>
              <a:rPr dirty="0"/>
              <a:t> </a:t>
            </a:r>
            <a:r>
              <a:rPr dirty="0" err="1"/>
              <a:t>трябва</a:t>
            </a:r>
            <a:r>
              <a:rPr dirty="0"/>
              <a:t> </a:t>
            </a:r>
            <a:r>
              <a:rPr dirty="0" err="1"/>
              <a:t>среда</a:t>
            </a:r>
            <a:r>
              <a:rPr dirty="0"/>
              <a:t>. </a:t>
            </a:r>
          </a:p>
          <a:p>
            <a:r>
              <a:rPr dirty="0" err="1"/>
              <a:t>За</a:t>
            </a:r>
            <a:r>
              <a:rPr dirty="0"/>
              <a:t> </a:t>
            </a:r>
            <a:r>
              <a:rPr dirty="0" err="1"/>
              <a:t>текущия</a:t>
            </a:r>
            <a:r>
              <a:rPr dirty="0"/>
              <a:t> </a:t>
            </a:r>
            <a:r>
              <a:rPr dirty="0" err="1"/>
              <a:t>пример</a:t>
            </a:r>
            <a:r>
              <a:rPr dirty="0"/>
              <a:t>, </a:t>
            </a:r>
            <a:r>
              <a:rPr dirty="0" err="1"/>
              <a:t>ще</a:t>
            </a:r>
            <a:r>
              <a:rPr dirty="0"/>
              <a:t> </a:t>
            </a:r>
            <a:r>
              <a:rPr dirty="0" err="1"/>
              <a:t>използваме</a:t>
            </a:r>
            <a:r>
              <a:rPr dirty="0"/>
              <a:t> </a:t>
            </a:r>
            <a:r>
              <a:rPr dirty="0" err="1"/>
              <a:t>файловата</a:t>
            </a:r>
            <a:r>
              <a:rPr dirty="0"/>
              <a:t> </a:t>
            </a:r>
            <a:r>
              <a:rPr dirty="0" err="1"/>
              <a:t>система</a:t>
            </a:r>
            <a:r>
              <a:rPr dirty="0"/>
              <a:t> и </a:t>
            </a:r>
            <a:r>
              <a:rPr dirty="0" err="1"/>
              <a:t>за</a:t>
            </a:r>
            <a:r>
              <a:rPr dirty="0"/>
              <a:t> </a:t>
            </a:r>
            <a:r>
              <a:rPr dirty="0" err="1"/>
              <a:t>тази</a:t>
            </a:r>
            <a:r>
              <a:rPr dirty="0"/>
              <a:t> </a:t>
            </a:r>
            <a:r>
              <a:rPr dirty="0" err="1"/>
              <a:t>цел</a:t>
            </a:r>
            <a:r>
              <a:rPr dirty="0"/>
              <a:t> </a:t>
            </a:r>
            <a:r>
              <a:rPr dirty="0" err="1"/>
              <a:t>ще</a:t>
            </a:r>
            <a:r>
              <a:rPr dirty="0"/>
              <a:t> </a:t>
            </a:r>
            <a:r>
              <a:rPr dirty="0" err="1"/>
              <a:t>се</a:t>
            </a:r>
            <a:r>
              <a:rPr dirty="0"/>
              <a:t> </a:t>
            </a:r>
            <a:r>
              <a:rPr dirty="0" err="1"/>
              <a:t>базираме</a:t>
            </a:r>
            <a:r>
              <a:rPr dirty="0"/>
              <a:t> </a:t>
            </a:r>
            <a:r>
              <a:rPr dirty="0" err="1"/>
              <a:t>на</a:t>
            </a:r>
            <a:r>
              <a:rPr dirty="0"/>
              <a:t> FIFO-</a:t>
            </a:r>
            <a:r>
              <a:rPr dirty="0" err="1"/>
              <a:t>файловете</a:t>
            </a:r>
            <a:r>
              <a:rPr dirty="0"/>
              <a:t>.</a:t>
            </a:r>
          </a:p>
          <a:p>
            <a:r>
              <a:rPr dirty="0" err="1"/>
              <a:t>За</a:t>
            </a:r>
            <a:r>
              <a:rPr dirty="0"/>
              <a:t> </a:t>
            </a:r>
            <a:r>
              <a:rPr dirty="0" err="1"/>
              <a:t>тях</a:t>
            </a:r>
            <a:r>
              <a:rPr dirty="0"/>
              <a:t> </a:t>
            </a:r>
            <a:r>
              <a:rPr dirty="0" err="1"/>
              <a:t>важат</a:t>
            </a:r>
            <a:r>
              <a:rPr dirty="0"/>
              <a:t> </a:t>
            </a:r>
            <a:r>
              <a:rPr dirty="0" err="1"/>
              <a:t>всички</a:t>
            </a:r>
            <a:r>
              <a:rPr dirty="0"/>
              <a:t> </a:t>
            </a:r>
            <a:r>
              <a:rPr dirty="0" err="1"/>
              <a:t>операции</a:t>
            </a:r>
            <a:r>
              <a:rPr dirty="0"/>
              <a:t> </a:t>
            </a:r>
            <a:r>
              <a:rPr dirty="0" err="1"/>
              <a:t>за</a:t>
            </a:r>
            <a:r>
              <a:rPr dirty="0"/>
              <a:t> </a:t>
            </a:r>
            <a:r>
              <a:rPr dirty="0" err="1"/>
              <a:t>работа</a:t>
            </a:r>
            <a:r>
              <a:rPr dirty="0"/>
              <a:t> с </a:t>
            </a:r>
            <a:r>
              <a:rPr dirty="0" err="1"/>
              <a:t>файл</a:t>
            </a:r>
            <a:r>
              <a:rPr dirty="0"/>
              <a:t>, </a:t>
            </a:r>
            <a:r>
              <a:rPr dirty="0" err="1"/>
              <a:t>без</a:t>
            </a:r>
            <a:r>
              <a:rPr dirty="0"/>
              <a:t> </a:t>
            </a:r>
            <a:r>
              <a:rPr dirty="0" err="1"/>
              <a:t>lseek</a:t>
            </a:r>
            <a:r>
              <a:rPr dirty="0"/>
              <a:t>, </a:t>
            </a:r>
            <a:r>
              <a:rPr dirty="0" err="1"/>
              <a:t>тоест</a:t>
            </a:r>
            <a:r>
              <a:rPr dirty="0"/>
              <a:t> Named Pipe + file operations = </a:t>
            </a:r>
            <a:r>
              <a:rPr dirty="0" err="1"/>
              <a:t>средства</a:t>
            </a:r>
            <a:r>
              <a:rPr dirty="0"/>
              <a:t> </a:t>
            </a:r>
            <a:r>
              <a:rPr dirty="0" err="1"/>
              <a:t>за</a:t>
            </a:r>
            <a:r>
              <a:rPr dirty="0"/>
              <a:t> </a:t>
            </a:r>
            <a:r>
              <a:rPr dirty="0" err="1"/>
              <a:t>комуникация</a:t>
            </a:r>
            <a:r>
              <a:rPr dirty="0"/>
              <a:t>.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Системно програмиране</a:t>
            </a:r>
          </a:p>
        </p:txBody>
      </p:sp>
      <p:sp>
        <p:nvSpPr>
          <p:cNvPr id="224" name="Shape 22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4140"/>
            </a:lvl1pPr>
          </a:lstStyle>
          <a:p>
            <a:r>
              <a:t>Комуникация</a:t>
            </a:r>
          </a:p>
        </p:txBody>
      </p:sp>
      <p:sp>
        <p:nvSpPr>
          <p:cNvPr id="225" name="Shape 22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93370" indent="-293370" defTabSz="385572">
              <a:spcBef>
                <a:spcPts val="1800"/>
              </a:spcBef>
              <a:defRPr sz="2244"/>
            </a:pPr>
            <a:r>
              <a:t>Пишем следния код:</a:t>
            </a:r>
          </a:p>
          <a:p>
            <a:pPr marL="0" lvl="1" indent="150876" defTabSz="385572">
              <a:spcBef>
                <a:spcPts val="1800"/>
              </a:spcBef>
              <a:buClrTx/>
              <a:buSzTx/>
              <a:buFontTx/>
              <a:buNone/>
              <a:defRPr sz="2244"/>
            </a:pPr>
            <a:r>
              <a:t>int main() {</a:t>
            </a:r>
          </a:p>
          <a:p>
            <a:pPr marL="0" lvl="2" indent="301752" defTabSz="385572">
              <a:spcBef>
                <a:spcPts val="1800"/>
              </a:spcBef>
              <a:buClrTx/>
              <a:buSzTx/>
              <a:buFontTx/>
              <a:buNone/>
              <a:defRPr sz="2244"/>
            </a:pPr>
            <a:r>
              <a:t>pid_t childId = 0;</a:t>
            </a:r>
          </a:p>
          <a:p>
            <a:pPr marL="0" lvl="2" indent="301752" defTabSz="385572">
              <a:spcBef>
                <a:spcPts val="1800"/>
              </a:spcBef>
              <a:buClrTx/>
              <a:buSzTx/>
              <a:buFontTx/>
              <a:buNone/>
              <a:defRPr sz="2244"/>
            </a:pPr>
            <a:r>
              <a:t>mkfifo(“test”, 0666); // Абстрахираме се от връщаната стойност и приемаме, че е 0</a:t>
            </a:r>
          </a:p>
          <a:p>
            <a:pPr marL="0" lvl="2" indent="301752" defTabSz="385572">
              <a:spcBef>
                <a:spcPts val="1800"/>
              </a:spcBef>
              <a:buClrTx/>
              <a:buSzTx/>
              <a:buFontTx/>
              <a:buNone/>
              <a:defRPr sz="2244"/>
            </a:pPr>
            <a:r>
              <a:t>childId = </a:t>
            </a:r>
            <a:r>
              <a:rPr>
                <a:solidFill>
                  <a:schemeClr val="accent5"/>
                </a:solidFill>
              </a:rPr>
              <a:t>fork</a:t>
            </a:r>
            <a:r>
              <a:t>();</a:t>
            </a:r>
          </a:p>
          <a:p>
            <a:pPr marL="0" lvl="2" indent="301752" defTabSz="385572">
              <a:spcBef>
                <a:spcPts val="1800"/>
              </a:spcBef>
              <a:buClrTx/>
              <a:buSzTx/>
              <a:buFontTx/>
              <a:buNone/>
              <a:defRPr sz="2244"/>
            </a:pPr>
            <a:r>
              <a:t>if (0 == childId) </a:t>
            </a:r>
            <a:r>
              <a:rPr>
                <a:solidFill>
                  <a:schemeClr val="accent4">
                    <a:hueOff val="414058"/>
                    <a:satOff val="2144"/>
                    <a:lumOff val="10379"/>
                  </a:schemeClr>
                </a:solidFill>
              </a:rPr>
              <a:t>printf(“This is the child”);</a:t>
            </a:r>
          </a:p>
          <a:p>
            <a:pPr marL="0" lvl="2" indent="301752" defTabSz="385572">
              <a:spcBef>
                <a:spcPts val="1800"/>
              </a:spcBef>
              <a:buClrTx/>
              <a:buSzTx/>
              <a:buFontTx/>
              <a:buNone/>
              <a:defRPr sz="2244"/>
            </a:pPr>
            <a:r>
              <a:t>else if (0 &lt; childId) </a:t>
            </a:r>
            <a:r>
              <a:rPr>
                <a:solidFill>
                  <a:schemeClr val="accent3"/>
                </a:solidFill>
              </a:rPr>
              <a:t>printf(“This is the parent”);</a:t>
            </a:r>
          </a:p>
          <a:p>
            <a:pPr marL="0" lvl="2" indent="301752" defTabSz="385572">
              <a:spcBef>
                <a:spcPts val="1800"/>
              </a:spcBef>
              <a:buClrTx/>
              <a:buSzTx/>
              <a:buFontTx/>
              <a:buNone/>
              <a:defRPr sz="2244"/>
            </a:pPr>
            <a:r>
              <a:t>else printf(“Error in creating process”);</a:t>
            </a:r>
          </a:p>
          <a:p>
            <a:pPr marL="0" lvl="2" indent="301752" defTabSz="385572">
              <a:spcBef>
                <a:spcPts val="1800"/>
              </a:spcBef>
              <a:buClrTx/>
              <a:buSzTx/>
              <a:buFontTx/>
              <a:buNone/>
              <a:defRPr sz="2244"/>
            </a:pPr>
            <a:r>
              <a:t>return 0;</a:t>
            </a:r>
          </a:p>
          <a:p>
            <a:pPr marL="0" lvl="2" indent="301752" defTabSz="385572">
              <a:spcBef>
                <a:spcPts val="1800"/>
              </a:spcBef>
              <a:buClrTx/>
              <a:buSzTx/>
              <a:buFontTx/>
              <a:buNone/>
              <a:defRPr sz="2244"/>
            </a:pPr>
            <a:r>
              <a:t>}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Системно програмиране</a:t>
            </a:r>
          </a:p>
        </p:txBody>
      </p:sp>
      <p:sp>
        <p:nvSpPr>
          <p:cNvPr id="228" name="Shape 22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4140"/>
            </a:lvl1pPr>
          </a:lstStyle>
          <a:p>
            <a:r>
              <a:t>Комуникация</a:t>
            </a:r>
          </a:p>
        </p:txBody>
      </p:sp>
      <p:sp>
        <p:nvSpPr>
          <p:cNvPr id="229" name="Shape 22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Създава се файл в директорията на изпълнимия код на програмата.</a:t>
            </a:r>
          </a:p>
          <a:p>
            <a:r>
              <a:t>Щом този файл е видим, значи може да служи като обща памет между двата процеса.</a:t>
            </a:r>
          </a:p>
          <a:p>
            <a:r>
              <a:t>Щом е FIFO, значи подрежда данните в опашка, а двата процеса ще си ги пращат в последователност, определена от НАС!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Системно програмиране</a:t>
            </a:r>
          </a:p>
        </p:txBody>
      </p:sp>
      <p:sp>
        <p:nvSpPr>
          <p:cNvPr id="232" name="Shape 23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4140"/>
            </a:lvl1pPr>
          </a:lstStyle>
          <a:p>
            <a:r>
              <a:t>Комуникация</a:t>
            </a:r>
          </a:p>
        </p:txBody>
      </p:sp>
      <p:sp>
        <p:nvSpPr>
          <p:cNvPr id="233" name="Shape 23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177800" indent="-177800" defTabSz="233679">
              <a:spcBef>
                <a:spcPts val="1100"/>
              </a:spcBef>
              <a:defRPr sz="1360"/>
            </a:pPr>
            <a:r>
              <a:t>Добавяме малко функционалност в следния код:</a:t>
            </a:r>
          </a:p>
          <a:p>
            <a:pPr marL="0" lvl="1" indent="91440" defTabSz="233679">
              <a:spcBef>
                <a:spcPts val="1100"/>
              </a:spcBef>
              <a:buClrTx/>
              <a:buSzTx/>
              <a:buFontTx/>
              <a:buNone/>
              <a:defRPr sz="1360"/>
            </a:pPr>
            <a:r>
              <a:t>int main() {</a:t>
            </a:r>
          </a:p>
          <a:p>
            <a:pPr marL="0" lvl="2" indent="182880" defTabSz="233679">
              <a:spcBef>
                <a:spcPts val="1100"/>
              </a:spcBef>
              <a:buClrTx/>
              <a:buSzTx/>
              <a:buFontTx/>
              <a:buNone/>
              <a:defRPr sz="1360"/>
            </a:pPr>
            <a:r>
              <a:t>pid_t childId = 0;</a:t>
            </a:r>
          </a:p>
          <a:p>
            <a:pPr marL="0" lvl="2" indent="182880" defTabSz="233679">
              <a:spcBef>
                <a:spcPts val="1100"/>
              </a:spcBef>
              <a:buClrTx/>
              <a:buSzTx/>
              <a:buFontTx/>
              <a:buNone/>
              <a:defRPr sz="1360"/>
            </a:pPr>
            <a:r>
              <a:t>int pipe_fd = 0;</a:t>
            </a:r>
          </a:p>
          <a:p>
            <a:pPr marL="0" lvl="2" indent="182880" defTabSz="233679">
              <a:spcBef>
                <a:spcPts val="1100"/>
              </a:spcBef>
              <a:buClrTx/>
              <a:buSzTx/>
              <a:buFontTx/>
              <a:buNone/>
              <a:defRPr sz="1360"/>
            </a:pPr>
            <a:r>
              <a:t>mkfifo(“test”, 0666); // Абстрахираме се от връщаната стойност и приемаме, че е 0</a:t>
            </a:r>
          </a:p>
          <a:p>
            <a:pPr marL="0" lvl="2" indent="182880" defTabSz="233679">
              <a:spcBef>
                <a:spcPts val="1100"/>
              </a:spcBef>
              <a:buClrTx/>
              <a:buSzTx/>
              <a:buFontTx/>
              <a:buNone/>
              <a:defRPr sz="1360"/>
            </a:pPr>
            <a:r>
              <a:t>childId = </a:t>
            </a:r>
            <a:r>
              <a:rPr>
                <a:solidFill>
                  <a:schemeClr val="accent5"/>
                </a:solidFill>
              </a:rPr>
              <a:t>fork</a:t>
            </a:r>
            <a:r>
              <a:t>();</a:t>
            </a:r>
          </a:p>
          <a:p>
            <a:pPr marL="0" lvl="2" indent="182880" defTabSz="233679">
              <a:spcBef>
                <a:spcPts val="1100"/>
              </a:spcBef>
              <a:buClrTx/>
              <a:buSzTx/>
              <a:buFontTx/>
              <a:buNone/>
              <a:defRPr sz="1360"/>
            </a:pPr>
            <a:r>
              <a:t>if (0 == childId) {</a:t>
            </a:r>
          </a:p>
          <a:p>
            <a:pPr marL="0" lvl="3" indent="274320" defTabSz="233679">
              <a:spcBef>
                <a:spcPts val="1100"/>
              </a:spcBef>
              <a:buClrTx/>
              <a:buSzTx/>
              <a:buFontTx/>
              <a:buNone/>
              <a:defRPr sz="1360"/>
            </a:pPr>
            <a:r>
              <a:rPr>
                <a:solidFill>
                  <a:schemeClr val="accent4">
                    <a:hueOff val="414058"/>
                    <a:satOff val="2144"/>
                    <a:lumOff val="10379"/>
                  </a:schemeClr>
                </a:solidFill>
              </a:rPr>
              <a:t> pipe_fd = open(“test”, O_WRONLY); //Отваряме канала за запис.</a:t>
            </a:r>
          </a:p>
          <a:p>
            <a:pPr marL="0" lvl="3" indent="274320" defTabSz="233679">
              <a:spcBef>
                <a:spcPts val="1100"/>
              </a:spcBef>
              <a:buClrTx/>
              <a:buSzTx/>
              <a:buFontTx/>
              <a:buNone/>
              <a:defRPr sz="1360"/>
            </a:pPr>
            <a:r>
              <a:rPr>
                <a:solidFill>
                  <a:schemeClr val="accent4">
                    <a:hueOff val="414058"/>
                    <a:satOff val="2144"/>
                    <a:lumOff val="10379"/>
                  </a:schemeClr>
                </a:solidFill>
              </a:rPr>
              <a:t>close(pipe_fd);</a:t>
            </a:r>
          </a:p>
          <a:p>
            <a:pPr marL="0" lvl="2" indent="182880" defTabSz="233679">
              <a:spcBef>
                <a:spcPts val="1100"/>
              </a:spcBef>
              <a:buClrTx/>
              <a:buSzTx/>
              <a:buFontTx/>
              <a:buNone/>
              <a:defRPr sz="1360"/>
            </a:pPr>
            <a:r>
              <a:t>} else if (0 &lt; childId) {</a:t>
            </a:r>
          </a:p>
          <a:p>
            <a:pPr marL="0" lvl="3" indent="274320" defTabSz="233679">
              <a:spcBef>
                <a:spcPts val="1100"/>
              </a:spcBef>
              <a:buClrTx/>
              <a:buSzTx/>
              <a:buFontTx/>
              <a:buNone/>
              <a:defRPr sz="1360"/>
            </a:pPr>
            <a:r>
              <a:rPr>
                <a:solidFill>
                  <a:schemeClr val="accent3"/>
                </a:solidFill>
              </a:rPr>
              <a:t>pipe_fd = open(“test”, O_RDONLY); //Отваряме канала за четене.</a:t>
            </a:r>
          </a:p>
          <a:p>
            <a:pPr marL="0" lvl="3" indent="274320" defTabSz="233679">
              <a:spcBef>
                <a:spcPts val="1100"/>
              </a:spcBef>
              <a:buClrTx/>
              <a:buSzTx/>
              <a:buFontTx/>
              <a:buNone/>
              <a:defRPr sz="1360"/>
            </a:pPr>
            <a:r>
              <a:rPr>
                <a:solidFill>
                  <a:schemeClr val="accent3"/>
                </a:solidFill>
              </a:rPr>
              <a:t>close(pipe_fd);</a:t>
            </a:r>
          </a:p>
          <a:p>
            <a:pPr marL="0" lvl="2" indent="182880" defTabSz="233679">
              <a:spcBef>
                <a:spcPts val="1100"/>
              </a:spcBef>
              <a:buClrTx/>
              <a:buSzTx/>
              <a:buFontTx/>
              <a:buNone/>
              <a:defRPr sz="1360"/>
            </a:pPr>
            <a:r>
              <a:rPr>
                <a:solidFill>
                  <a:schemeClr val="accent3"/>
                </a:solidFill>
              </a:rPr>
              <a:t>}</a:t>
            </a:r>
          </a:p>
          <a:p>
            <a:pPr marL="0" lvl="2" indent="182880" defTabSz="233679">
              <a:spcBef>
                <a:spcPts val="1100"/>
              </a:spcBef>
              <a:buClrTx/>
              <a:buSzTx/>
              <a:buFontTx/>
              <a:buNone/>
              <a:defRPr sz="1360"/>
            </a:pPr>
            <a:r>
              <a:t>else printf(“Error in creating process”);</a:t>
            </a:r>
          </a:p>
          <a:p>
            <a:pPr marL="0" lvl="2" indent="182880" defTabSz="233679">
              <a:spcBef>
                <a:spcPts val="1100"/>
              </a:spcBef>
              <a:buClrTx/>
              <a:buSzTx/>
              <a:buFontTx/>
              <a:buNone/>
              <a:defRPr sz="1360"/>
            </a:pPr>
            <a:r>
              <a:t>return 0;</a:t>
            </a:r>
          </a:p>
          <a:p>
            <a:pPr marL="0" lvl="2" indent="182880" defTabSz="233679">
              <a:spcBef>
                <a:spcPts val="1100"/>
              </a:spcBef>
              <a:buClrTx/>
              <a:buSzTx/>
              <a:buFontTx/>
              <a:buNone/>
              <a:defRPr sz="1360"/>
            </a:pPr>
            <a:r>
              <a:t>}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Системно програмиране</a:t>
            </a:r>
          </a:p>
        </p:txBody>
      </p:sp>
      <p:sp>
        <p:nvSpPr>
          <p:cNvPr id="236" name="Shape 23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4140"/>
            </a:lvl1pPr>
          </a:lstStyle>
          <a:p>
            <a:r>
              <a:t>Комуникация</a:t>
            </a:r>
          </a:p>
        </p:txBody>
      </p:sp>
      <p:sp>
        <p:nvSpPr>
          <p:cNvPr id="237" name="Shape 23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Какво се случи в паметта:</a:t>
            </a:r>
          </a:p>
        </p:txBody>
      </p:sp>
      <p:graphicFrame>
        <p:nvGraphicFramePr>
          <p:cNvPr id="238" name="Table 238"/>
          <p:cNvGraphicFramePr/>
          <p:nvPr>
            <p:extLst>
              <p:ext uri="{D42A27DB-BD31-4B8C-83A1-F6EECF244321}">
                <p14:modId xmlns:p14="http://schemas.microsoft.com/office/powerpoint/2010/main" val="691858726"/>
              </p:ext>
            </p:extLst>
          </p:nvPr>
        </p:nvGraphicFramePr>
        <p:xfrm>
          <a:off x="2935289" y="3587048"/>
          <a:ext cx="3567111" cy="5865973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1828332"/>
                <a:gridCol w="1738779"/>
              </a:tblGrid>
              <a:tr h="1371600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 dirty="0">
                          <a:solidFill>
                            <a:schemeClr val="accent5"/>
                          </a:solidFill>
                          <a:sym typeface="Avenir Next Medium"/>
                        </a:rPr>
                        <a:t>Process 1 (parent)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5F6568"/>
                      </a:solidFill>
                      <a:miter lim="400000"/>
                    </a:lnL>
                    <a:lnR w="25400">
                      <a:solidFill>
                        <a:srgbClr val="5F6568"/>
                      </a:solidFill>
                      <a:miter lim="400000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14645">
                <a:tc rowSpan="4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chemeClr val="accent1"/>
                          </a:solidFill>
                          <a:sym typeface="Avenir Next Medium"/>
                        </a:rPr>
                        <a:t>stack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5F6568"/>
                      </a:solidFill>
                      <a:miter lim="400000"/>
                    </a:lnL>
                    <a:lnR w="38100">
                      <a:solidFill>
                        <a:srgbClr val="0080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chemeClr val="accent1"/>
                          </a:solidFill>
                          <a:sym typeface="Avenir Next Medium"/>
                        </a:rPr>
                        <a:t>pipe_fd = open(… O_RDONLY);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008000"/>
                      </a:solidFill>
                      <a:miter lim="400000"/>
                    </a:lnL>
                    <a:lnR w="38100">
                      <a:solidFill>
                        <a:srgbClr val="008000"/>
                      </a:solidFill>
                      <a:miter lim="400000"/>
                    </a:lnR>
                    <a:lnB w="38100">
                      <a:solidFill>
                        <a:srgbClr val="008000"/>
                      </a:solidFill>
                      <a:miter lim="400000"/>
                    </a:lnB>
                  </a:tcPr>
                </a:tc>
              </a:tr>
              <a:tr h="51464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chemeClr val="accent1"/>
                          </a:solidFill>
                          <a:sym typeface="Avenir Next Medium"/>
                        </a:rPr>
                        <a:t>int pipe_fd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008000"/>
                      </a:solidFill>
                      <a:miter lim="400000"/>
                    </a:lnL>
                    <a:lnR w="38100">
                      <a:solidFill>
                        <a:srgbClr val="008000"/>
                      </a:solidFill>
                      <a:miter lim="400000"/>
                    </a:lnR>
                    <a:lnT w="38100">
                      <a:solidFill>
                        <a:srgbClr val="008000"/>
                      </a:solidFill>
                      <a:miter lim="400000"/>
                    </a:lnT>
                  </a:tcPr>
                </a:tc>
              </a:tr>
              <a:tr h="51464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chemeClr val="accent1"/>
                          </a:solidFill>
                          <a:sym typeface="Avenir Next Medium"/>
                        </a:rPr>
                        <a:t>pid_t childId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008000"/>
                      </a:solidFill>
                      <a:miter lim="400000"/>
                    </a:lnL>
                    <a:lnR w="38100">
                      <a:solidFill>
                        <a:srgbClr val="008000"/>
                      </a:solidFill>
                      <a:miter lim="400000"/>
                    </a:lnR>
                  </a:tcPr>
                </a:tc>
              </a:tr>
              <a:tr h="43740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chemeClr val="accent1"/>
                          </a:solidFill>
                          <a:sym typeface="Avenir Next Medium"/>
                        </a:rPr>
                        <a:t>int main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008000"/>
                      </a:solidFill>
                      <a:miter lim="400000"/>
                    </a:lnL>
                    <a:lnR w="38100">
                      <a:solidFill>
                        <a:srgbClr val="008000"/>
                      </a:solidFill>
                      <a:miter lim="400000"/>
                    </a:lnR>
                    <a:lnB w="38100">
                      <a:solidFill>
                        <a:srgbClr val="008000"/>
                      </a:solidFill>
                      <a:miter lim="400000"/>
                    </a:lnB>
                  </a:tcPr>
                </a:tc>
              </a:tr>
              <a:tr h="59188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chemeClr val="accent1"/>
                          </a:solidFill>
                          <a:sym typeface="Avenir Next Medium"/>
                        </a:rPr>
                        <a:t>heap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5F6568"/>
                      </a:solidFill>
                      <a:miter lim="400000"/>
                    </a:lnL>
                    <a:lnR w="38100">
                      <a:solidFill>
                        <a:schemeClr val="accent5">
                          <a:hueOff val="-234537"/>
                          <a:satOff val="-1108"/>
                          <a:lumOff val="-14796"/>
                        </a:schemeClr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chemeClr val="accent1"/>
                          </a:solidFill>
                          <a:sym typeface="Avenir Next Medium"/>
                        </a:rPr>
                        <a:t>0 bytes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5">
                          <a:hueOff val="-234537"/>
                          <a:satOff val="-1108"/>
                          <a:lumOff val="-14796"/>
                        </a:schemeClr>
                      </a:solidFill>
                      <a:miter lim="400000"/>
                    </a:lnL>
                    <a:lnR w="38100">
                      <a:solidFill>
                        <a:schemeClr val="accent5">
                          <a:hueOff val="-234537"/>
                          <a:satOff val="-1108"/>
                          <a:lumOff val="-14796"/>
                        </a:schemeClr>
                      </a:solidFill>
                      <a:miter lim="400000"/>
                    </a:lnR>
                    <a:lnT w="38100">
                      <a:solidFill>
                        <a:srgbClr val="008000"/>
                      </a:solidFill>
                      <a:miter lim="400000"/>
                    </a:lnT>
                  </a:tcPr>
                </a:tc>
              </a:tr>
              <a:tr h="5146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chemeClr val="accent1"/>
                          </a:solidFill>
                          <a:sym typeface="Avenir Next Medium"/>
                        </a:rPr>
                        <a:t>BSS, data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5F6568"/>
                      </a:solidFill>
                      <a:miter lim="400000"/>
                    </a:lnL>
                    <a:lnR w="38100">
                      <a:solidFill>
                        <a:schemeClr val="accent5">
                          <a:hueOff val="-234537"/>
                          <a:satOff val="-1108"/>
                          <a:lumOff val="-14796"/>
                        </a:schemeClr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chemeClr val="accent1"/>
                          </a:solidFill>
                          <a:sym typeface="Avenir Next Medium"/>
                        </a:rPr>
                        <a:t>0 bytes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5">
                          <a:hueOff val="-234537"/>
                          <a:satOff val="-1108"/>
                          <a:lumOff val="-14796"/>
                        </a:schemeClr>
                      </a:solidFill>
                      <a:miter lim="400000"/>
                    </a:lnL>
                    <a:lnR w="38100">
                      <a:solidFill>
                        <a:schemeClr val="accent5">
                          <a:hueOff val="-234537"/>
                          <a:satOff val="-1108"/>
                          <a:lumOff val="-14796"/>
                        </a:schemeClr>
                      </a:solidFill>
                      <a:miter lim="400000"/>
                    </a:lnR>
                  </a:tcPr>
                </a:tc>
              </a:tr>
              <a:tr h="51900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chemeClr val="accent1"/>
                          </a:solidFill>
                          <a:sym typeface="Avenir Next Medium"/>
                        </a:rPr>
                        <a:t>text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5F6568"/>
                      </a:solidFill>
                      <a:miter lim="400000"/>
                    </a:lnL>
                    <a:lnR w="38100">
                      <a:solidFill>
                        <a:schemeClr val="accent5">
                          <a:hueOff val="-234537"/>
                          <a:satOff val="-1108"/>
                          <a:lumOff val="-14796"/>
                        </a:schemeClr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 dirty="0" err="1">
                          <a:solidFill>
                            <a:schemeClr val="accent1"/>
                          </a:solidFill>
                          <a:sym typeface="Avenir Next Medium"/>
                        </a:rPr>
                        <a:t>код</a:t>
                      </a:r>
                      <a:r>
                        <a:rPr sz="1400" dirty="0">
                          <a:solidFill>
                            <a:schemeClr val="accent1"/>
                          </a:solidFill>
                          <a:sym typeface="Avenir Next Medium"/>
                        </a:rPr>
                        <a:t> </a:t>
                      </a:r>
                      <a:r>
                        <a:rPr sz="1400" dirty="0" err="1">
                          <a:solidFill>
                            <a:schemeClr val="accent1"/>
                          </a:solidFill>
                          <a:sym typeface="Avenir Next Medium"/>
                        </a:rPr>
                        <a:t>за</a:t>
                      </a:r>
                      <a:r>
                        <a:rPr sz="1400" dirty="0">
                          <a:solidFill>
                            <a:schemeClr val="accent1"/>
                          </a:solidFill>
                          <a:sym typeface="Avenir Next Medium"/>
                        </a:rPr>
                        <a:t> </a:t>
                      </a:r>
                      <a:r>
                        <a:rPr sz="1400" dirty="0" err="1">
                          <a:solidFill>
                            <a:schemeClr val="accent1"/>
                          </a:solidFill>
                          <a:sym typeface="Avenir Next Medium"/>
                        </a:rPr>
                        <a:t>изпълнение</a:t>
                      </a:r>
                      <a:endParaRPr sz="1400" dirty="0">
                        <a:solidFill>
                          <a:schemeClr val="accent1"/>
                        </a:solidFill>
                        <a:sym typeface="Avenir Next Medium"/>
                      </a:endParaRP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5">
                          <a:hueOff val="-234537"/>
                          <a:satOff val="-1108"/>
                          <a:lumOff val="-14796"/>
                        </a:schemeClr>
                      </a:solidFill>
                      <a:miter lim="400000"/>
                    </a:lnL>
                    <a:lnR w="38100">
                      <a:solidFill>
                        <a:schemeClr val="accent5">
                          <a:hueOff val="-234537"/>
                          <a:satOff val="-1108"/>
                          <a:lumOff val="-14796"/>
                        </a:schemeClr>
                      </a:solidFill>
                      <a:miter lim="400000"/>
                    </a:lnR>
                    <a:lnB w="38100">
                      <a:solidFill>
                        <a:schemeClr val="accent5">
                          <a:hueOff val="-234537"/>
                          <a:satOff val="-1108"/>
                          <a:lumOff val="-14796"/>
                        </a:schemeClr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graphicFrame>
        <p:nvGraphicFramePr>
          <p:cNvPr id="239" name="Table 239"/>
          <p:cNvGraphicFramePr/>
          <p:nvPr>
            <p:extLst>
              <p:ext uri="{D42A27DB-BD31-4B8C-83A1-F6EECF244321}">
                <p14:modId xmlns:p14="http://schemas.microsoft.com/office/powerpoint/2010/main" val="1493525248"/>
              </p:ext>
            </p:extLst>
          </p:nvPr>
        </p:nvGraphicFramePr>
        <p:xfrm>
          <a:off x="7058354" y="3598879"/>
          <a:ext cx="3464321" cy="5842310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1775647"/>
                <a:gridCol w="1688674"/>
              </a:tblGrid>
              <a:tr h="1371600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 dirty="0">
                          <a:solidFill>
                            <a:schemeClr val="accent5"/>
                          </a:solidFill>
                          <a:sym typeface="Avenir Next Medium"/>
                        </a:rPr>
                        <a:t>Process 2 (child)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5F6568"/>
                      </a:solidFill>
                      <a:miter lim="400000"/>
                    </a:lnL>
                    <a:lnR w="25400">
                      <a:solidFill>
                        <a:srgbClr val="5F6568"/>
                      </a:solidFill>
                      <a:miter lim="400000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14645">
                <a:tc rowSpan="4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chemeClr val="accent1"/>
                          </a:solidFill>
                          <a:sym typeface="Avenir Next Medium"/>
                        </a:rPr>
                        <a:t>stack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5F6568"/>
                      </a:solidFill>
                      <a:miter lim="400000"/>
                    </a:lnL>
                    <a:lnR w="38100">
                      <a:solidFill>
                        <a:srgbClr val="0080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chemeClr val="accent1"/>
                          </a:solidFill>
                          <a:sym typeface="Avenir Next Medium"/>
                        </a:rPr>
                        <a:t>pipe_fd = open(…, O_WRONLY);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008000"/>
                      </a:solidFill>
                      <a:miter lim="400000"/>
                    </a:lnL>
                    <a:lnR w="38100">
                      <a:solidFill>
                        <a:srgbClr val="008000"/>
                      </a:solidFill>
                      <a:miter lim="400000"/>
                    </a:lnR>
                    <a:lnB w="38100">
                      <a:solidFill>
                        <a:srgbClr val="008000"/>
                      </a:solidFill>
                      <a:miter lim="400000"/>
                    </a:lnB>
                  </a:tcPr>
                </a:tc>
              </a:tr>
              <a:tr h="51464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chemeClr val="accent1"/>
                          </a:solidFill>
                          <a:sym typeface="Avenir Next Medium"/>
                        </a:rPr>
                        <a:t>int pipe_fd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008000"/>
                      </a:solidFill>
                      <a:miter lim="400000"/>
                    </a:lnL>
                    <a:lnR w="38100">
                      <a:solidFill>
                        <a:srgbClr val="008000"/>
                      </a:solidFill>
                      <a:miter lim="400000"/>
                    </a:lnR>
                    <a:lnT w="38100">
                      <a:solidFill>
                        <a:srgbClr val="008000"/>
                      </a:solidFill>
                      <a:miter lim="400000"/>
                    </a:lnT>
                  </a:tcPr>
                </a:tc>
              </a:tr>
              <a:tr h="51464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chemeClr val="accent1"/>
                          </a:solidFill>
                          <a:sym typeface="Avenir Next Medium"/>
                        </a:rPr>
                        <a:t>pid_t childId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008000"/>
                      </a:solidFill>
                      <a:miter lim="400000"/>
                    </a:lnL>
                    <a:lnR w="38100">
                      <a:solidFill>
                        <a:srgbClr val="008000"/>
                      </a:solidFill>
                      <a:miter lim="400000"/>
                    </a:lnR>
                  </a:tcPr>
                </a:tc>
              </a:tr>
              <a:tr h="4137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chemeClr val="accent1"/>
                          </a:solidFill>
                          <a:sym typeface="Avenir Next Medium"/>
                        </a:rPr>
                        <a:t>int main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008000"/>
                      </a:solidFill>
                      <a:miter lim="400000"/>
                    </a:lnL>
                    <a:lnR w="38100">
                      <a:solidFill>
                        <a:srgbClr val="008000"/>
                      </a:solidFill>
                      <a:miter lim="400000"/>
                    </a:lnR>
                    <a:lnB w="38100">
                      <a:solidFill>
                        <a:srgbClr val="008000"/>
                      </a:solidFill>
                      <a:miter lim="400000"/>
                    </a:lnB>
                  </a:tcPr>
                </a:tc>
              </a:tr>
              <a:tr h="61555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chemeClr val="accent1"/>
                          </a:solidFill>
                          <a:sym typeface="Avenir Next Medium"/>
                        </a:rPr>
                        <a:t>heap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5F6568"/>
                      </a:solidFill>
                      <a:miter lim="400000"/>
                    </a:lnL>
                    <a:lnR w="38100">
                      <a:solidFill>
                        <a:schemeClr val="accent5">
                          <a:hueOff val="-234537"/>
                          <a:satOff val="-1108"/>
                          <a:lumOff val="-14796"/>
                        </a:schemeClr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chemeClr val="accent1"/>
                          </a:solidFill>
                          <a:sym typeface="Avenir Next Medium"/>
                        </a:rPr>
                        <a:t>0 bytes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5">
                          <a:hueOff val="-234537"/>
                          <a:satOff val="-1108"/>
                          <a:lumOff val="-14796"/>
                        </a:schemeClr>
                      </a:solidFill>
                      <a:miter lim="400000"/>
                    </a:lnL>
                    <a:lnR w="38100">
                      <a:solidFill>
                        <a:schemeClr val="accent5">
                          <a:hueOff val="-234537"/>
                          <a:satOff val="-1108"/>
                          <a:lumOff val="-14796"/>
                        </a:schemeClr>
                      </a:solidFill>
                      <a:miter lim="400000"/>
                    </a:lnR>
                    <a:lnT w="38100">
                      <a:solidFill>
                        <a:srgbClr val="008000"/>
                      </a:solidFill>
                      <a:miter lim="400000"/>
                    </a:lnT>
                  </a:tcPr>
                </a:tc>
              </a:tr>
              <a:tr h="5146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chemeClr val="accent1"/>
                          </a:solidFill>
                          <a:sym typeface="Avenir Next Medium"/>
                        </a:rPr>
                        <a:t>BSS, data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5F6568"/>
                      </a:solidFill>
                      <a:miter lim="400000"/>
                    </a:lnL>
                    <a:lnR w="38100">
                      <a:solidFill>
                        <a:schemeClr val="accent5">
                          <a:hueOff val="-234537"/>
                          <a:satOff val="-1108"/>
                          <a:lumOff val="-14796"/>
                        </a:schemeClr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chemeClr val="accent1"/>
                          </a:solidFill>
                          <a:sym typeface="Avenir Next Medium"/>
                        </a:rPr>
                        <a:t>0 bytes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5">
                          <a:hueOff val="-234537"/>
                          <a:satOff val="-1108"/>
                          <a:lumOff val="-14796"/>
                        </a:schemeClr>
                      </a:solidFill>
                      <a:miter lim="400000"/>
                    </a:lnL>
                    <a:lnR w="38100">
                      <a:solidFill>
                        <a:schemeClr val="accent5">
                          <a:hueOff val="-234537"/>
                          <a:satOff val="-1108"/>
                          <a:lumOff val="-14796"/>
                        </a:schemeClr>
                      </a:solidFill>
                      <a:miter lim="400000"/>
                    </a:lnR>
                  </a:tcPr>
                </a:tc>
              </a:tr>
              <a:tr h="51900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chemeClr val="accent1"/>
                          </a:solidFill>
                          <a:sym typeface="Avenir Next Medium"/>
                        </a:rPr>
                        <a:t>text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5F6568"/>
                      </a:solidFill>
                      <a:miter lim="400000"/>
                    </a:lnL>
                    <a:lnR w="38100">
                      <a:solidFill>
                        <a:schemeClr val="accent5">
                          <a:hueOff val="-234537"/>
                          <a:satOff val="-1108"/>
                          <a:lumOff val="-14796"/>
                        </a:schemeClr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 dirty="0" err="1">
                          <a:solidFill>
                            <a:schemeClr val="accent1"/>
                          </a:solidFill>
                          <a:sym typeface="Avenir Next Medium"/>
                        </a:rPr>
                        <a:t>код</a:t>
                      </a:r>
                      <a:r>
                        <a:rPr sz="1400" dirty="0">
                          <a:solidFill>
                            <a:schemeClr val="accent1"/>
                          </a:solidFill>
                          <a:sym typeface="Avenir Next Medium"/>
                        </a:rPr>
                        <a:t> </a:t>
                      </a:r>
                      <a:r>
                        <a:rPr sz="1400" dirty="0" err="1">
                          <a:solidFill>
                            <a:schemeClr val="accent1"/>
                          </a:solidFill>
                          <a:sym typeface="Avenir Next Medium"/>
                        </a:rPr>
                        <a:t>за</a:t>
                      </a:r>
                      <a:r>
                        <a:rPr sz="1400" dirty="0">
                          <a:solidFill>
                            <a:schemeClr val="accent1"/>
                          </a:solidFill>
                          <a:sym typeface="Avenir Next Medium"/>
                        </a:rPr>
                        <a:t> </a:t>
                      </a:r>
                      <a:r>
                        <a:rPr sz="1400" dirty="0" err="1">
                          <a:solidFill>
                            <a:schemeClr val="accent1"/>
                          </a:solidFill>
                          <a:sym typeface="Avenir Next Medium"/>
                        </a:rPr>
                        <a:t>изпълнение</a:t>
                      </a:r>
                      <a:endParaRPr sz="1400" dirty="0">
                        <a:solidFill>
                          <a:schemeClr val="accent1"/>
                        </a:solidFill>
                        <a:sym typeface="Avenir Next Medium"/>
                      </a:endParaRP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5">
                          <a:hueOff val="-234537"/>
                          <a:satOff val="-1108"/>
                          <a:lumOff val="-14796"/>
                        </a:schemeClr>
                      </a:solidFill>
                      <a:miter lim="400000"/>
                    </a:lnL>
                    <a:lnR w="38100">
                      <a:solidFill>
                        <a:schemeClr val="accent5">
                          <a:hueOff val="-234537"/>
                          <a:satOff val="-1108"/>
                          <a:lumOff val="-14796"/>
                        </a:schemeClr>
                      </a:solidFill>
                      <a:miter lim="400000"/>
                    </a:lnR>
                    <a:lnB w="38100">
                      <a:solidFill>
                        <a:schemeClr val="accent5">
                          <a:hueOff val="-234537"/>
                          <a:satOff val="-1108"/>
                          <a:lumOff val="-14796"/>
                        </a:schemeClr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240" name="Shape 240"/>
          <p:cNvSpPr/>
          <p:nvPr/>
        </p:nvSpPr>
        <p:spPr>
          <a:xfrm>
            <a:off x="6144969" y="3104448"/>
            <a:ext cx="2886320" cy="2153886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  <p:sp>
        <p:nvSpPr>
          <p:cNvPr id="241" name="Shape 241"/>
          <p:cNvSpPr/>
          <p:nvPr/>
        </p:nvSpPr>
        <p:spPr>
          <a:xfrm>
            <a:off x="5587642" y="3211649"/>
            <a:ext cx="292896" cy="1738723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Системно програмиране</a:t>
            </a:r>
          </a:p>
        </p:txBody>
      </p:sp>
      <p:sp>
        <p:nvSpPr>
          <p:cNvPr id="244" name="Shape 24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4140"/>
            </a:lvl1pPr>
          </a:lstStyle>
          <a:p>
            <a:r>
              <a:t>Комуникация</a:t>
            </a:r>
          </a:p>
        </p:txBody>
      </p:sp>
      <p:sp>
        <p:nvSpPr>
          <p:cNvPr id="245" name="Shape 24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Променливата</a:t>
            </a:r>
            <a:r>
              <a:rPr dirty="0"/>
              <a:t> </a:t>
            </a:r>
            <a:r>
              <a:rPr dirty="0" err="1"/>
              <a:t>pipe_fd</a:t>
            </a:r>
            <a:r>
              <a:rPr dirty="0"/>
              <a:t> </a:t>
            </a:r>
            <a:r>
              <a:rPr dirty="0" err="1"/>
              <a:t>също</a:t>
            </a:r>
            <a:r>
              <a:rPr dirty="0"/>
              <a:t> </a:t>
            </a:r>
            <a:r>
              <a:rPr dirty="0" err="1"/>
              <a:t>се</a:t>
            </a:r>
            <a:r>
              <a:rPr dirty="0"/>
              <a:t> </a:t>
            </a:r>
            <a:r>
              <a:rPr dirty="0" err="1"/>
              <a:t>копира</a:t>
            </a:r>
            <a:r>
              <a:rPr dirty="0"/>
              <a:t> </a:t>
            </a:r>
            <a:r>
              <a:rPr dirty="0" err="1"/>
              <a:t>при</a:t>
            </a:r>
            <a:r>
              <a:rPr dirty="0"/>
              <a:t> fork(), </a:t>
            </a:r>
            <a:r>
              <a:rPr lang="bg-BG" dirty="0" smtClean="0"/>
              <a:t>но </a:t>
            </a:r>
            <a:r>
              <a:rPr dirty="0" err="1" smtClean="0"/>
              <a:t>за</a:t>
            </a:r>
            <a:r>
              <a:rPr dirty="0" smtClean="0"/>
              <a:t> </a:t>
            </a:r>
            <a:r>
              <a:rPr dirty="0"/>
              <a:t>child </a:t>
            </a:r>
            <a:r>
              <a:rPr dirty="0" err="1"/>
              <a:t>ще</a:t>
            </a:r>
            <a:r>
              <a:rPr dirty="0"/>
              <a:t> </a:t>
            </a:r>
            <a:r>
              <a:rPr dirty="0" err="1"/>
              <a:t>има</a:t>
            </a:r>
            <a:r>
              <a:rPr dirty="0"/>
              <a:t> </a:t>
            </a:r>
            <a:r>
              <a:rPr dirty="0" err="1"/>
              <a:t>едно</a:t>
            </a:r>
            <a:r>
              <a:rPr dirty="0"/>
              <a:t> </a:t>
            </a:r>
            <a:r>
              <a:rPr dirty="0" err="1"/>
              <a:t>значение</a:t>
            </a:r>
            <a:r>
              <a:rPr dirty="0"/>
              <a:t> (</a:t>
            </a:r>
            <a:r>
              <a:rPr dirty="0" err="1"/>
              <a:t>запис</a:t>
            </a:r>
            <a:r>
              <a:rPr dirty="0"/>
              <a:t>), а </a:t>
            </a:r>
            <a:r>
              <a:rPr dirty="0" err="1"/>
              <a:t>за</a:t>
            </a:r>
            <a:r>
              <a:rPr dirty="0"/>
              <a:t> parent - </a:t>
            </a:r>
            <a:r>
              <a:rPr dirty="0" err="1"/>
              <a:t>друго</a:t>
            </a:r>
            <a:r>
              <a:rPr dirty="0"/>
              <a:t> (</a:t>
            </a:r>
            <a:r>
              <a:rPr dirty="0" err="1"/>
              <a:t>четене</a:t>
            </a:r>
            <a:r>
              <a:rPr dirty="0"/>
              <a:t>):</a:t>
            </a:r>
          </a:p>
        </p:txBody>
      </p:sp>
      <p:sp>
        <p:nvSpPr>
          <p:cNvPr id="246" name="Shape 246"/>
          <p:cNvSpPr/>
          <p:nvPr/>
        </p:nvSpPr>
        <p:spPr>
          <a:xfrm>
            <a:off x="3011214" y="6134100"/>
            <a:ext cx="1649686" cy="12700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r>
              <a:t>parent</a:t>
            </a:r>
          </a:p>
        </p:txBody>
      </p:sp>
      <p:sp>
        <p:nvSpPr>
          <p:cNvPr id="247" name="Shape 247"/>
          <p:cNvSpPr/>
          <p:nvPr/>
        </p:nvSpPr>
        <p:spPr>
          <a:xfrm>
            <a:off x="6972300" y="6134100"/>
            <a:ext cx="1270000" cy="1270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r>
              <a:t>Child</a:t>
            </a:r>
          </a:p>
        </p:txBody>
      </p:sp>
      <p:sp>
        <p:nvSpPr>
          <p:cNvPr id="248" name="Shape 248"/>
          <p:cNvSpPr/>
          <p:nvPr/>
        </p:nvSpPr>
        <p:spPr>
          <a:xfrm>
            <a:off x="5168900" y="4470400"/>
            <a:ext cx="1270000" cy="1270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r>
              <a:rPr dirty="0" err="1"/>
              <a:t>fifo</a:t>
            </a:r>
            <a:r>
              <a:rPr dirty="0"/>
              <a:t> file</a:t>
            </a:r>
          </a:p>
        </p:txBody>
      </p:sp>
      <p:sp>
        <p:nvSpPr>
          <p:cNvPr id="249" name="Shape 249"/>
          <p:cNvSpPr/>
          <p:nvPr/>
        </p:nvSpPr>
        <p:spPr>
          <a:xfrm flipH="1" flipV="1">
            <a:off x="6454524" y="5044824"/>
            <a:ext cx="1114676" cy="1114676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  <p:sp>
        <p:nvSpPr>
          <p:cNvPr id="250" name="Shape 250"/>
          <p:cNvSpPr/>
          <p:nvPr/>
        </p:nvSpPr>
        <p:spPr>
          <a:xfrm flipH="1">
            <a:off x="4120052" y="5099448"/>
            <a:ext cx="1023390" cy="1023390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Системно програмиране</a:t>
            </a:r>
          </a:p>
        </p:txBody>
      </p:sp>
      <p:sp>
        <p:nvSpPr>
          <p:cNvPr id="253" name="Shape 25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4140"/>
            </a:lvl1pPr>
          </a:lstStyle>
          <a:p>
            <a:r>
              <a:t>Комуникация</a:t>
            </a:r>
          </a:p>
        </p:txBody>
      </p:sp>
      <p:sp>
        <p:nvSpPr>
          <p:cNvPr id="254" name="Shape 254"/>
          <p:cNvSpPr>
            <a:spLocks noGrp="1"/>
          </p:cNvSpPr>
          <p:nvPr>
            <p:ph type="body" idx="1"/>
          </p:nvPr>
        </p:nvSpPr>
        <p:spPr>
          <a:xfrm>
            <a:off x="406399" y="2146300"/>
            <a:ext cx="12192001" cy="7757617"/>
          </a:xfrm>
          <a:prstGeom prst="rect">
            <a:avLst/>
          </a:prstGeom>
        </p:spPr>
        <p:txBody>
          <a:bodyPr/>
          <a:lstStyle/>
          <a:p>
            <a:pPr marL="213359" indent="-213359" defTabSz="280415">
              <a:spcBef>
                <a:spcPts val="1300"/>
              </a:spcBef>
              <a:defRPr sz="1632"/>
            </a:pPr>
            <a:r>
              <a:t>Нека добавим още малко код:</a:t>
            </a:r>
          </a:p>
          <a:p>
            <a:pPr marL="0" lvl="1" indent="109727" defTabSz="280415">
              <a:spcBef>
                <a:spcPts val="1300"/>
              </a:spcBef>
              <a:buClrTx/>
              <a:buSzTx/>
              <a:buFontTx/>
              <a:buNone/>
              <a:defRPr sz="1632"/>
            </a:pPr>
            <a:r>
              <a:t>#define MSG_SIZE 4</a:t>
            </a:r>
          </a:p>
          <a:p>
            <a:pPr marL="0" lvl="1" indent="109727" defTabSz="280415">
              <a:spcBef>
                <a:spcPts val="1300"/>
              </a:spcBef>
              <a:buClrTx/>
              <a:buSzTx/>
              <a:buFontTx/>
              <a:buNone/>
              <a:defRPr sz="1632"/>
            </a:pPr>
            <a:r>
              <a:t>int main() {</a:t>
            </a:r>
          </a:p>
          <a:p>
            <a:pPr marL="0" lvl="2" indent="219455" defTabSz="280415">
              <a:spcBef>
                <a:spcPts val="1300"/>
              </a:spcBef>
              <a:buClrTx/>
              <a:buSzTx/>
              <a:buFontTx/>
              <a:buNone/>
              <a:defRPr sz="1632"/>
            </a:pPr>
            <a:r>
              <a:t>…</a:t>
            </a:r>
          </a:p>
          <a:p>
            <a:pPr marL="0" lvl="2" indent="219455" defTabSz="280415">
              <a:spcBef>
                <a:spcPts val="1300"/>
              </a:spcBef>
              <a:buClrTx/>
              <a:buSzTx/>
              <a:buFontTx/>
              <a:buNone/>
              <a:defRPr sz="1632"/>
            </a:pPr>
            <a:r>
              <a:t>mkfifo(“test”, 0666); // Абстрахираме се от връщаната стойност и приемаме, че е 0</a:t>
            </a:r>
          </a:p>
          <a:p>
            <a:pPr marL="0" lvl="2" indent="219455" defTabSz="280415">
              <a:spcBef>
                <a:spcPts val="1300"/>
              </a:spcBef>
              <a:buClrTx/>
              <a:buSzTx/>
              <a:buFontTx/>
              <a:buNone/>
              <a:defRPr sz="1632"/>
            </a:pPr>
            <a:r>
              <a:t>childId = </a:t>
            </a:r>
            <a:r>
              <a:rPr>
                <a:solidFill>
                  <a:schemeClr val="accent5"/>
                </a:solidFill>
              </a:rPr>
              <a:t>fork</a:t>
            </a:r>
            <a:r>
              <a:t>();</a:t>
            </a:r>
          </a:p>
          <a:p>
            <a:pPr marL="0" lvl="2" indent="219455" defTabSz="280415">
              <a:spcBef>
                <a:spcPts val="1300"/>
              </a:spcBef>
              <a:buClrTx/>
              <a:buSzTx/>
              <a:buFontTx/>
              <a:buNone/>
              <a:defRPr sz="1632"/>
            </a:pPr>
            <a:r>
              <a:t>if (0 == childId) </a:t>
            </a:r>
            <a:r>
              <a:rPr>
                <a:solidFill>
                  <a:schemeClr val="accent4">
                    <a:hueOff val="414058"/>
                    <a:satOff val="2144"/>
                    <a:lumOff val="10379"/>
                  </a:schemeClr>
                </a:solidFill>
              </a:rPr>
              <a:t> {</a:t>
            </a:r>
          </a:p>
          <a:p>
            <a:pPr marL="0" lvl="3" indent="329184" defTabSz="280415">
              <a:spcBef>
                <a:spcPts val="1300"/>
              </a:spcBef>
              <a:buClrTx/>
              <a:buSzTx/>
              <a:buFontTx/>
              <a:buNone/>
              <a:defRPr sz="1632"/>
            </a:pPr>
            <a:r>
              <a:rPr>
                <a:solidFill>
                  <a:schemeClr val="accent4">
                    <a:hueOff val="414058"/>
                    <a:satOff val="2144"/>
                    <a:lumOff val="10379"/>
                  </a:schemeClr>
                </a:solidFill>
              </a:rPr>
              <a:t>pipe_fd = open(“test”, O_WRONLY); </a:t>
            </a:r>
          </a:p>
          <a:p>
            <a:pPr marL="0" lvl="3" indent="329184" defTabSz="280415">
              <a:spcBef>
                <a:spcPts val="1300"/>
              </a:spcBef>
              <a:buClrTx/>
              <a:buSzTx/>
              <a:buFontTx/>
              <a:buNone/>
              <a:defRPr sz="1632"/>
            </a:pPr>
            <a:r>
              <a:rPr>
                <a:solidFill>
                  <a:schemeClr val="accent4">
                    <a:hueOff val="414058"/>
                    <a:satOff val="2144"/>
                    <a:lumOff val="10379"/>
                  </a:schemeClr>
                </a:solidFill>
              </a:rPr>
              <a:t>write(pipe_fd, “baba”, sizeof(char)*MSG_SIZE); //Абстрахираме се от връщаната стойност в този пример.</a:t>
            </a:r>
          </a:p>
          <a:p>
            <a:pPr marL="0" lvl="3" indent="329184" defTabSz="280415">
              <a:spcBef>
                <a:spcPts val="1300"/>
              </a:spcBef>
              <a:buClrTx/>
              <a:buSzTx/>
              <a:buFontTx/>
              <a:buNone/>
              <a:defRPr sz="1632"/>
            </a:pPr>
            <a:r>
              <a:rPr>
                <a:solidFill>
                  <a:schemeClr val="accent4">
                    <a:hueOff val="414058"/>
                    <a:satOff val="2144"/>
                    <a:lumOff val="10379"/>
                  </a:schemeClr>
                </a:solidFill>
              </a:rPr>
              <a:t>close(pipe_fd);</a:t>
            </a:r>
          </a:p>
          <a:p>
            <a:pPr marL="0" lvl="2" indent="219455" defTabSz="280415">
              <a:spcBef>
                <a:spcPts val="1300"/>
              </a:spcBef>
              <a:buClrTx/>
              <a:buSzTx/>
              <a:buFontTx/>
              <a:buNone/>
              <a:defRPr sz="1632"/>
            </a:pPr>
            <a:r>
              <a:t>} else if (0 &lt; childId) {</a:t>
            </a:r>
          </a:p>
          <a:p>
            <a:pPr marL="0" lvl="3" indent="329184" defTabSz="280415">
              <a:spcBef>
                <a:spcPts val="1300"/>
              </a:spcBef>
              <a:buClrTx/>
              <a:buSzTx/>
              <a:buFontTx/>
              <a:buNone/>
              <a:defRPr sz="1632">
                <a:solidFill>
                  <a:schemeClr val="accent3"/>
                </a:solidFill>
              </a:defRPr>
            </a:pPr>
            <a:r>
              <a:t>char buf[MSG_SIZE]= {0}; </a:t>
            </a:r>
          </a:p>
          <a:p>
            <a:pPr marL="0" lvl="3" indent="329184" defTabSz="280415">
              <a:spcBef>
                <a:spcPts val="1300"/>
              </a:spcBef>
              <a:buClrTx/>
              <a:buSzTx/>
              <a:buFontTx/>
              <a:buNone/>
              <a:defRPr sz="1632"/>
            </a:pPr>
            <a:r>
              <a:rPr>
                <a:solidFill>
                  <a:schemeClr val="accent3"/>
                </a:solidFill>
              </a:rPr>
              <a:t>pipe_fd = open(“test”, O_RDONLY); </a:t>
            </a:r>
          </a:p>
          <a:p>
            <a:pPr marL="0" lvl="3" indent="329184" defTabSz="280415">
              <a:spcBef>
                <a:spcPts val="1300"/>
              </a:spcBef>
              <a:buClrTx/>
              <a:buSzTx/>
              <a:buFontTx/>
              <a:buNone/>
              <a:defRPr sz="1632"/>
            </a:pPr>
            <a:r>
              <a:rPr>
                <a:solidFill>
                  <a:schemeClr val="accent3"/>
                </a:solidFill>
              </a:rPr>
              <a:t>read(pipe_fd, buf, sizeof(char)*MSG_SIZE); //Абстрахираме се от връщаната стойност в този пример.</a:t>
            </a:r>
          </a:p>
          <a:p>
            <a:pPr marL="0" lvl="3" indent="329184" defTabSz="280415">
              <a:spcBef>
                <a:spcPts val="1300"/>
              </a:spcBef>
              <a:buClrTx/>
              <a:buSzTx/>
              <a:buFontTx/>
              <a:buNone/>
              <a:defRPr sz="1632"/>
            </a:pPr>
            <a:r>
              <a:rPr>
                <a:solidFill>
                  <a:schemeClr val="accent3"/>
                </a:solidFill>
              </a:rPr>
              <a:t>close(pipe_fd);</a:t>
            </a:r>
          </a:p>
          <a:p>
            <a:pPr marL="0" lvl="2" indent="219455" defTabSz="280415">
              <a:spcBef>
                <a:spcPts val="1300"/>
              </a:spcBef>
              <a:buClrTx/>
              <a:buSzTx/>
              <a:buFontTx/>
              <a:buNone/>
              <a:defRPr sz="1632"/>
            </a:pPr>
            <a:r>
              <a:rPr>
                <a:solidFill>
                  <a:schemeClr val="accent3"/>
                </a:solidFill>
              </a:rPr>
              <a:t>} </a:t>
            </a:r>
            <a:r>
              <a:t>else printf(“Error in creating process”);</a:t>
            </a:r>
          </a:p>
          <a:p>
            <a:pPr marL="0" lvl="2" indent="219455" defTabSz="280415">
              <a:spcBef>
                <a:spcPts val="1300"/>
              </a:spcBef>
              <a:buClrTx/>
              <a:buSzTx/>
              <a:buFontTx/>
              <a:buNone/>
              <a:defRPr sz="1632"/>
            </a:pPr>
            <a:r>
              <a:t>…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Системно програмиране</a:t>
            </a:r>
          </a:p>
        </p:txBody>
      </p:sp>
      <p:sp>
        <p:nvSpPr>
          <p:cNvPr id="257" name="Shape 25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4140"/>
            </a:lvl1pPr>
          </a:lstStyle>
          <a:p>
            <a:r>
              <a:t>Комуникация</a:t>
            </a:r>
          </a:p>
        </p:txBody>
      </p:sp>
      <p:sp>
        <p:nvSpPr>
          <p:cNvPr id="258" name="Shape 258"/>
          <p:cNvSpPr>
            <a:spLocks noGrp="1"/>
          </p:cNvSpPr>
          <p:nvPr>
            <p:ph type="body" idx="1"/>
          </p:nvPr>
        </p:nvSpPr>
        <p:spPr>
          <a:xfrm>
            <a:off x="443904" y="2336800"/>
            <a:ext cx="12154496" cy="6789192"/>
          </a:xfrm>
          <a:prstGeom prst="rect">
            <a:avLst/>
          </a:prstGeom>
        </p:spPr>
        <p:txBody>
          <a:bodyPr/>
          <a:lstStyle/>
          <a:p>
            <a:pPr marL="293370" indent="-293370" defTabSz="385572">
              <a:spcBef>
                <a:spcPts val="1800"/>
              </a:spcBef>
              <a:defRPr sz="2244"/>
            </a:pPr>
            <a:r>
              <a:rPr dirty="0" err="1"/>
              <a:t>Нека</a:t>
            </a:r>
            <a:r>
              <a:rPr dirty="0"/>
              <a:t> </a:t>
            </a:r>
            <a:r>
              <a:rPr dirty="0" err="1"/>
              <a:t>да</a:t>
            </a:r>
            <a:r>
              <a:rPr dirty="0"/>
              <a:t> </a:t>
            </a:r>
            <a:r>
              <a:rPr dirty="0" err="1"/>
              <a:t>изкажем</a:t>
            </a:r>
            <a:r>
              <a:rPr dirty="0"/>
              <a:t> </a:t>
            </a:r>
            <a:r>
              <a:rPr dirty="0" err="1"/>
              <a:t>кода</a:t>
            </a:r>
            <a:r>
              <a:rPr dirty="0"/>
              <a:t> с </a:t>
            </a:r>
            <a:r>
              <a:rPr dirty="0" err="1"/>
              <a:t>думи</a:t>
            </a:r>
            <a:r>
              <a:rPr dirty="0"/>
              <a:t>:</a:t>
            </a:r>
          </a:p>
          <a:p>
            <a:pPr marL="586740" lvl="1" indent="-293370" defTabSz="385572">
              <a:spcBef>
                <a:spcPts val="1800"/>
              </a:spcBef>
              <a:defRPr sz="2244"/>
            </a:pPr>
            <a:r>
              <a:rPr dirty="0" err="1"/>
              <a:t>Отвори</a:t>
            </a:r>
            <a:r>
              <a:rPr dirty="0"/>
              <a:t> Named Pipe “test” </a:t>
            </a:r>
            <a:r>
              <a:rPr dirty="0" err="1"/>
              <a:t>за</a:t>
            </a:r>
            <a:r>
              <a:rPr dirty="0"/>
              <a:t> </a:t>
            </a:r>
            <a:r>
              <a:rPr dirty="0" err="1">
                <a:solidFill>
                  <a:schemeClr val="accent4">
                    <a:hueOff val="414058"/>
                    <a:satOff val="2144"/>
                    <a:lumOff val="10379"/>
                  </a:schemeClr>
                </a:solidFill>
              </a:rPr>
              <a:t>запис</a:t>
            </a:r>
            <a:r>
              <a:rPr dirty="0">
                <a:solidFill>
                  <a:schemeClr val="accent4">
                    <a:hueOff val="414058"/>
                    <a:satOff val="2144"/>
                    <a:lumOff val="10379"/>
                  </a:schemeClr>
                </a:solidFill>
              </a:rPr>
              <a:t>/</a:t>
            </a:r>
            <a:r>
              <a:rPr dirty="0" err="1">
                <a:solidFill>
                  <a:schemeClr val="accent3"/>
                </a:solidFill>
              </a:rPr>
              <a:t>четене</a:t>
            </a:r>
            <a:endParaRPr dirty="0">
              <a:solidFill>
                <a:schemeClr val="accent3"/>
              </a:solidFill>
            </a:endParaRPr>
          </a:p>
          <a:p>
            <a:pPr marL="586740" lvl="1" indent="-293370" defTabSz="385572">
              <a:spcBef>
                <a:spcPts val="1800"/>
              </a:spcBef>
              <a:defRPr sz="2244">
                <a:solidFill>
                  <a:schemeClr val="accent4">
                    <a:hueOff val="414058"/>
                    <a:satOff val="2144"/>
                    <a:lumOff val="10379"/>
                  </a:schemeClr>
                </a:solidFill>
              </a:defRPr>
            </a:pPr>
            <a:r>
              <a:rPr dirty="0" err="1"/>
              <a:t>Във</a:t>
            </a:r>
            <a:r>
              <a:rPr dirty="0"/>
              <a:t> </a:t>
            </a:r>
            <a:r>
              <a:rPr dirty="0" err="1"/>
              <a:t>файл</a:t>
            </a:r>
            <a:r>
              <a:rPr dirty="0"/>
              <a:t> с </a:t>
            </a:r>
            <a:r>
              <a:rPr dirty="0" err="1"/>
              <a:t>файлов</a:t>
            </a:r>
            <a:r>
              <a:rPr dirty="0"/>
              <a:t> </a:t>
            </a:r>
            <a:r>
              <a:rPr dirty="0" err="1"/>
              <a:t>дескриптор</a:t>
            </a:r>
            <a:r>
              <a:rPr dirty="0"/>
              <a:t> </a:t>
            </a:r>
            <a:r>
              <a:rPr dirty="0" err="1"/>
              <a:t>pipe_fd</a:t>
            </a:r>
            <a:r>
              <a:rPr dirty="0"/>
              <a:t> </a:t>
            </a:r>
            <a:r>
              <a:rPr dirty="0" err="1"/>
              <a:t>запиши</a:t>
            </a:r>
            <a:r>
              <a:rPr dirty="0"/>
              <a:t> baba, </a:t>
            </a:r>
            <a:r>
              <a:rPr dirty="0" err="1"/>
              <a:t>като</a:t>
            </a:r>
            <a:r>
              <a:rPr dirty="0"/>
              <a:t> </a:t>
            </a:r>
            <a:r>
              <a:rPr dirty="0" err="1"/>
              <a:t>съобщението</a:t>
            </a:r>
            <a:r>
              <a:rPr dirty="0"/>
              <a:t> е с </a:t>
            </a:r>
            <a:r>
              <a:rPr dirty="0" err="1"/>
              <a:t>размер</a:t>
            </a:r>
            <a:r>
              <a:rPr dirty="0"/>
              <a:t> 4 (</a:t>
            </a:r>
            <a:r>
              <a:rPr dirty="0" err="1"/>
              <a:t>букви</a:t>
            </a:r>
            <a:r>
              <a:rPr dirty="0"/>
              <a:t>) * </a:t>
            </a:r>
            <a:r>
              <a:rPr dirty="0" err="1"/>
              <a:t>размера</a:t>
            </a:r>
            <a:r>
              <a:rPr dirty="0"/>
              <a:t> </a:t>
            </a:r>
            <a:r>
              <a:rPr dirty="0" err="1"/>
              <a:t>на</a:t>
            </a:r>
            <a:r>
              <a:rPr dirty="0"/>
              <a:t> </a:t>
            </a:r>
            <a:r>
              <a:rPr dirty="0" err="1"/>
              <a:t>единица</a:t>
            </a:r>
            <a:r>
              <a:rPr dirty="0"/>
              <a:t> </a:t>
            </a:r>
            <a:r>
              <a:rPr dirty="0" err="1"/>
              <a:t>данни</a:t>
            </a:r>
            <a:r>
              <a:rPr dirty="0"/>
              <a:t> </a:t>
            </a:r>
            <a:r>
              <a:rPr dirty="0" err="1"/>
              <a:t>от</a:t>
            </a:r>
            <a:r>
              <a:rPr dirty="0"/>
              <a:t> </a:t>
            </a:r>
            <a:r>
              <a:rPr dirty="0" err="1"/>
              <a:t>типа</a:t>
            </a:r>
            <a:r>
              <a:rPr dirty="0"/>
              <a:t> </a:t>
            </a:r>
            <a:r>
              <a:rPr dirty="0" err="1"/>
              <a:t>му</a:t>
            </a:r>
            <a:r>
              <a:rPr dirty="0"/>
              <a:t> (в </a:t>
            </a:r>
            <a:r>
              <a:rPr dirty="0" err="1" smtClean="0"/>
              <a:t>случая</a:t>
            </a:r>
            <a:r>
              <a:rPr lang="bg-BG" dirty="0" smtClean="0"/>
              <a:t> -</a:t>
            </a:r>
            <a:r>
              <a:rPr dirty="0" smtClean="0"/>
              <a:t> </a:t>
            </a:r>
            <a:r>
              <a:rPr dirty="0"/>
              <a:t>char).</a:t>
            </a:r>
          </a:p>
          <a:p>
            <a:pPr marL="0" lvl="3" indent="452628" defTabSz="385572">
              <a:spcBef>
                <a:spcPts val="1800"/>
              </a:spcBef>
              <a:buClrTx/>
              <a:buSzTx/>
              <a:buFontTx/>
              <a:buNone/>
              <a:defRPr sz="2244"/>
            </a:pPr>
            <a:r>
              <a:rPr dirty="0" err="1">
                <a:solidFill>
                  <a:schemeClr val="accent4">
                    <a:hueOff val="414058"/>
                    <a:satOff val="2144"/>
                    <a:lumOff val="10379"/>
                  </a:schemeClr>
                </a:solidFill>
              </a:rPr>
              <a:t>pipe_fd</a:t>
            </a:r>
            <a:r>
              <a:rPr dirty="0">
                <a:solidFill>
                  <a:schemeClr val="accent4">
                    <a:hueOff val="414058"/>
                    <a:satOff val="2144"/>
                    <a:lumOff val="10379"/>
                  </a:schemeClr>
                </a:solidFill>
              </a:rPr>
              <a:t> = open(“test”, O_WRONLY); </a:t>
            </a:r>
          </a:p>
          <a:p>
            <a:pPr marL="0" lvl="3" indent="452628" defTabSz="385572">
              <a:spcBef>
                <a:spcPts val="1800"/>
              </a:spcBef>
              <a:buClrTx/>
              <a:buSzTx/>
              <a:buFontTx/>
              <a:buNone/>
              <a:defRPr sz="2244"/>
            </a:pPr>
            <a:r>
              <a:rPr dirty="0">
                <a:solidFill>
                  <a:schemeClr val="accent4">
                    <a:hueOff val="414058"/>
                    <a:satOff val="2144"/>
                    <a:lumOff val="10379"/>
                  </a:schemeClr>
                </a:solidFill>
              </a:rPr>
              <a:t>write(</a:t>
            </a:r>
            <a:r>
              <a:rPr dirty="0" err="1">
                <a:solidFill>
                  <a:schemeClr val="accent4">
                    <a:hueOff val="414058"/>
                    <a:satOff val="2144"/>
                    <a:lumOff val="10379"/>
                  </a:schemeClr>
                </a:solidFill>
              </a:rPr>
              <a:t>pipe_fd</a:t>
            </a:r>
            <a:r>
              <a:rPr dirty="0">
                <a:solidFill>
                  <a:schemeClr val="accent4">
                    <a:hueOff val="414058"/>
                    <a:satOff val="2144"/>
                    <a:lumOff val="10379"/>
                  </a:schemeClr>
                </a:solidFill>
              </a:rPr>
              <a:t>, “baba”, </a:t>
            </a:r>
            <a:r>
              <a:rPr dirty="0" err="1">
                <a:solidFill>
                  <a:schemeClr val="accent4">
                    <a:hueOff val="414058"/>
                    <a:satOff val="2144"/>
                    <a:lumOff val="10379"/>
                  </a:schemeClr>
                </a:solidFill>
              </a:rPr>
              <a:t>sizeof</a:t>
            </a:r>
            <a:r>
              <a:rPr dirty="0">
                <a:solidFill>
                  <a:schemeClr val="accent4">
                    <a:hueOff val="414058"/>
                    <a:satOff val="2144"/>
                    <a:lumOff val="10379"/>
                  </a:schemeClr>
                </a:solidFill>
              </a:rPr>
              <a:t>(char)*MSG_SIZE);</a:t>
            </a:r>
          </a:p>
          <a:p>
            <a:pPr marL="586740" lvl="1" indent="-293370" defTabSz="385572">
              <a:spcBef>
                <a:spcPts val="1800"/>
              </a:spcBef>
              <a:buChar char="‣"/>
              <a:defRPr sz="2244">
                <a:solidFill>
                  <a:schemeClr val="accent3"/>
                </a:solidFill>
              </a:defRPr>
            </a:pPr>
            <a:r>
              <a:rPr dirty="0" err="1"/>
              <a:t>Задели</a:t>
            </a:r>
            <a:r>
              <a:rPr dirty="0"/>
              <a:t> </a:t>
            </a:r>
            <a:r>
              <a:rPr dirty="0" err="1"/>
              <a:t>памет</a:t>
            </a:r>
            <a:r>
              <a:rPr dirty="0"/>
              <a:t> </a:t>
            </a:r>
            <a:r>
              <a:rPr dirty="0" err="1"/>
              <a:t>за</a:t>
            </a:r>
            <a:r>
              <a:rPr dirty="0"/>
              <a:t> </a:t>
            </a:r>
            <a:r>
              <a:rPr dirty="0" err="1"/>
              <a:t>съобщение</a:t>
            </a:r>
            <a:r>
              <a:rPr dirty="0"/>
              <a:t> и </a:t>
            </a:r>
            <a:r>
              <a:rPr dirty="0" err="1"/>
              <a:t>го</a:t>
            </a:r>
            <a:r>
              <a:rPr dirty="0"/>
              <a:t> </a:t>
            </a:r>
            <a:r>
              <a:rPr dirty="0" err="1"/>
              <a:t>инициализирай</a:t>
            </a:r>
            <a:r>
              <a:rPr dirty="0"/>
              <a:t> с </a:t>
            </a:r>
            <a:r>
              <a:rPr dirty="0" err="1"/>
              <a:t>нули</a:t>
            </a:r>
            <a:r>
              <a:rPr dirty="0"/>
              <a:t>.</a:t>
            </a:r>
          </a:p>
          <a:p>
            <a:pPr marL="586740" lvl="1" indent="-293370" defTabSz="385572">
              <a:spcBef>
                <a:spcPts val="1800"/>
              </a:spcBef>
              <a:buChar char="‣"/>
              <a:defRPr sz="2244">
                <a:solidFill>
                  <a:schemeClr val="accent3"/>
                </a:solidFill>
              </a:defRPr>
            </a:pPr>
            <a:r>
              <a:rPr dirty="0" err="1"/>
              <a:t>Прочети</a:t>
            </a:r>
            <a:r>
              <a:rPr dirty="0"/>
              <a:t> </a:t>
            </a:r>
            <a:r>
              <a:rPr dirty="0" err="1"/>
              <a:t>от</a:t>
            </a:r>
            <a:r>
              <a:rPr dirty="0"/>
              <a:t> </a:t>
            </a:r>
            <a:r>
              <a:rPr dirty="0" err="1"/>
              <a:t>файл</a:t>
            </a:r>
            <a:r>
              <a:rPr dirty="0"/>
              <a:t> с </a:t>
            </a:r>
            <a:r>
              <a:rPr dirty="0" err="1"/>
              <a:t>файлов</a:t>
            </a:r>
            <a:r>
              <a:rPr dirty="0"/>
              <a:t> </a:t>
            </a:r>
            <a:r>
              <a:rPr dirty="0" err="1"/>
              <a:t>дескриптор</a:t>
            </a:r>
            <a:r>
              <a:rPr dirty="0"/>
              <a:t> </a:t>
            </a:r>
            <a:r>
              <a:rPr dirty="0" err="1"/>
              <a:t>pipe_fd</a:t>
            </a:r>
            <a:r>
              <a:rPr dirty="0"/>
              <a:t> </a:t>
            </a:r>
            <a:r>
              <a:rPr dirty="0" err="1"/>
              <a:t>съобщение</a:t>
            </a:r>
            <a:r>
              <a:rPr dirty="0"/>
              <a:t> и </a:t>
            </a:r>
            <a:r>
              <a:rPr dirty="0" err="1"/>
              <a:t>го</a:t>
            </a:r>
            <a:r>
              <a:rPr dirty="0"/>
              <a:t> </a:t>
            </a:r>
            <a:r>
              <a:rPr dirty="0" err="1"/>
              <a:t>сложи</a:t>
            </a:r>
            <a:r>
              <a:rPr dirty="0"/>
              <a:t> в </a:t>
            </a:r>
            <a:r>
              <a:rPr dirty="0" err="1"/>
              <a:t>buf</a:t>
            </a:r>
            <a:r>
              <a:rPr dirty="0"/>
              <a:t>, </a:t>
            </a:r>
            <a:r>
              <a:rPr dirty="0" err="1"/>
              <a:t>като</a:t>
            </a:r>
            <a:r>
              <a:rPr dirty="0"/>
              <a:t> </a:t>
            </a:r>
            <a:r>
              <a:rPr dirty="0" err="1"/>
              <a:t>размерът</a:t>
            </a:r>
            <a:r>
              <a:rPr dirty="0"/>
              <a:t> </a:t>
            </a:r>
            <a:r>
              <a:rPr dirty="0" err="1"/>
              <a:t>му</a:t>
            </a:r>
            <a:r>
              <a:rPr dirty="0"/>
              <a:t> е 4 </a:t>
            </a:r>
            <a:r>
              <a:rPr dirty="0" err="1"/>
              <a:t>елемента</a:t>
            </a:r>
            <a:r>
              <a:rPr dirty="0"/>
              <a:t> </a:t>
            </a:r>
            <a:r>
              <a:rPr dirty="0" err="1"/>
              <a:t>от</a:t>
            </a:r>
            <a:r>
              <a:rPr dirty="0"/>
              <a:t> </a:t>
            </a:r>
            <a:r>
              <a:rPr dirty="0" err="1"/>
              <a:t>тип</a:t>
            </a:r>
            <a:r>
              <a:rPr dirty="0"/>
              <a:t> char (4 </a:t>
            </a:r>
            <a:r>
              <a:rPr dirty="0" err="1"/>
              <a:t>байта</a:t>
            </a:r>
            <a:r>
              <a:rPr dirty="0"/>
              <a:t>).</a:t>
            </a:r>
          </a:p>
          <a:p>
            <a:pPr marL="0" lvl="3" indent="452628" defTabSz="385572">
              <a:spcBef>
                <a:spcPts val="1800"/>
              </a:spcBef>
              <a:buClrTx/>
              <a:buSzTx/>
              <a:buFontTx/>
              <a:buNone/>
              <a:defRPr sz="2244">
                <a:solidFill>
                  <a:schemeClr val="accent3"/>
                </a:solidFill>
              </a:defRPr>
            </a:pPr>
            <a:r>
              <a:rPr dirty="0"/>
              <a:t>char </a:t>
            </a:r>
            <a:r>
              <a:rPr dirty="0" err="1"/>
              <a:t>buf</a:t>
            </a:r>
            <a:r>
              <a:rPr dirty="0"/>
              <a:t>[MSG_SIZE]= {0}; </a:t>
            </a:r>
          </a:p>
          <a:p>
            <a:pPr marL="0" lvl="3" indent="452628" defTabSz="385572">
              <a:spcBef>
                <a:spcPts val="1800"/>
              </a:spcBef>
              <a:buClrTx/>
              <a:buSzTx/>
              <a:buFontTx/>
              <a:buNone/>
              <a:defRPr sz="2244"/>
            </a:pPr>
            <a:r>
              <a:rPr dirty="0" err="1">
                <a:solidFill>
                  <a:schemeClr val="accent3"/>
                </a:solidFill>
              </a:rPr>
              <a:t>pipe_fd</a:t>
            </a:r>
            <a:r>
              <a:rPr dirty="0">
                <a:solidFill>
                  <a:schemeClr val="accent3"/>
                </a:solidFill>
              </a:rPr>
              <a:t> = open(“test”, O_RDONLY); </a:t>
            </a:r>
          </a:p>
          <a:p>
            <a:pPr marL="0" lvl="3" indent="452628" defTabSz="385572">
              <a:spcBef>
                <a:spcPts val="1800"/>
              </a:spcBef>
              <a:buClrTx/>
              <a:buSzTx/>
              <a:buFontTx/>
              <a:buNone/>
              <a:defRPr sz="2244"/>
            </a:pPr>
            <a:r>
              <a:rPr dirty="0">
                <a:solidFill>
                  <a:schemeClr val="accent3"/>
                </a:solidFill>
              </a:rPr>
              <a:t>read(</a:t>
            </a:r>
            <a:r>
              <a:rPr dirty="0" err="1">
                <a:solidFill>
                  <a:schemeClr val="accent3"/>
                </a:solidFill>
              </a:rPr>
              <a:t>pipe_fd</a:t>
            </a:r>
            <a:r>
              <a:rPr dirty="0">
                <a:solidFill>
                  <a:schemeClr val="accent3"/>
                </a:solidFill>
              </a:rPr>
              <a:t>, </a:t>
            </a:r>
            <a:r>
              <a:rPr dirty="0" err="1">
                <a:solidFill>
                  <a:schemeClr val="accent3"/>
                </a:solidFill>
              </a:rPr>
              <a:t>buf</a:t>
            </a:r>
            <a:r>
              <a:rPr dirty="0">
                <a:solidFill>
                  <a:schemeClr val="accent3"/>
                </a:solidFill>
              </a:rPr>
              <a:t>, </a:t>
            </a:r>
            <a:r>
              <a:rPr dirty="0" err="1">
                <a:solidFill>
                  <a:schemeClr val="accent3"/>
                </a:solidFill>
              </a:rPr>
              <a:t>sizeof</a:t>
            </a:r>
            <a:r>
              <a:rPr dirty="0">
                <a:solidFill>
                  <a:schemeClr val="accent3"/>
                </a:solidFill>
              </a:rPr>
              <a:t>(char)*MSG_SIZE);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Системно програмиране</a:t>
            </a:r>
          </a:p>
        </p:txBody>
      </p:sp>
      <p:sp>
        <p:nvSpPr>
          <p:cNvPr id="261" name="Shape 26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4140"/>
            </a:lvl1pPr>
          </a:lstStyle>
          <a:p>
            <a:r>
              <a:t>Комуникация</a:t>
            </a:r>
          </a:p>
        </p:txBody>
      </p:sp>
      <p:sp>
        <p:nvSpPr>
          <p:cNvPr id="262" name="Shape 26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Какво</a:t>
            </a:r>
            <a:r>
              <a:rPr dirty="0"/>
              <a:t> </a:t>
            </a:r>
            <a:r>
              <a:rPr dirty="0" err="1"/>
              <a:t>се</a:t>
            </a:r>
            <a:r>
              <a:rPr dirty="0"/>
              <a:t> </a:t>
            </a:r>
            <a:r>
              <a:rPr dirty="0" err="1"/>
              <a:t>случи</a:t>
            </a:r>
            <a:r>
              <a:rPr dirty="0"/>
              <a:t> в </a:t>
            </a:r>
            <a:r>
              <a:rPr dirty="0" err="1"/>
              <a:t>паметта</a:t>
            </a:r>
            <a:r>
              <a:rPr dirty="0"/>
              <a:t>:</a:t>
            </a:r>
          </a:p>
        </p:txBody>
      </p:sp>
      <p:graphicFrame>
        <p:nvGraphicFramePr>
          <p:cNvPr id="263" name="Table 263"/>
          <p:cNvGraphicFramePr/>
          <p:nvPr>
            <p:extLst>
              <p:ext uri="{D42A27DB-BD31-4B8C-83A1-F6EECF244321}">
                <p14:modId xmlns:p14="http://schemas.microsoft.com/office/powerpoint/2010/main" val="639504854"/>
              </p:ext>
            </p:extLst>
          </p:nvPr>
        </p:nvGraphicFramePr>
        <p:xfrm>
          <a:off x="1128726" y="3347450"/>
          <a:ext cx="3466454" cy="6425710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1776740"/>
                <a:gridCol w="1689714"/>
              </a:tblGrid>
              <a:tr h="1301366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 dirty="0">
                          <a:solidFill>
                            <a:schemeClr val="accent5"/>
                          </a:solidFill>
                          <a:sym typeface="Avenir Next Medium"/>
                        </a:rPr>
                        <a:t>Process 1 (parent)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5F6568"/>
                      </a:solidFill>
                      <a:miter lim="400000"/>
                    </a:lnL>
                    <a:lnR w="25400">
                      <a:solidFill>
                        <a:srgbClr val="5F6568"/>
                      </a:solidFill>
                      <a:miter lim="400000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05746">
                <a:tc rowSpan="6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chemeClr val="accent1"/>
                          </a:solidFill>
                          <a:sym typeface="Avenir Next Medium"/>
                        </a:rPr>
                        <a:t>stack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5F6568"/>
                      </a:solidFill>
                      <a:miter lim="400000"/>
                    </a:lnL>
                    <a:lnR w="38100">
                      <a:solidFill>
                        <a:srgbClr val="0080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chemeClr val="accent1"/>
                          </a:solidFill>
                          <a:sym typeface="Avenir Next Medium"/>
                        </a:rPr>
                        <a:t>read(…buf…);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008000"/>
                      </a:solidFill>
                      <a:miter lim="400000"/>
                    </a:lnL>
                    <a:lnR w="38100">
                      <a:solidFill>
                        <a:srgbClr val="008000"/>
                      </a:solidFill>
                      <a:miter lim="400000"/>
                    </a:lnR>
                    <a:lnB w="38100">
                      <a:solidFill>
                        <a:srgbClr val="008000"/>
                      </a:solidFill>
                      <a:miter lim="400000"/>
                    </a:lnB>
                  </a:tcPr>
                </a:tc>
              </a:tr>
              <a:tr h="40574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chemeClr val="accent1"/>
                          </a:solidFill>
                          <a:sym typeface="Avenir Next Medium"/>
                        </a:rPr>
                        <a:t>char buf[4];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008000"/>
                      </a:solidFill>
                      <a:miter lim="400000"/>
                    </a:lnL>
                    <a:lnR w="38100">
                      <a:solidFill>
                        <a:srgbClr val="008000"/>
                      </a:solidFill>
                      <a:miter lim="400000"/>
                    </a:lnR>
                    <a:lnT w="38100">
                      <a:solidFill>
                        <a:srgbClr val="008000"/>
                      </a:solidFill>
                      <a:miter lim="400000"/>
                    </a:lnT>
                    <a:lnB w="38100">
                      <a:solidFill>
                        <a:srgbClr val="008000"/>
                      </a:solidFill>
                      <a:miter lim="400000"/>
                    </a:lnB>
                  </a:tcPr>
                </a:tc>
              </a:tr>
              <a:tr h="59043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chemeClr val="accent1"/>
                          </a:solidFill>
                          <a:sym typeface="Avenir Next Medium"/>
                        </a:rPr>
                        <a:t>pipe_fd = open(… O_RDONLY);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008000"/>
                      </a:solidFill>
                      <a:miter lim="400000"/>
                    </a:lnL>
                    <a:lnR w="38100">
                      <a:solidFill>
                        <a:srgbClr val="008000"/>
                      </a:solidFill>
                      <a:miter lim="400000"/>
                    </a:lnR>
                    <a:lnT w="38100">
                      <a:solidFill>
                        <a:srgbClr val="008000"/>
                      </a:solidFill>
                      <a:miter lim="400000"/>
                    </a:lnT>
                    <a:lnB w="38100">
                      <a:solidFill>
                        <a:srgbClr val="008000"/>
                      </a:solidFill>
                      <a:miter lim="400000"/>
                    </a:lnB>
                  </a:tcPr>
                </a:tc>
              </a:tr>
              <a:tr h="40574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chemeClr val="accent1"/>
                          </a:solidFill>
                          <a:sym typeface="Avenir Next Medium"/>
                        </a:rPr>
                        <a:t>int pipe_fd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008000"/>
                      </a:solidFill>
                      <a:miter lim="400000"/>
                    </a:lnL>
                    <a:lnR w="38100">
                      <a:solidFill>
                        <a:srgbClr val="008000"/>
                      </a:solidFill>
                      <a:miter lim="400000"/>
                    </a:lnR>
                    <a:lnT w="38100">
                      <a:solidFill>
                        <a:srgbClr val="008000"/>
                      </a:solidFill>
                      <a:miter lim="400000"/>
                    </a:lnT>
                  </a:tcPr>
                </a:tc>
              </a:tr>
              <a:tr h="40574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chemeClr val="accent1"/>
                          </a:solidFill>
                          <a:sym typeface="Avenir Next Medium"/>
                        </a:rPr>
                        <a:t>pid_t childId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008000"/>
                      </a:solidFill>
                      <a:miter lim="400000"/>
                    </a:lnL>
                    <a:lnR w="38100">
                      <a:solidFill>
                        <a:srgbClr val="008000"/>
                      </a:solidFill>
                      <a:miter lim="400000"/>
                    </a:lnR>
                  </a:tcPr>
                </a:tc>
              </a:tr>
              <a:tr h="34484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chemeClr val="accent1"/>
                          </a:solidFill>
                          <a:sym typeface="Avenir Next Medium"/>
                        </a:rPr>
                        <a:t>int main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008000"/>
                      </a:solidFill>
                      <a:miter lim="400000"/>
                    </a:lnL>
                    <a:lnR w="38100">
                      <a:solidFill>
                        <a:srgbClr val="008000"/>
                      </a:solidFill>
                      <a:miter lim="400000"/>
                    </a:lnR>
                    <a:lnB w="38100">
                      <a:solidFill>
                        <a:srgbClr val="008000"/>
                      </a:solidFill>
                      <a:miter lim="400000"/>
                    </a:lnB>
                  </a:tcPr>
                </a:tc>
              </a:tr>
              <a:tr h="61694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chemeClr val="accent1"/>
                          </a:solidFill>
                          <a:sym typeface="Avenir Next Medium"/>
                        </a:rPr>
                        <a:t>heap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5F6568"/>
                      </a:solidFill>
                      <a:miter lim="400000"/>
                    </a:lnL>
                    <a:lnR w="38100">
                      <a:solidFill>
                        <a:schemeClr val="accent5">
                          <a:hueOff val="-234537"/>
                          <a:satOff val="-1108"/>
                          <a:lumOff val="-14796"/>
                        </a:schemeClr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chemeClr val="accent1"/>
                          </a:solidFill>
                          <a:sym typeface="Avenir Next Medium"/>
                        </a:rPr>
                        <a:t>0 bytes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5">
                          <a:hueOff val="-234537"/>
                          <a:satOff val="-1108"/>
                          <a:lumOff val="-14796"/>
                        </a:schemeClr>
                      </a:solidFill>
                      <a:miter lim="400000"/>
                    </a:lnL>
                    <a:lnR w="38100">
                      <a:solidFill>
                        <a:schemeClr val="accent5">
                          <a:hueOff val="-234537"/>
                          <a:satOff val="-1108"/>
                          <a:lumOff val="-14796"/>
                        </a:schemeClr>
                      </a:solidFill>
                      <a:miter lim="400000"/>
                    </a:lnR>
                    <a:lnT w="38100">
                      <a:solidFill>
                        <a:srgbClr val="008000"/>
                      </a:solidFill>
                      <a:miter lim="400000"/>
                    </a:lnT>
                  </a:tcPr>
                </a:tc>
              </a:tr>
              <a:tr h="11374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chemeClr val="accent1"/>
                          </a:solidFill>
                          <a:sym typeface="Avenir Next Medium"/>
                        </a:rPr>
                        <a:t>BSS, data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5F6568"/>
                      </a:solidFill>
                      <a:miter lim="400000"/>
                    </a:lnL>
                    <a:lnR w="38100">
                      <a:solidFill>
                        <a:schemeClr val="accent5">
                          <a:hueOff val="-234537"/>
                          <a:satOff val="-1108"/>
                          <a:lumOff val="-14796"/>
                        </a:schemeClr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chemeClr val="accent1"/>
                          </a:solidFill>
                          <a:sym typeface="Avenir Next Medium"/>
                        </a:rPr>
                        <a:t>0 bytes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5">
                          <a:hueOff val="-234537"/>
                          <a:satOff val="-1108"/>
                          <a:lumOff val="-14796"/>
                        </a:schemeClr>
                      </a:solidFill>
                      <a:miter lim="400000"/>
                    </a:lnL>
                    <a:lnR w="38100">
                      <a:solidFill>
                        <a:schemeClr val="accent5">
                          <a:hueOff val="-234537"/>
                          <a:satOff val="-1108"/>
                          <a:lumOff val="-14796"/>
                        </a:schemeClr>
                      </a:solidFill>
                      <a:miter lim="400000"/>
                    </a:lnR>
                  </a:tcPr>
                </a:tc>
              </a:tr>
              <a:tr h="71695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chemeClr val="accent1"/>
                          </a:solidFill>
                          <a:sym typeface="Avenir Next Medium"/>
                        </a:rPr>
                        <a:t>text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5F6568"/>
                      </a:solidFill>
                      <a:miter lim="400000"/>
                    </a:lnL>
                    <a:lnR w="38100">
                      <a:solidFill>
                        <a:schemeClr val="accent5">
                          <a:hueOff val="-234537"/>
                          <a:satOff val="-1108"/>
                          <a:lumOff val="-14796"/>
                        </a:schemeClr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 dirty="0">
                          <a:solidFill>
                            <a:schemeClr val="accent1"/>
                          </a:solidFill>
                          <a:sym typeface="Avenir Next Medium"/>
                        </a:rPr>
                        <a:t>MSG_SIZE 4
</a:t>
                      </a:r>
                      <a:r>
                        <a:rPr sz="1400" dirty="0" err="1">
                          <a:solidFill>
                            <a:schemeClr val="accent1"/>
                          </a:solidFill>
                          <a:sym typeface="Avenir Next Medium"/>
                        </a:rPr>
                        <a:t>код</a:t>
                      </a:r>
                      <a:r>
                        <a:rPr sz="1400" dirty="0">
                          <a:solidFill>
                            <a:schemeClr val="accent1"/>
                          </a:solidFill>
                          <a:sym typeface="Avenir Next Medium"/>
                        </a:rPr>
                        <a:t> </a:t>
                      </a:r>
                      <a:r>
                        <a:rPr sz="1400" dirty="0" err="1">
                          <a:solidFill>
                            <a:schemeClr val="accent1"/>
                          </a:solidFill>
                          <a:sym typeface="Avenir Next Medium"/>
                        </a:rPr>
                        <a:t>за</a:t>
                      </a:r>
                      <a:r>
                        <a:rPr sz="1400" dirty="0">
                          <a:solidFill>
                            <a:schemeClr val="accent1"/>
                          </a:solidFill>
                          <a:sym typeface="Avenir Next Medium"/>
                        </a:rPr>
                        <a:t> </a:t>
                      </a:r>
                      <a:r>
                        <a:rPr sz="1400" dirty="0" err="1">
                          <a:solidFill>
                            <a:schemeClr val="accent1"/>
                          </a:solidFill>
                          <a:sym typeface="Avenir Next Medium"/>
                        </a:rPr>
                        <a:t>изпълнение</a:t>
                      </a:r>
                      <a:endParaRPr sz="1400" dirty="0">
                        <a:solidFill>
                          <a:schemeClr val="accent1"/>
                        </a:solidFill>
                        <a:sym typeface="Avenir Next Medium"/>
                      </a:endParaRP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5">
                          <a:hueOff val="-234537"/>
                          <a:satOff val="-1108"/>
                          <a:lumOff val="-14796"/>
                        </a:schemeClr>
                      </a:solidFill>
                      <a:miter lim="400000"/>
                    </a:lnL>
                    <a:lnR w="38100">
                      <a:solidFill>
                        <a:schemeClr val="accent5">
                          <a:hueOff val="-234537"/>
                          <a:satOff val="-1108"/>
                          <a:lumOff val="-14796"/>
                        </a:schemeClr>
                      </a:solidFill>
                      <a:miter lim="400000"/>
                    </a:lnR>
                    <a:lnB w="38100">
                      <a:solidFill>
                        <a:schemeClr val="accent5">
                          <a:hueOff val="-234537"/>
                          <a:satOff val="-1108"/>
                          <a:lumOff val="-14796"/>
                        </a:schemeClr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graphicFrame>
        <p:nvGraphicFramePr>
          <p:cNvPr id="264" name="Table 264"/>
          <p:cNvGraphicFramePr/>
          <p:nvPr>
            <p:extLst>
              <p:ext uri="{D42A27DB-BD31-4B8C-83A1-F6EECF244321}">
                <p14:modId xmlns:p14="http://schemas.microsoft.com/office/powerpoint/2010/main" val="431119587"/>
              </p:ext>
            </p:extLst>
          </p:nvPr>
        </p:nvGraphicFramePr>
        <p:xfrm>
          <a:off x="9213308" y="3212622"/>
          <a:ext cx="3382315" cy="6354955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1733615"/>
                <a:gridCol w="1648700"/>
              </a:tblGrid>
              <a:tr h="1363189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 dirty="0">
                          <a:solidFill>
                            <a:schemeClr val="accent5"/>
                          </a:solidFill>
                          <a:sym typeface="Avenir Next Medium"/>
                        </a:rPr>
                        <a:t>Process 2 (child)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5F6568"/>
                      </a:solidFill>
                      <a:miter lim="400000"/>
                    </a:lnL>
                    <a:lnR w="25400">
                      <a:solidFill>
                        <a:srgbClr val="5F6568"/>
                      </a:solidFill>
                      <a:miter lim="400000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2353">
                <a:tc rowSpan="5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chemeClr val="accent1"/>
                          </a:solidFill>
                          <a:sym typeface="Avenir Next Medium"/>
                        </a:rPr>
                        <a:t>stack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5F6568"/>
                      </a:solidFill>
                      <a:miter lim="400000"/>
                    </a:lnL>
                    <a:lnR w="38100">
                      <a:solidFill>
                        <a:srgbClr val="0080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chemeClr val="accent1"/>
                          </a:solidFill>
                          <a:sym typeface="Avenir Next Medium"/>
                        </a:rPr>
                        <a:t>write(…”baba”…);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008000"/>
                      </a:solidFill>
                      <a:miter lim="400000"/>
                    </a:lnL>
                    <a:lnR w="38100">
                      <a:solidFill>
                        <a:srgbClr val="008000"/>
                      </a:solidFill>
                      <a:miter lim="400000"/>
                    </a:lnR>
                    <a:lnB w="38100">
                      <a:solidFill>
                        <a:srgbClr val="008000"/>
                      </a:solidFill>
                      <a:miter lim="400000"/>
                    </a:lnB>
                  </a:tcPr>
                </a:tc>
              </a:tr>
              <a:tr h="61848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chemeClr val="accent1"/>
                          </a:solidFill>
                          <a:sym typeface="Avenir Next Medium"/>
                        </a:rPr>
                        <a:t>pipe_fd = open(…, O_WRONLY);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008000"/>
                      </a:solidFill>
                      <a:miter lim="400000"/>
                    </a:lnL>
                    <a:lnR w="38100">
                      <a:solidFill>
                        <a:srgbClr val="008000"/>
                      </a:solidFill>
                      <a:miter lim="400000"/>
                    </a:lnR>
                    <a:lnT w="38100">
                      <a:solidFill>
                        <a:srgbClr val="008000"/>
                      </a:solidFill>
                      <a:miter lim="400000"/>
                    </a:lnT>
                    <a:lnB w="38100">
                      <a:solidFill>
                        <a:srgbClr val="008000"/>
                      </a:solidFill>
                      <a:miter lim="400000"/>
                    </a:lnB>
                  </a:tcPr>
                </a:tc>
              </a:tr>
              <a:tr h="46356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chemeClr val="accent1"/>
                          </a:solidFill>
                          <a:sym typeface="Avenir Next Medium"/>
                        </a:rPr>
                        <a:t>int pipe_fd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008000"/>
                      </a:solidFill>
                      <a:miter lim="400000"/>
                    </a:lnL>
                    <a:lnR w="38100">
                      <a:solidFill>
                        <a:srgbClr val="008000"/>
                      </a:solidFill>
                      <a:miter lim="400000"/>
                    </a:lnR>
                    <a:lnT w="38100">
                      <a:solidFill>
                        <a:srgbClr val="008000"/>
                      </a:solidFill>
                      <a:miter lim="400000"/>
                    </a:lnT>
                  </a:tcPr>
                </a:tc>
              </a:tr>
              <a:tr h="46356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chemeClr val="accent1"/>
                          </a:solidFill>
                          <a:sym typeface="Avenir Next Medium"/>
                        </a:rPr>
                        <a:t>pid_t childId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008000"/>
                      </a:solidFill>
                      <a:miter lim="400000"/>
                    </a:lnL>
                    <a:lnR w="38100">
                      <a:solidFill>
                        <a:srgbClr val="008000"/>
                      </a:solidFill>
                      <a:miter lim="400000"/>
                    </a:lnR>
                  </a:tcPr>
                </a:tc>
              </a:tr>
              <a:tr h="37267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chemeClr val="accent1"/>
                          </a:solidFill>
                          <a:sym typeface="Avenir Next Medium"/>
                        </a:rPr>
                        <a:t>int main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008000"/>
                      </a:solidFill>
                      <a:miter lim="400000"/>
                    </a:lnL>
                    <a:lnR w="38100">
                      <a:solidFill>
                        <a:srgbClr val="008000"/>
                      </a:solidFill>
                      <a:miter lim="400000"/>
                    </a:lnR>
                    <a:lnB w="38100">
                      <a:solidFill>
                        <a:srgbClr val="008000"/>
                      </a:solidFill>
                      <a:miter lim="400000"/>
                    </a:lnB>
                  </a:tcPr>
                </a:tc>
              </a:tr>
              <a:tr h="64625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chemeClr val="accent1"/>
                          </a:solidFill>
                          <a:sym typeface="Avenir Next Medium"/>
                        </a:rPr>
                        <a:t>heap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5F6568"/>
                      </a:solidFill>
                      <a:miter lim="400000"/>
                    </a:lnL>
                    <a:lnR w="38100">
                      <a:solidFill>
                        <a:schemeClr val="accent5">
                          <a:hueOff val="-234537"/>
                          <a:satOff val="-1108"/>
                          <a:lumOff val="-14796"/>
                        </a:schemeClr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chemeClr val="accent1"/>
                          </a:solidFill>
                          <a:sym typeface="Avenir Next Medium"/>
                        </a:rPr>
                        <a:t>0 bytes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5">
                          <a:hueOff val="-234537"/>
                          <a:satOff val="-1108"/>
                          <a:lumOff val="-14796"/>
                        </a:schemeClr>
                      </a:solidFill>
                      <a:miter lim="400000"/>
                    </a:lnL>
                    <a:lnR w="38100">
                      <a:solidFill>
                        <a:schemeClr val="accent5">
                          <a:hueOff val="-234537"/>
                          <a:satOff val="-1108"/>
                          <a:lumOff val="-14796"/>
                        </a:schemeClr>
                      </a:solidFill>
                      <a:miter lim="400000"/>
                    </a:lnR>
                    <a:lnT w="38100">
                      <a:solidFill>
                        <a:srgbClr val="008000"/>
                      </a:solidFill>
                      <a:miter lim="400000"/>
                    </a:lnT>
                  </a:tcPr>
                </a:tc>
              </a:tr>
              <a:tr h="119152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chemeClr val="accent1"/>
                          </a:solidFill>
                          <a:sym typeface="Avenir Next Medium"/>
                        </a:rPr>
                        <a:t>BSS, data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5F6568"/>
                      </a:solidFill>
                      <a:miter lim="400000"/>
                    </a:lnL>
                    <a:lnR w="38100">
                      <a:solidFill>
                        <a:schemeClr val="accent5">
                          <a:hueOff val="-234537"/>
                          <a:satOff val="-1108"/>
                          <a:lumOff val="-14796"/>
                        </a:schemeClr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chemeClr val="accent1"/>
                          </a:solidFill>
                          <a:sym typeface="Avenir Next Medium"/>
                        </a:rPr>
                        <a:t>0 bytes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5">
                          <a:hueOff val="-234537"/>
                          <a:satOff val="-1108"/>
                          <a:lumOff val="-14796"/>
                        </a:schemeClr>
                      </a:solidFill>
                      <a:miter lim="400000"/>
                    </a:lnL>
                    <a:lnR w="38100">
                      <a:solidFill>
                        <a:schemeClr val="accent5">
                          <a:hueOff val="-234537"/>
                          <a:satOff val="-1108"/>
                          <a:lumOff val="-14796"/>
                        </a:schemeClr>
                      </a:solidFill>
                      <a:miter lim="400000"/>
                    </a:lnR>
                  </a:tcPr>
                </a:tc>
              </a:tr>
              <a:tr h="8519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chemeClr val="accent1"/>
                          </a:solidFill>
                          <a:sym typeface="Avenir Next Medium"/>
                        </a:rPr>
                        <a:t>text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5F6568"/>
                      </a:solidFill>
                      <a:miter lim="400000"/>
                    </a:lnL>
                    <a:lnR w="38100">
                      <a:solidFill>
                        <a:schemeClr val="accent5">
                          <a:hueOff val="-234537"/>
                          <a:satOff val="-1108"/>
                          <a:lumOff val="-14796"/>
                        </a:schemeClr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 dirty="0">
                          <a:solidFill>
                            <a:schemeClr val="accent1"/>
                          </a:solidFill>
                          <a:sym typeface="Avenir Next Medium"/>
                        </a:rPr>
                        <a:t>MSG_SIZE 4
</a:t>
                      </a:r>
                      <a:r>
                        <a:rPr sz="1400" dirty="0" err="1">
                          <a:solidFill>
                            <a:schemeClr val="accent1"/>
                          </a:solidFill>
                          <a:sym typeface="Avenir Next Medium"/>
                        </a:rPr>
                        <a:t>код</a:t>
                      </a:r>
                      <a:r>
                        <a:rPr sz="1400" dirty="0">
                          <a:solidFill>
                            <a:schemeClr val="accent1"/>
                          </a:solidFill>
                          <a:sym typeface="Avenir Next Medium"/>
                        </a:rPr>
                        <a:t> </a:t>
                      </a:r>
                      <a:r>
                        <a:rPr sz="1400" dirty="0" err="1">
                          <a:solidFill>
                            <a:schemeClr val="accent1"/>
                          </a:solidFill>
                          <a:sym typeface="Avenir Next Medium"/>
                        </a:rPr>
                        <a:t>за</a:t>
                      </a:r>
                      <a:r>
                        <a:rPr sz="1400" dirty="0">
                          <a:solidFill>
                            <a:schemeClr val="accent1"/>
                          </a:solidFill>
                          <a:sym typeface="Avenir Next Medium"/>
                        </a:rPr>
                        <a:t> </a:t>
                      </a:r>
                      <a:r>
                        <a:rPr sz="1400" dirty="0" err="1">
                          <a:solidFill>
                            <a:schemeClr val="accent1"/>
                          </a:solidFill>
                          <a:sym typeface="Avenir Next Medium"/>
                        </a:rPr>
                        <a:t>изпълнение</a:t>
                      </a:r>
                      <a:endParaRPr sz="1400" dirty="0">
                        <a:solidFill>
                          <a:schemeClr val="accent1"/>
                        </a:solidFill>
                        <a:sym typeface="Avenir Next Medium"/>
                      </a:endParaRP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5">
                          <a:hueOff val="-234537"/>
                          <a:satOff val="-1108"/>
                          <a:lumOff val="-14796"/>
                        </a:schemeClr>
                      </a:solidFill>
                      <a:miter lim="400000"/>
                    </a:lnL>
                    <a:lnR w="38100">
                      <a:solidFill>
                        <a:schemeClr val="accent5">
                          <a:hueOff val="-234537"/>
                          <a:satOff val="-1108"/>
                          <a:lumOff val="-14796"/>
                        </a:schemeClr>
                      </a:solidFill>
                      <a:miter lim="400000"/>
                    </a:lnR>
                    <a:lnB w="38100">
                      <a:solidFill>
                        <a:schemeClr val="accent5">
                          <a:hueOff val="-234537"/>
                          <a:satOff val="-1108"/>
                          <a:lumOff val="-14796"/>
                        </a:schemeClr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265" name="Shape 265"/>
          <p:cNvSpPr/>
          <p:nvPr/>
        </p:nvSpPr>
        <p:spPr>
          <a:xfrm>
            <a:off x="6073059" y="3347450"/>
            <a:ext cx="5095748" cy="1224665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  <p:sp>
        <p:nvSpPr>
          <p:cNvPr id="266" name="Shape 266"/>
          <p:cNvSpPr/>
          <p:nvPr/>
        </p:nvSpPr>
        <p:spPr>
          <a:xfrm flipH="1">
            <a:off x="4327499" y="3212622"/>
            <a:ext cx="1518447" cy="1518447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  <p:sp>
        <p:nvSpPr>
          <p:cNvPr id="267" name="Shape 267"/>
          <p:cNvSpPr/>
          <p:nvPr/>
        </p:nvSpPr>
        <p:spPr>
          <a:xfrm>
            <a:off x="6257207" y="4241800"/>
            <a:ext cx="1270001" cy="1270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r>
              <a:t>FIFO FILE</a:t>
            </a:r>
          </a:p>
        </p:txBody>
      </p:sp>
      <p:sp>
        <p:nvSpPr>
          <p:cNvPr id="268" name="Shape 268"/>
          <p:cNvSpPr/>
          <p:nvPr/>
        </p:nvSpPr>
        <p:spPr>
          <a:xfrm>
            <a:off x="7757221" y="4402470"/>
            <a:ext cx="1270001" cy="7239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334" y="6550"/>
                </a:moveTo>
                <a:lnTo>
                  <a:pt x="7334" y="0"/>
                </a:lnTo>
                <a:lnTo>
                  <a:pt x="0" y="10800"/>
                </a:lnTo>
                <a:lnTo>
                  <a:pt x="7334" y="21600"/>
                </a:lnTo>
                <a:lnTo>
                  <a:pt x="7334" y="15050"/>
                </a:lnTo>
                <a:lnTo>
                  <a:pt x="21600" y="15050"/>
                </a:lnTo>
                <a:lnTo>
                  <a:pt x="21600" y="655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  <p:sp>
        <p:nvSpPr>
          <p:cNvPr id="269" name="Shape 269"/>
          <p:cNvSpPr/>
          <p:nvPr/>
        </p:nvSpPr>
        <p:spPr>
          <a:xfrm>
            <a:off x="4695118" y="4466438"/>
            <a:ext cx="1270001" cy="7239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334" y="6550"/>
                </a:moveTo>
                <a:lnTo>
                  <a:pt x="7334" y="0"/>
                </a:lnTo>
                <a:lnTo>
                  <a:pt x="0" y="10800"/>
                </a:lnTo>
                <a:lnTo>
                  <a:pt x="7334" y="21600"/>
                </a:lnTo>
                <a:lnTo>
                  <a:pt x="7334" y="15050"/>
                </a:lnTo>
                <a:lnTo>
                  <a:pt x="21600" y="15050"/>
                </a:lnTo>
                <a:lnTo>
                  <a:pt x="21600" y="655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  <p:sp>
        <p:nvSpPr>
          <p:cNvPr id="270" name="Shape 270"/>
          <p:cNvSpPr/>
          <p:nvPr/>
        </p:nvSpPr>
        <p:spPr>
          <a:xfrm>
            <a:off x="4695118" y="8079589"/>
            <a:ext cx="4291077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dirty="0"/>
              <a:t>Macro e </a:t>
            </a:r>
            <a:r>
              <a:rPr dirty="0" err="1"/>
              <a:t>част</a:t>
            </a:r>
            <a:r>
              <a:rPr dirty="0"/>
              <a:t> </a:t>
            </a:r>
            <a:r>
              <a:rPr dirty="0" err="1"/>
              <a:t>от</a:t>
            </a:r>
            <a:r>
              <a:rPr dirty="0"/>
              <a:t> </a:t>
            </a:r>
            <a:r>
              <a:rPr dirty="0" err="1"/>
              <a:t>текстовия</a:t>
            </a:r>
            <a:r>
              <a:rPr dirty="0"/>
              <a:t> </a:t>
            </a:r>
            <a:r>
              <a:rPr dirty="0" err="1"/>
              <a:t>сегмент</a:t>
            </a:r>
            <a:endParaRPr dirty="0"/>
          </a:p>
        </p:txBody>
      </p:sp>
      <p:sp>
        <p:nvSpPr>
          <p:cNvPr id="271" name="Shape 271"/>
          <p:cNvSpPr/>
          <p:nvPr/>
        </p:nvSpPr>
        <p:spPr>
          <a:xfrm flipH="1">
            <a:off x="4595180" y="8445492"/>
            <a:ext cx="886610" cy="875830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  <p:sp>
        <p:nvSpPr>
          <p:cNvPr id="272" name="Shape 272"/>
          <p:cNvSpPr/>
          <p:nvPr/>
        </p:nvSpPr>
        <p:spPr>
          <a:xfrm>
            <a:off x="8805844" y="8494734"/>
            <a:ext cx="2453490" cy="301009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Системно програмиране</a:t>
            </a:r>
          </a:p>
        </p:txBody>
      </p:sp>
      <p:sp>
        <p:nvSpPr>
          <p:cNvPr id="171" name="Shape 17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73887">
              <a:spcBef>
                <a:spcPts val="1700"/>
              </a:spcBef>
              <a:defRPr sz="3839"/>
            </a:lvl1pPr>
          </a:lstStyle>
          <a:p>
            <a:r>
              <a:t>Упражнение 3</a:t>
            </a:r>
          </a:p>
        </p:txBody>
      </p:sp>
      <p:sp>
        <p:nvSpPr>
          <p:cNvPr id="172" name="Shape 17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Преди да започнете да четете, имайте предвид следното:</a:t>
            </a:r>
          </a:p>
          <a:p>
            <a:pPr lvl="1"/>
            <a:r>
              <a:t>Следващите слайдове обясняват действието на fork() и създаването на named pipe.</a:t>
            </a:r>
          </a:p>
          <a:p>
            <a:pPr lvl="1"/>
            <a:r>
              <a:t>КОДЪТ НЕ Е ПРИМЕРЕН ЗА CODE STANDARD!</a:t>
            </a:r>
          </a:p>
          <a:p>
            <a:pPr lvl="1"/>
            <a:r>
              <a:t>Много специфики са ПРЕНЕБРЕГНАТИ, за да се обясни основната функционалност.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Системно програмиране</a:t>
            </a:r>
          </a:p>
        </p:txBody>
      </p:sp>
      <p:sp>
        <p:nvSpPr>
          <p:cNvPr id="275" name="Shape 27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4140"/>
            </a:lvl1pPr>
          </a:lstStyle>
          <a:p>
            <a:r>
              <a:t>Пакетиране</a:t>
            </a:r>
          </a:p>
        </p:txBody>
      </p:sp>
      <p:sp>
        <p:nvSpPr>
          <p:cNvPr id="276" name="Shape 276"/>
          <p:cNvSpPr>
            <a:spLocks noGrp="1"/>
          </p:cNvSpPr>
          <p:nvPr>
            <p:ph type="body" idx="1"/>
          </p:nvPr>
        </p:nvSpPr>
        <p:spPr>
          <a:xfrm>
            <a:off x="443904" y="2336800"/>
            <a:ext cx="12154496" cy="6789192"/>
          </a:xfrm>
          <a:prstGeom prst="rect">
            <a:avLst/>
          </a:prstGeom>
        </p:spPr>
        <p:txBody>
          <a:bodyPr>
            <a:noAutofit/>
          </a:bodyPr>
          <a:lstStyle/>
          <a:p>
            <a:pPr marL="177800" indent="-177800" defTabSz="233679">
              <a:spcBef>
                <a:spcPts val="1100"/>
              </a:spcBef>
              <a:defRPr sz="1360"/>
            </a:pPr>
            <a:r>
              <a:rPr sz="1700" dirty="0" err="1"/>
              <a:t>Пакетираме</a:t>
            </a:r>
            <a:r>
              <a:rPr sz="1700" dirty="0"/>
              <a:t> </a:t>
            </a:r>
            <a:r>
              <a:rPr sz="1700" dirty="0" err="1"/>
              <a:t>данните</a:t>
            </a:r>
            <a:r>
              <a:rPr sz="1700" dirty="0"/>
              <a:t>:</a:t>
            </a:r>
          </a:p>
          <a:p>
            <a:pPr marL="0" lvl="1" indent="91440" defTabSz="233679">
              <a:spcBef>
                <a:spcPts val="1100"/>
              </a:spcBef>
              <a:buClrTx/>
              <a:buSzTx/>
              <a:buFontTx/>
              <a:buNone/>
              <a:defRPr sz="1360"/>
            </a:pPr>
            <a:r>
              <a:rPr sz="1700" dirty="0"/>
              <a:t>#define BUF_SIZE 13</a:t>
            </a:r>
          </a:p>
          <a:p>
            <a:pPr marL="0" lvl="1" indent="91440" defTabSz="233679">
              <a:spcBef>
                <a:spcPts val="1100"/>
              </a:spcBef>
              <a:buClrTx/>
              <a:buSzTx/>
              <a:buFontTx/>
              <a:buNone/>
              <a:defRPr sz="1360"/>
            </a:pPr>
            <a:r>
              <a:rPr sz="1700" dirty="0" err="1"/>
              <a:t>typedef</a:t>
            </a:r>
            <a:r>
              <a:rPr sz="1700" dirty="0"/>
              <a:t> </a:t>
            </a:r>
            <a:r>
              <a:rPr sz="1700" dirty="0" err="1"/>
              <a:t>struct</a:t>
            </a:r>
            <a:r>
              <a:rPr sz="1700" dirty="0"/>
              <a:t> Packet{</a:t>
            </a:r>
          </a:p>
          <a:p>
            <a:pPr marL="0" lvl="2" indent="182880" defTabSz="233679">
              <a:spcBef>
                <a:spcPts val="1100"/>
              </a:spcBef>
              <a:buClrTx/>
              <a:buSzTx/>
              <a:buFontTx/>
              <a:buNone/>
              <a:defRPr sz="1360"/>
            </a:pPr>
            <a:r>
              <a:rPr sz="1700" dirty="0"/>
              <a:t>char flag = 0; </a:t>
            </a:r>
          </a:p>
          <a:p>
            <a:pPr marL="0" lvl="2" indent="182880" defTabSz="233679">
              <a:spcBef>
                <a:spcPts val="1100"/>
              </a:spcBef>
              <a:buClrTx/>
              <a:buSzTx/>
              <a:buFontTx/>
              <a:buNone/>
              <a:defRPr sz="1360"/>
            </a:pPr>
            <a:r>
              <a:rPr sz="1700" dirty="0"/>
              <a:t>char </a:t>
            </a:r>
            <a:r>
              <a:rPr sz="1700" dirty="0" err="1"/>
              <a:t>buf</a:t>
            </a:r>
            <a:r>
              <a:rPr sz="1700" dirty="0"/>
              <a:t>[BUF_SIZE];</a:t>
            </a:r>
          </a:p>
          <a:p>
            <a:pPr marL="0" lvl="1" indent="91440" defTabSz="233679">
              <a:spcBef>
                <a:spcPts val="1100"/>
              </a:spcBef>
              <a:buClrTx/>
              <a:buSzTx/>
              <a:buFontTx/>
              <a:buNone/>
              <a:defRPr sz="1360"/>
            </a:pPr>
            <a:r>
              <a:rPr sz="1700" dirty="0"/>
              <a:t>} Package;</a:t>
            </a:r>
          </a:p>
          <a:p>
            <a:pPr marL="0" lvl="1" indent="91440" defTabSz="233679">
              <a:spcBef>
                <a:spcPts val="1100"/>
              </a:spcBef>
              <a:buClrTx/>
              <a:buSzTx/>
              <a:buFontTx/>
              <a:buNone/>
              <a:defRPr sz="1360"/>
            </a:pPr>
            <a:r>
              <a:rPr sz="1700" dirty="0" err="1"/>
              <a:t>int</a:t>
            </a:r>
            <a:r>
              <a:rPr sz="1700" dirty="0"/>
              <a:t> main() …</a:t>
            </a:r>
          </a:p>
          <a:p>
            <a:pPr marL="0" lvl="2" indent="182880" defTabSz="233679">
              <a:spcBef>
                <a:spcPts val="1100"/>
              </a:spcBef>
              <a:buClrTx/>
              <a:buSzTx/>
              <a:buFontTx/>
              <a:buNone/>
              <a:defRPr sz="1360"/>
            </a:pPr>
            <a:r>
              <a:rPr sz="1700" dirty="0"/>
              <a:t>Package </a:t>
            </a:r>
            <a:r>
              <a:rPr sz="1700" dirty="0" err="1"/>
              <a:t>pck_storage</a:t>
            </a:r>
            <a:r>
              <a:rPr sz="1700" dirty="0"/>
              <a:t> = {0};</a:t>
            </a:r>
          </a:p>
          <a:p>
            <a:pPr marL="0" lvl="2" indent="182880" defTabSz="233679">
              <a:spcBef>
                <a:spcPts val="1100"/>
              </a:spcBef>
              <a:buClrTx/>
              <a:buSzTx/>
              <a:buFontTx/>
              <a:buNone/>
              <a:defRPr sz="1360"/>
            </a:pPr>
            <a:r>
              <a:rPr sz="1700" dirty="0"/>
              <a:t>if (0 == </a:t>
            </a:r>
            <a:r>
              <a:rPr sz="1700" dirty="0" err="1"/>
              <a:t>childId</a:t>
            </a:r>
            <a:r>
              <a:rPr sz="1700" dirty="0"/>
              <a:t>) </a:t>
            </a:r>
            <a:r>
              <a:rPr sz="1700" dirty="0">
                <a:solidFill>
                  <a:schemeClr val="accent4">
                    <a:hueOff val="414058"/>
                    <a:satOff val="2144"/>
                    <a:lumOff val="10379"/>
                  </a:schemeClr>
                </a:solidFill>
              </a:rPr>
              <a:t> {</a:t>
            </a:r>
          </a:p>
          <a:p>
            <a:pPr marL="0" lvl="3" indent="274320" defTabSz="233679">
              <a:spcBef>
                <a:spcPts val="1100"/>
              </a:spcBef>
              <a:buClrTx/>
              <a:buSzTx/>
              <a:buFontTx/>
              <a:buNone/>
              <a:defRPr sz="1360"/>
            </a:pPr>
            <a:r>
              <a:rPr sz="1700" dirty="0" err="1">
                <a:solidFill>
                  <a:schemeClr val="accent4">
                    <a:hueOff val="414058"/>
                    <a:satOff val="2144"/>
                    <a:lumOff val="10379"/>
                  </a:schemeClr>
                </a:solidFill>
              </a:rPr>
              <a:t>pck_storage.flag</a:t>
            </a:r>
            <a:r>
              <a:rPr sz="1700" dirty="0">
                <a:solidFill>
                  <a:schemeClr val="accent4">
                    <a:hueOff val="414058"/>
                    <a:satOff val="2144"/>
                    <a:lumOff val="10379"/>
                  </a:schemeClr>
                </a:solidFill>
              </a:rPr>
              <a:t> = 1; </a:t>
            </a:r>
            <a:r>
              <a:rPr sz="1700" dirty="0" err="1">
                <a:solidFill>
                  <a:schemeClr val="accent4">
                    <a:hueOff val="414058"/>
                    <a:satOff val="2144"/>
                    <a:lumOff val="10379"/>
                  </a:schemeClr>
                </a:solidFill>
              </a:rPr>
              <a:t>strncpy</a:t>
            </a:r>
            <a:r>
              <a:rPr sz="1700" dirty="0">
                <a:solidFill>
                  <a:schemeClr val="accent4">
                    <a:hueOff val="414058"/>
                    <a:satOff val="2144"/>
                    <a:lumOff val="10379"/>
                  </a:schemeClr>
                </a:solidFill>
              </a:rPr>
              <a:t>(</a:t>
            </a:r>
            <a:r>
              <a:rPr sz="1700" dirty="0" err="1">
                <a:solidFill>
                  <a:schemeClr val="accent4">
                    <a:hueOff val="414058"/>
                    <a:satOff val="2144"/>
                    <a:lumOff val="10379"/>
                  </a:schemeClr>
                </a:solidFill>
              </a:rPr>
              <a:t>pck_storage.buf</a:t>
            </a:r>
            <a:r>
              <a:rPr sz="1700" dirty="0">
                <a:solidFill>
                  <a:schemeClr val="accent4">
                    <a:hueOff val="414058"/>
                    <a:satOff val="2144"/>
                    <a:lumOff val="10379"/>
                  </a:schemeClr>
                </a:solidFill>
              </a:rPr>
              <a:t>, “This is test”, BUF_SIZE); //</a:t>
            </a:r>
            <a:r>
              <a:rPr sz="1700" dirty="0" err="1">
                <a:solidFill>
                  <a:schemeClr val="accent4">
                    <a:hueOff val="414058"/>
                    <a:satOff val="2144"/>
                    <a:lumOff val="10379"/>
                  </a:schemeClr>
                </a:solidFill>
              </a:rPr>
              <a:t>Инициализираме</a:t>
            </a:r>
            <a:r>
              <a:rPr sz="1700" dirty="0">
                <a:solidFill>
                  <a:schemeClr val="accent4">
                    <a:hueOff val="414058"/>
                    <a:satOff val="2144"/>
                    <a:lumOff val="10379"/>
                  </a:schemeClr>
                </a:solidFill>
              </a:rPr>
              <a:t> </a:t>
            </a:r>
            <a:r>
              <a:rPr sz="1700" dirty="0" err="1">
                <a:solidFill>
                  <a:schemeClr val="accent4">
                    <a:hueOff val="414058"/>
                    <a:satOff val="2144"/>
                    <a:lumOff val="10379"/>
                  </a:schemeClr>
                </a:solidFill>
              </a:rPr>
              <a:t>структурата</a:t>
            </a:r>
            <a:r>
              <a:rPr sz="1700" dirty="0">
                <a:solidFill>
                  <a:schemeClr val="accent4">
                    <a:hueOff val="414058"/>
                    <a:satOff val="2144"/>
                    <a:lumOff val="10379"/>
                  </a:schemeClr>
                </a:solidFill>
              </a:rPr>
              <a:t>.</a:t>
            </a:r>
          </a:p>
          <a:p>
            <a:pPr marL="0" lvl="3" indent="274320" defTabSz="233679">
              <a:spcBef>
                <a:spcPts val="1100"/>
              </a:spcBef>
              <a:buClrTx/>
              <a:buSzTx/>
              <a:buFontTx/>
              <a:buNone/>
              <a:defRPr sz="1360"/>
            </a:pPr>
            <a:r>
              <a:rPr sz="1700" dirty="0" err="1">
                <a:solidFill>
                  <a:schemeClr val="accent4">
                    <a:hueOff val="414058"/>
                    <a:satOff val="2144"/>
                    <a:lumOff val="10379"/>
                  </a:schemeClr>
                </a:solidFill>
              </a:rPr>
              <a:t>pipe_fd</a:t>
            </a:r>
            <a:r>
              <a:rPr sz="1700" dirty="0">
                <a:solidFill>
                  <a:schemeClr val="accent4">
                    <a:hueOff val="414058"/>
                    <a:satOff val="2144"/>
                    <a:lumOff val="10379"/>
                  </a:schemeClr>
                </a:solidFill>
              </a:rPr>
              <a:t> = open(“test”, O_WRONLY); </a:t>
            </a:r>
          </a:p>
          <a:p>
            <a:pPr marL="0" lvl="3" indent="274320" defTabSz="233679">
              <a:spcBef>
                <a:spcPts val="1100"/>
              </a:spcBef>
              <a:buClrTx/>
              <a:buSzTx/>
              <a:buFontTx/>
              <a:buNone/>
              <a:defRPr sz="1360"/>
            </a:pPr>
            <a:r>
              <a:rPr sz="1700" dirty="0">
                <a:solidFill>
                  <a:schemeClr val="accent4">
                    <a:hueOff val="414058"/>
                    <a:satOff val="2144"/>
                    <a:lumOff val="10379"/>
                  </a:schemeClr>
                </a:solidFill>
              </a:rPr>
              <a:t>write(</a:t>
            </a:r>
            <a:r>
              <a:rPr sz="1700" dirty="0" err="1">
                <a:solidFill>
                  <a:schemeClr val="accent4">
                    <a:hueOff val="414058"/>
                    <a:satOff val="2144"/>
                    <a:lumOff val="10379"/>
                  </a:schemeClr>
                </a:solidFill>
              </a:rPr>
              <a:t>pipe_fd</a:t>
            </a:r>
            <a:r>
              <a:rPr sz="1700" dirty="0">
                <a:solidFill>
                  <a:schemeClr val="accent4">
                    <a:hueOff val="414058"/>
                    <a:satOff val="2144"/>
                    <a:lumOff val="10379"/>
                  </a:schemeClr>
                </a:solidFill>
              </a:rPr>
              <a:t>, &amp;</a:t>
            </a:r>
            <a:r>
              <a:rPr sz="1700" dirty="0" err="1">
                <a:solidFill>
                  <a:schemeClr val="accent4">
                    <a:hueOff val="414058"/>
                    <a:satOff val="2144"/>
                    <a:lumOff val="10379"/>
                  </a:schemeClr>
                </a:solidFill>
              </a:rPr>
              <a:t>pck_storage</a:t>
            </a:r>
            <a:r>
              <a:rPr sz="1700" dirty="0">
                <a:solidFill>
                  <a:schemeClr val="accent4">
                    <a:hueOff val="414058"/>
                    <a:satOff val="2144"/>
                    <a:lumOff val="10379"/>
                  </a:schemeClr>
                </a:solidFill>
              </a:rPr>
              <a:t>, </a:t>
            </a:r>
            <a:r>
              <a:rPr sz="1700" dirty="0" err="1">
                <a:solidFill>
                  <a:schemeClr val="accent4">
                    <a:hueOff val="414058"/>
                    <a:satOff val="2144"/>
                    <a:lumOff val="10379"/>
                  </a:schemeClr>
                </a:solidFill>
              </a:rPr>
              <a:t>sizeof</a:t>
            </a:r>
            <a:r>
              <a:rPr sz="1700" dirty="0">
                <a:solidFill>
                  <a:schemeClr val="accent4">
                    <a:hueOff val="414058"/>
                    <a:satOff val="2144"/>
                    <a:lumOff val="10379"/>
                  </a:schemeClr>
                </a:solidFill>
              </a:rPr>
              <a:t>(Package)); //</a:t>
            </a:r>
            <a:r>
              <a:rPr sz="1700" dirty="0" err="1">
                <a:solidFill>
                  <a:schemeClr val="accent4">
                    <a:hueOff val="414058"/>
                    <a:satOff val="2144"/>
                    <a:lumOff val="10379"/>
                  </a:schemeClr>
                </a:solidFill>
              </a:rPr>
              <a:t>Абстрахираме</a:t>
            </a:r>
            <a:r>
              <a:rPr sz="1700" dirty="0">
                <a:solidFill>
                  <a:schemeClr val="accent4">
                    <a:hueOff val="414058"/>
                    <a:satOff val="2144"/>
                    <a:lumOff val="10379"/>
                  </a:schemeClr>
                </a:solidFill>
              </a:rPr>
              <a:t> </a:t>
            </a:r>
            <a:r>
              <a:rPr sz="1700" dirty="0" err="1">
                <a:solidFill>
                  <a:schemeClr val="accent4">
                    <a:hueOff val="414058"/>
                    <a:satOff val="2144"/>
                    <a:lumOff val="10379"/>
                  </a:schemeClr>
                </a:solidFill>
              </a:rPr>
              <a:t>се</a:t>
            </a:r>
            <a:r>
              <a:rPr sz="1700" dirty="0">
                <a:solidFill>
                  <a:schemeClr val="accent4">
                    <a:hueOff val="414058"/>
                    <a:satOff val="2144"/>
                    <a:lumOff val="10379"/>
                  </a:schemeClr>
                </a:solidFill>
              </a:rPr>
              <a:t> </a:t>
            </a:r>
            <a:r>
              <a:rPr sz="1700" dirty="0" err="1">
                <a:solidFill>
                  <a:schemeClr val="accent4">
                    <a:hueOff val="414058"/>
                    <a:satOff val="2144"/>
                    <a:lumOff val="10379"/>
                  </a:schemeClr>
                </a:solidFill>
              </a:rPr>
              <a:t>от</a:t>
            </a:r>
            <a:r>
              <a:rPr sz="1700" dirty="0">
                <a:solidFill>
                  <a:schemeClr val="accent4">
                    <a:hueOff val="414058"/>
                    <a:satOff val="2144"/>
                    <a:lumOff val="10379"/>
                  </a:schemeClr>
                </a:solidFill>
              </a:rPr>
              <a:t> </a:t>
            </a:r>
            <a:r>
              <a:rPr sz="1700" dirty="0" err="1">
                <a:solidFill>
                  <a:schemeClr val="accent4">
                    <a:hueOff val="414058"/>
                    <a:satOff val="2144"/>
                    <a:lumOff val="10379"/>
                  </a:schemeClr>
                </a:solidFill>
              </a:rPr>
              <a:t>връщаната</a:t>
            </a:r>
            <a:r>
              <a:rPr sz="1700" dirty="0">
                <a:solidFill>
                  <a:schemeClr val="accent4">
                    <a:hueOff val="414058"/>
                    <a:satOff val="2144"/>
                    <a:lumOff val="10379"/>
                  </a:schemeClr>
                </a:solidFill>
              </a:rPr>
              <a:t> </a:t>
            </a:r>
            <a:r>
              <a:rPr sz="1700" dirty="0" err="1">
                <a:solidFill>
                  <a:schemeClr val="accent4">
                    <a:hueOff val="414058"/>
                    <a:satOff val="2144"/>
                    <a:lumOff val="10379"/>
                  </a:schemeClr>
                </a:solidFill>
              </a:rPr>
              <a:t>стойност</a:t>
            </a:r>
            <a:r>
              <a:rPr sz="1700" dirty="0">
                <a:solidFill>
                  <a:schemeClr val="accent4">
                    <a:hueOff val="414058"/>
                    <a:satOff val="2144"/>
                    <a:lumOff val="10379"/>
                  </a:schemeClr>
                </a:solidFill>
              </a:rPr>
              <a:t> в </a:t>
            </a:r>
            <a:r>
              <a:rPr sz="1700" dirty="0" err="1">
                <a:solidFill>
                  <a:schemeClr val="accent4">
                    <a:hueOff val="414058"/>
                    <a:satOff val="2144"/>
                    <a:lumOff val="10379"/>
                  </a:schemeClr>
                </a:solidFill>
              </a:rPr>
              <a:t>този</a:t>
            </a:r>
            <a:r>
              <a:rPr sz="1700" dirty="0">
                <a:solidFill>
                  <a:schemeClr val="accent4">
                    <a:hueOff val="414058"/>
                    <a:satOff val="2144"/>
                    <a:lumOff val="10379"/>
                  </a:schemeClr>
                </a:solidFill>
              </a:rPr>
              <a:t> </a:t>
            </a:r>
            <a:r>
              <a:rPr sz="1700" dirty="0" err="1">
                <a:solidFill>
                  <a:schemeClr val="accent4">
                    <a:hueOff val="414058"/>
                    <a:satOff val="2144"/>
                    <a:lumOff val="10379"/>
                  </a:schemeClr>
                </a:solidFill>
              </a:rPr>
              <a:t>пример</a:t>
            </a:r>
            <a:r>
              <a:rPr sz="1700" dirty="0">
                <a:solidFill>
                  <a:schemeClr val="accent4">
                    <a:hueOff val="414058"/>
                    <a:satOff val="2144"/>
                    <a:lumOff val="10379"/>
                  </a:schemeClr>
                </a:solidFill>
              </a:rPr>
              <a:t>.</a:t>
            </a:r>
          </a:p>
          <a:p>
            <a:pPr marL="0" lvl="3" indent="274320" defTabSz="233679">
              <a:spcBef>
                <a:spcPts val="1100"/>
              </a:spcBef>
              <a:buClrTx/>
              <a:buSzTx/>
              <a:buFontTx/>
              <a:buNone/>
              <a:defRPr sz="1360"/>
            </a:pPr>
            <a:r>
              <a:rPr sz="1700" dirty="0">
                <a:solidFill>
                  <a:schemeClr val="accent4">
                    <a:hueOff val="414058"/>
                    <a:satOff val="2144"/>
                    <a:lumOff val="10379"/>
                  </a:schemeClr>
                </a:solidFill>
              </a:rPr>
              <a:t>close(</a:t>
            </a:r>
            <a:r>
              <a:rPr sz="1700" dirty="0" err="1">
                <a:solidFill>
                  <a:schemeClr val="accent4">
                    <a:hueOff val="414058"/>
                    <a:satOff val="2144"/>
                    <a:lumOff val="10379"/>
                  </a:schemeClr>
                </a:solidFill>
              </a:rPr>
              <a:t>pipe_fd</a:t>
            </a:r>
            <a:r>
              <a:rPr sz="1700" dirty="0">
                <a:solidFill>
                  <a:schemeClr val="accent4">
                    <a:hueOff val="414058"/>
                    <a:satOff val="2144"/>
                    <a:lumOff val="10379"/>
                  </a:schemeClr>
                </a:solidFill>
              </a:rPr>
              <a:t>);</a:t>
            </a:r>
          </a:p>
          <a:p>
            <a:pPr marL="0" lvl="2" indent="182880" defTabSz="233679">
              <a:spcBef>
                <a:spcPts val="1100"/>
              </a:spcBef>
              <a:buClrTx/>
              <a:buSzTx/>
              <a:buFontTx/>
              <a:buNone/>
              <a:defRPr sz="1360"/>
            </a:pPr>
            <a:r>
              <a:rPr sz="1700" dirty="0"/>
              <a:t>} else if (0 &lt; </a:t>
            </a:r>
            <a:r>
              <a:rPr sz="1700" dirty="0" err="1"/>
              <a:t>childId</a:t>
            </a:r>
            <a:r>
              <a:rPr sz="1700" dirty="0"/>
              <a:t>) {</a:t>
            </a:r>
          </a:p>
          <a:p>
            <a:pPr marL="0" lvl="3" indent="274320" defTabSz="233679">
              <a:spcBef>
                <a:spcPts val="1100"/>
              </a:spcBef>
              <a:buClrTx/>
              <a:buSzTx/>
              <a:buFontTx/>
              <a:buNone/>
              <a:defRPr sz="1360"/>
            </a:pPr>
            <a:r>
              <a:rPr sz="1700" dirty="0" err="1">
                <a:solidFill>
                  <a:schemeClr val="accent3"/>
                </a:solidFill>
              </a:rPr>
              <a:t>pipe_fd</a:t>
            </a:r>
            <a:r>
              <a:rPr sz="1700" dirty="0">
                <a:solidFill>
                  <a:schemeClr val="accent3"/>
                </a:solidFill>
              </a:rPr>
              <a:t> = open(“test”, O_RDONLY); </a:t>
            </a:r>
          </a:p>
          <a:p>
            <a:pPr marL="0" lvl="3" indent="274320" defTabSz="233679">
              <a:spcBef>
                <a:spcPts val="1100"/>
              </a:spcBef>
              <a:buClrTx/>
              <a:buSzTx/>
              <a:buFontTx/>
              <a:buNone/>
              <a:defRPr sz="1360"/>
            </a:pPr>
            <a:r>
              <a:rPr sz="1700" dirty="0">
                <a:solidFill>
                  <a:schemeClr val="accent3"/>
                </a:solidFill>
              </a:rPr>
              <a:t>read(</a:t>
            </a:r>
            <a:r>
              <a:rPr sz="1700" dirty="0" err="1">
                <a:solidFill>
                  <a:schemeClr val="accent3"/>
                </a:solidFill>
              </a:rPr>
              <a:t>pipe_fd</a:t>
            </a:r>
            <a:r>
              <a:rPr sz="1700" dirty="0">
                <a:solidFill>
                  <a:schemeClr val="accent3"/>
                </a:solidFill>
              </a:rPr>
              <a:t>, &amp;</a:t>
            </a:r>
            <a:r>
              <a:rPr sz="1700" dirty="0" err="1">
                <a:solidFill>
                  <a:schemeClr val="accent3"/>
                </a:solidFill>
              </a:rPr>
              <a:t>pck_storage</a:t>
            </a:r>
            <a:r>
              <a:rPr sz="1700" dirty="0">
                <a:solidFill>
                  <a:schemeClr val="accent3"/>
                </a:solidFill>
              </a:rPr>
              <a:t>, </a:t>
            </a:r>
            <a:r>
              <a:rPr sz="1700" dirty="0" err="1">
                <a:solidFill>
                  <a:schemeClr val="accent3"/>
                </a:solidFill>
              </a:rPr>
              <a:t>sizeof</a:t>
            </a:r>
            <a:r>
              <a:rPr sz="1700" dirty="0">
                <a:solidFill>
                  <a:schemeClr val="accent3"/>
                </a:solidFill>
              </a:rPr>
              <a:t>(Package)); //</a:t>
            </a:r>
            <a:r>
              <a:rPr sz="1700" dirty="0" err="1">
                <a:solidFill>
                  <a:schemeClr val="accent3"/>
                </a:solidFill>
              </a:rPr>
              <a:t>Абстрахираме</a:t>
            </a:r>
            <a:r>
              <a:rPr sz="1700" dirty="0">
                <a:solidFill>
                  <a:schemeClr val="accent3"/>
                </a:solidFill>
              </a:rPr>
              <a:t> </a:t>
            </a:r>
            <a:r>
              <a:rPr sz="1700" dirty="0" err="1">
                <a:solidFill>
                  <a:schemeClr val="accent3"/>
                </a:solidFill>
              </a:rPr>
              <a:t>се</a:t>
            </a:r>
            <a:r>
              <a:rPr sz="1700" dirty="0">
                <a:solidFill>
                  <a:schemeClr val="accent3"/>
                </a:solidFill>
              </a:rPr>
              <a:t> </a:t>
            </a:r>
            <a:r>
              <a:rPr sz="1700" dirty="0" err="1">
                <a:solidFill>
                  <a:schemeClr val="accent3"/>
                </a:solidFill>
              </a:rPr>
              <a:t>от</a:t>
            </a:r>
            <a:r>
              <a:rPr sz="1700" dirty="0">
                <a:solidFill>
                  <a:schemeClr val="accent3"/>
                </a:solidFill>
              </a:rPr>
              <a:t> </a:t>
            </a:r>
            <a:r>
              <a:rPr sz="1700" dirty="0" err="1">
                <a:solidFill>
                  <a:schemeClr val="accent3"/>
                </a:solidFill>
              </a:rPr>
              <a:t>връщаната</a:t>
            </a:r>
            <a:r>
              <a:rPr sz="1700" dirty="0">
                <a:solidFill>
                  <a:schemeClr val="accent3"/>
                </a:solidFill>
              </a:rPr>
              <a:t> </a:t>
            </a:r>
            <a:r>
              <a:rPr sz="1700" dirty="0" err="1">
                <a:solidFill>
                  <a:schemeClr val="accent3"/>
                </a:solidFill>
              </a:rPr>
              <a:t>стойност</a:t>
            </a:r>
            <a:r>
              <a:rPr sz="1700" dirty="0">
                <a:solidFill>
                  <a:schemeClr val="accent3"/>
                </a:solidFill>
              </a:rPr>
              <a:t> в </a:t>
            </a:r>
            <a:r>
              <a:rPr sz="1700" dirty="0" err="1">
                <a:solidFill>
                  <a:schemeClr val="accent3"/>
                </a:solidFill>
              </a:rPr>
              <a:t>този</a:t>
            </a:r>
            <a:r>
              <a:rPr sz="1700" dirty="0">
                <a:solidFill>
                  <a:schemeClr val="accent3"/>
                </a:solidFill>
              </a:rPr>
              <a:t> </a:t>
            </a:r>
            <a:r>
              <a:rPr sz="1700" dirty="0" err="1">
                <a:solidFill>
                  <a:schemeClr val="accent3"/>
                </a:solidFill>
              </a:rPr>
              <a:t>пример</a:t>
            </a:r>
            <a:r>
              <a:rPr sz="1700" dirty="0">
                <a:solidFill>
                  <a:schemeClr val="accent3"/>
                </a:solidFill>
              </a:rPr>
              <a:t>.</a:t>
            </a:r>
          </a:p>
          <a:p>
            <a:pPr marL="0" lvl="3" indent="274320" defTabSz="233679">
              <a:spcBef>
                <a:spcPts val="1100"/>
              </a:spcBef>
              <a:buClrTx/>
              <a:buSzTx/>
              <a:buFontTx/>
              <a:buNone/>
              <a:defRPr sz="1360"/>
            </a:pPr>
            <a:r>
              <a:rPr sz="1700" dirty="0">
                <a:solidFill>
                  <a:schemeClr val="accent3"/>
                </a:solidFill>
              </a:rPr>
              <a:t>close(</a:t>
            </a:r>
            <a:r>
              <a:rPr sz="1700" dirty="0" err="1">
                <a:solidFill>
                  <a:schemeClr val="accent3"/>
                </a:solidFill>
              </a:rPr>
              <a:t>pipe_fd</a:t>
            </a:r>
            <a:r>
              <a:rPr sz="1700" dirty="0">
                <a:solidFill>
                  <a:schemeClr val="accent3"/>
                </a:solidFill>
              </a:rPr>
              <a:t>);</a:t>
            </a:r>
          </a:p>
          <a:p>
            <a:pPr marL="0" lvl="2" indent="182880" defTabSz="233679">
              <a:spcBef>
                <a:spcPts val="1100"/>
              </a:spcBef>
              <a:buClrTx/>
              <a:buSzTx/>
              <a:buFontTx/>
              <a:buNone/>
              <a:defRPr sz="1360"/>
            </a:pPr>
            <a:r>
              <a:rPr sz="1700" dirty="0">
                <a:solidFill>
                  <a:schemeClr val="accent3"/>
                </a:solidFill>
              </a:rPr>
              <a:t>} </a:t>
            </a:r>
            <a:r>
              <a:rPr sz="1700" dirty="0" smtClean="0"/>
              <a:t>…</a:t>
            </a:r>
            <a:endParaRPr sz="1700" dirty="0"/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Системно програмиране</a:t>
            </a:r>
          </a:p>
        </p:txBody>
      </p:sp>
      <p:sp>
        <p:nvSpPr>
          <p:cNvPr id="279" name="Shape 27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4140"/>
            </a:lvl1pPr>
          </a:lstStyle>
          <a:p>
            <a:r>
              <a:t>Пакетиране</a:t>
            </a:r>
          </a:p>
        </p:txBody>
      </p:sp>
      <p:sp>
        <p:nvSpPr>
          <p:cNvPr id="280" name="Shape 280"/>
          <p:cNvSpPr>
            <a:spLocks noGrp="1"/>
          </p:cNvSpPr>
          <p:nvPr>
            <p:ph type="body" idx="1"/>
          </p:nvPr>
        </p:nvSpPr>
        <p:spPr>
          <a:xfrm>
            <a:off x="443904" y="2336800"/>
            <a:ext cx="12154496" cy="6789192"/>
          </a:xfrm>
          <a:prstGeom prst="rect">
            <a:avLst/>
          </a:prstGeom>
        </p:spPr>
        <p:txBody>
          <a:bodyPr/>
          <a:lstStyle/>
          <a:p>
            <a:r>
              <a:t>Защо няма проблем да създадем pck_storage извън if-else клаузите?</a:t>
            </a:r>
          </a:p>
          <a:p>
            <a:r>
              <a:t>Защо би било по-правилно да декларираме променливата от тип Package в блоковете на отделните процеси?</a:t>
            </a:r>
          </a:p>
          <a:p>
            <a:r>
              <a:t>Какво се случи в паметта?</a:t>
            </a:r>
          </a:p>
          <a:p>
            <a:r>
              <a:t>Как ще пратим информация в обратната посока?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Системно програмиране</a:t>
            </a:r>
          </a:p>
        </p:txBody>
      </p:sp>
      <p:sp>
        <p:nvSpPr>
          <p:cNvPr id="175" name="Shape 17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73887">
              <a:spcBef>
                <a:spcPts val="1700"/>
              </a:spcBef>
              <a:defRPr sz="3839"/>
            </a:lvl1pPr>
          </a:lstStyle>
          <a:p>
            <a:r>
              <a:t>Обмяна на данни между два процеса</a:t>
            </a:r>
          </a:p>
        </p:txBody>
      </p:sp>
      <p:sp>
        <p:nvSpPr>
          <p:cNvPr id="176" name="Shape 17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За да се обменят данни между два процеса, трябва да решим следните проблеми:</a:t>
            </a:r>
          </a:p>
          <a:p>
            <a:pPr lvl="1"/>
            <a:r>
              <a:t>Да имаме два процеса.</a:t>
            </a:r>
          </a:p>
          <a:p>
            <a:pPr lvl="1"/>
            <a:r>
              <a:t>Да имаме среда за комуникация между тях.</a:t>
            </a:r>
          </a:p>
          <a:p>
            <a:pPr lvl="1"/>
            <a:r>
              <a:t>Да имаме средство в тази среда за комуникация.</a:t>
            </a:r>
          </a:p>
          <a:p>
            <a:pPr lvl="1"/>
            <a:r>
              <a:t>Да имаме определен тип на съобщението (пакет)*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Системно програмиране</a:t>
            </a:r>
          </a:p>
        </p:txBody>
      </p:sp>
      <p:sp>
        <p:nvSpPr>
          <p:cNvPr id="179" name="Shape 17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73887">
              <a:spcBef>
                <a:spcPts val="1700"/>
              </a:spcBef>
              <a:defRPr sz="3839"/>
            </a:lvl1pPr>
          </a:lstStyle>
          <a:p>
            <a:r>
              <a:t>Създаване на два процеса</a:t>
            </a:r>
          </a:p>
        </p:txBody>
      </p:sp>
      <p:sp>
        <p:nvSpPr>
          <p:cNvPr id="180" name="Shape 18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64489" indent="-364489" defTabSz="479044">
              <a:spcBef>
                <a:spcPts val="2200"/>
              </a:spcBef>
              <a:defRPr sz="2788"/>
            </a:pPr>
            <a:r>
              <a:t>Определение за процес - инстанция на програма; код в изпълнение</a:t>
            </a:r>
          </a:p>
          <a:p>
            <a:pPr marL="364489" indent="-364489" defTabSz="479044">
              <a:spcBef>
                <a:spcPts val="2200"/>
              </a:spcBef>
              <a:defRPr sz="2788"/>
            </a:pPr>
            <a:r>
              <a:t>От какво се състои процесът (сегменти)*:</a:t>
            </a:r>
          </a:p>
          <a:p>
            <a:pPr marL="728979" lvl="1" indent="-364489" defTabSz="479044">
              <a:spcBef>
                <a:spcPts val="2200"/>
              </a:spcBef>
              <a:defRPr sz="2788"/>
            </a:pPr>
            <a:r>
              <a:t>Текстов сегмент</a:t>
            </a:r>
          </a:p>
          <a:p>
            <a:pPr marL="728979" lvl="1" indent="-364489" defTabSz="479044">
              <a:spcBef>
                <a:spcPts val="2200"/>
              </a:spcBef>
              <a:defRPr sz="2788"/>
            </a:pPr>
            <a:r>
              <a:t>Сегмент за данни и BSS</a:t>
            </a:r>
          </a:p>
          <a:p>
            <a:pPr marL="728979" lvl="1" indent="-364489" defTabSz="479044">
              <a:spcBef>
                <a:spcPts val="2200"/>
              </a:spcBef>
              <a:defRPr sz="2788"/>
            </a:pPr>
            <a:r>
              <a:t>Стек</a:t>
            </a:r>
          </a:p>
          <a:p>
            <a:pPr marL="728979" lvl="1" indent="-364489" defTabSz="479044">
              <a:spcBef>
                <a:spcPts val="2200"/>
              </a:spcBef>
              <a:defRPr sz="2788"/>
            </a:pPr>
            <a:r>
              <a:t>Хийп</a:t>
            </a:r>
          </a:p>
          <a:p>
            <a:pPr marL="364489" indent="-364489" defTabSz="479044">
              <a:spcBef>
                <a:spcPts val="2200"/>
              </a:spcBef>
              <a:defRPr sz="2788"/>
            </a:pPr>
            <a:r>
              <a:t>Прочетете: http://duartes.org/gustavo/blog/post/anatomy-of-a-program-in-memory/</a:t>
            </a:r>
          </a:p>
        </p:txBody>
      </p:sp>
      <p:graphicFrame>
        <p:nvGraphicFramePr>
          <p:cNvPr id="181" name="Table 181"/>
          <p:cNvGraphicFramePr/>
          <p:nvPr/>
        </p:nvGraphicFramePr>
        <p:xfrm>
          <a:off x="8458200" y="4203700"/>
          <a:ext cx="3009205" cy="2871936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3009205"/>
              </a:tblGrid>
              <a:tr h="71798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chemeClr val="accent1"/>
                          </a:solidFill>
                          <a:sym typeface="Avenir Next Medium"/>
                        </a:rPr>
                        <a:t>stack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5F6568"/>
                      </a:solidFill>
                      <a:miter lim="400000"/>
                    </a:lnL>
                    <a:lnR w="25400">
                      <a:solidFill>
                        <a:srgbClr val="5F6568"/>
                      </a:solidFill>
                      <a:miter lim="400000"/>
                    </a:lnR>
                  </a:tcPr>
                </a:tc>
              </a:tr>
              <a:tr h="71798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chemeClr val="accent1"/>
                          </a:solidFill>
                          <a:sym typeface="Avenir Next Medium"/>
                        </a:rPr>
                        <a:t>heap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5F6568"/>
                      </a:solidFill>
                      <a:miter lim="400000"/>
                    </a:lnL>
                    <a:lnR w="25400">
                      <a:solidFill>
                        <a:srgbClr val="5F6568"/>
                      </a:solidFill>
                      <a:miter lim="400000"/>
                    </a:lnR>
                  </a:tcPr>
                </a:tc>
              </a:tr>
              <a:tr h="71798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chemeClr val="accent1"/>
                          </a:solidFill>
                          <a:sym typeface="Avenir Next Medium"/>
                        </a:rPr>
                        <a:t>BSS, data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5F6568"/>
                      </a:solidFill>
                      <a:miter lim="400000"/>
                    </a:lnL>
                    <a:lnR w="25400">
                      <a:solidFill>
                        <a:srgbClr val="5F6568"/>
                      </a:solidFill>
                      <a:miter lim="400000"/>
                    </a:lnR>
                  </a:tcPr>
                </a:tc>
              </a:tr>
              <a:tr h="71798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chemeClr val="accent1"/>
                          </a:solidFill>
                          <a:sym typeface="Avenir Next Medium"/>
                        </a:rPr>
                        <a:t>text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5F6568"/>
                      </a:solidFill>
                      <a:miter lim="400000"/>
                    </a:lnL>
                    <a:lnR w="25400">
                      <a:solidFill>
                        <a:srgbClr val="5F6568"/>
                      </a:solidFill>
                      <a:miter lim="400000"/>
                    </a:lnR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Системно програмиране</a:t>
            </a:r>
          </a:p>
        </p:txBody>
      </p:sp>
      <p:sp>
        <p:nvSpPr>
          <p:cNvPr id="184" name="Shape 18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73887">
              <a:spcBef>
                <a:spcPts val="1700"/>
              </a:spcBef>
              <a:defRPr sz="3839"/>
            </a:lvl1pPr>
          </a:lstStyle>
          <a:p>
            <a:r>
              <a:rPr dirty="0" err="1"/>
              <a:t>Създаване</a:t>
            </a:r>
            <a:r>
              <a:rPr dirty="0"/>
              <a:t> </a:t>
            </a:r>
            <a:r>
              <a:rPr dirty="0" err="1"/>
              <a:t>на</a:t>
            </a:r>
            <a:r>
              <a:rPr dirty="0"/>
              <a:t> </a:t>
            </a:r>
            <a:r>
              <a:rPr dirty="0" err="1"/>
              <a:t>два</a:t>
            </a:r>
            <a:r>
              <a:rPr dirty="0"/>
              <a:t> </a:t>
            </a:r>
            <a:r>
              <a:rPr dirty="0" err="1"/>
              <a:t>процеса</a:t>
            </a:r>
            <a:endParaRPr dirty="0"/>
          </a:p>
        </p:txBody>
      </p:sp>
      <p:sp>
        <p:nvSpPr>
          <p:cNvPr id="185" name="Shape 18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02260" indent="-302260" defTabSz="397256">
              <a:spcBef>
                <a:spcPts val="1900"/>
              </a:spcBef>
              <a:defRPr sz="2312"/>
            </a:pPr>
            <a:r>
              <a:rPr dirty="0" err="1"/>
              <a:t>Когато</a:t>
            </a:r>
            <a:r>
              <a:rPr dirty="0"/>
              <a:t> </a:t>
            </a:r>
            <a:r>
              <a:rPr dirty="0" err="1"/>
              <a:t>извикаме</a:t>
            </a:r>
            <a:r>
              <a:rPr dirty="0"/>
              <a:t> </a:t>
            </a:r>
            <a:r>
              <a:rPr dirty="0" err="1"/>
              <a:t>функцията</a:t>
            </a:r>
            <a:r>
              <a:rPr dirty="0"/>
              <a:t> fork</a:t>
            </a:r>
            <a:r>
              <a:rPr dirty="0" smtClean="0"/>
              <a:t>()</a:t>
            </a:r>
            <a:r>
              <a:rPr lang="en-US" dirty="0" smtClean="0"/>
              <a:t>,</a:t>
            </a:r>
            <a:r>
              <a:rPr dirty="0" smtClean="0"/>
              <a:t> </a:t>
            </a:r>
            <a:r>
              <a:rPr dirty="0" err="1"/>
              <a:t>се</a:t>
            </a:r>
            <a:r>
              <a:rPr dirty="0"/>
              <a:t> </a:t>
            </a:r>
            <a:r>
              <a:rPr dirty="0" err="1"/>
              <a:t>създава</a:t>
            </a:r>
            <a:r>
              <a:rPr dirty="0"/>
              <a:t> </a:t>
            </a:r>
            <a:r>
              <a:rPr dirty="0" err="1"/>
              <a:t>копие</a:t>
            </a:r>
            <a:r>
              <a:rPr dirty="0"/>
              <a:t> </a:t>
            </a:r>
            <a:r>
              <a:rPr dirty="0" err="1"/>
              <a:t>на</a:t>
            </a:r>
            <a:r>
              <a:rPr dirty="0"/>
              <a:t> </a:t>
            </a:r>
            <a:r>
              <a:rPr dirty="0" err="1"/>
              <a:t>процеса</a:t>
            </a:r>
            <a:r>
              <a:rPr dirty="0"/>
              <a:t>, </a:t>
            </a:r>
            <a:r>
              <a:rPr dirty="0" err="1"/>
              <a:t>който</a:t>
            </a:r>
            <a:r>
              <a:rPr dirty="0"/>
              <a:t> </a:t>
            </a:r>
            <a:r>
              <a:rPr dirty="0" err="1"/>
              <a:t>извиква</a:t>
            </a:r>
            <a:r>
              <a:rPr dirty="0"/>
              <a:t> </a:t>
            </a:r>
            <a:r>
              <a:rPr dirty="0" err="1"/>
              <a:t>функцията</a:t>
            </a:r>
            <a:r>
              <a:rPr dirty="0"/>
              <a:t> и </a:t>
            </a:r>
            <a:r>
              <a:rPr dirty="0" err="1"/>
              <a:t>изпълнява</a:t>
            </a:r>
            <a:r>
              <a:rPr dirty="0"/>
              <a:t> </a:t>
            </a:r>
            <a:r>
              <a:rPr dirty="0" err="1"/>
              <a:t>същия</a:t>
            </a:r>
            <a:r>
              <a:rPr dirty="0"/>
              <a:t> </a:t>
            </a:r>
            <a:r>
              <a:rPr dirty="0" err="1"/>
              <a:t>код</a:t>
            </a:r>
            <a:r>
              <a:rPr dirty="0"/>
              <a:t>:</a:t>
            </a:r>
          </a:p>
          <a:p>
            <a:pPr marL="0" lvl="1" indent="155447" defTabSz="397256">
              <a:spcBef>
                <a:spcPts val="1900"/>
              </a:spcBef>
              <a:buClrTx/>
              <a:buSzTx/>
              <a:buFontTx/>
              <a:buNone/>
              <a:defRPr sz="2312"/>
            </a:pPr>
            <a:r>
              <a:rPr dirty="0" err="1"/>
              <a:t>int</a:t>
            </a:r>
            <a:r>
              <a:rPr dirty="0"/>
              <a:t> main() {</a:t>
            </a:r>
          </a:p>
          <a:p>
            <a:pPr marL="0" lvl="2" indent="310895" defTabSz="397256">
              <a:spcBef>
                <a:spcPts val="1900"/>
              </a:spcBef>
              <a:buClrTx/>
              <a:buSzTx/>
              <a:buFontTx/>
              <a:buNone/>
              <a:defRPr sz="2312"/>
            </a:pPr>
            <a:r>
              <a:rPr dirty="0" err="1"/>
              <a:t>pid_t</a:t>
            </a:r>
            <a:r>
              <a:rPr dirty="0"/>
              <a:t> </a:t>
            </a:r>
            <a:r>
              <a:rPr dirty="0" err="1"/>
              <a:t>childId</a:t>
            </a:r>
            <a:r>
              <a:rPr dirty="0"/>
              <a:t> = 0;</a:t>
            </a:r>
          </a:p>
          <a:p>
            <a:pPr marL="0" lvl="2" indent="310895" defTabSz="397256">
              <a:spcBef>
                <a:spcPts val="1900"/>
              </a:spcBef>
              <a:buClrTx/>
              <a:buSzTx/>
              <a:buFontTx/>
              <a:buNone/>
              <a:defRPr sz="2312"/>
            </a:pPr>
            <a:r>
              <a:rPr dirty="0" err="1"/>
              <a:t>childId</a:t>
            </a:r>
            <a:r>
              <a:rPr dirty="0"/>
              <a:t> = </a:t>
            </a:r>
            <a:r>
              <a:rPr dirty="0">
                <a:solidFill>
                  <a:schemeClr val="accent5"/>
                </a:solidFill>
              </a:rPr>
              <a:t>fork</a:t>
            </a:r>
            <a:r>
              <a:rPr dirty="0"/>
              <a:t>();</a:t>
            </a:r>
          </a:p>
          <a:p>
            <a:pPr marL="0" lvl="2" indent="310895" defTabSz="397256">
              <a:spcBef>
                <a:spcPts val="1900"/>
              </a:spcBef>
              <a:buClrTx/>
              <a:buSzTx/>
              <a:buFontTx/>
              <a:buNone/>
              <a:defRPr sz="2312"/>
            </a:pPr>
            <a:r>
              <a:rPr dirty="0"/>
              <a:t>if (0 == </a:t>
            </a:r>
            <a:r>
              <a:rPr dirty="0" err="1"/>
              <a:t>childId</a:t>
            </a:r>
            <a:r>
              <a:rPr dirty="0"/>
              <a:t>) </a:t>
            </a:r>
            <a:r>
              <a:rPr dirty="0" err="1"/>
              <a:t>printf</a:t>
            </a:r>
            <a:r>
              <a:rPr dirty="0"/>
              <a:t>(“This is the child”);</a:t>
            </a:r>
          </a:p>
          <a:p>
            <a:pPr marL="0" lvl="2" indent="310895" defTabSz="397256">
              <a:spcBef>
                <a:spcPts val="1900"/>
              </a:spcBef>
              <a:buClrTx/>
              <a:buSzTx/>
              <a:buFontTx/>
              <a:buNone/>
              <a:defRPr sz="2312"/>
            </a:pPr>
            <a:r>
              <a:rPr dirty="0"/>
              <a:t>else if (0 &lt; </a:t>
            </a:r>
            <a:r>
              <a:rPr dirty="0" err="1"/>
              <a:t>childId</a:t>
            </a:r>
            <a:r>
              <a:rPr dirty="0"/>
              <a:t>) </a:t>
            </a:r>
            <a:r>
              <a:rPr dirty="0" err="1"/>
              <a:t>printf</a:t>
            </a:r>
            <a:r>
              <a:rPr dirty="0"/>
              <a:t>(“This is the parent”);</a:t>
            </a:r>
          </a:p>
          <a:p>
            <a:pPr marL="0" lvl="2" indent="310895" defTabSz="397256">
              <a:spcBef>
                <a:spcPts val="1900"/>
              </a:spcBef>
              <a:buClrTx/>
              <a:buSzTx/>
              <a:buFontTx/>
              <a:buNone/>
              <a:defRPr sz="2312"/>
            </a:pPr>
            <a:r>
              <a:rPr dirty="0"/>
              <a:t>else </a:t>
            </a:r>
            <a:r>
              <a:rPr dirty="0" err="1"/>
              <a:t>printf</a:t>
            </a:r>
            <a:r>
              <a:rPr dirty="0"/>
              <a:t>(“Error in creating process”);</a:t>
            </a:r>
          </a:p>
          <a:p>
            <a:pPr marL="0" lvl="2" indent="310895" defTabSz="397256">
              <a:spcBef>
                <a:spcPts val="1900"/>
              </a:spcBef>
              <a:buClrTx/>
              <a:buSzTx/>
              <a:buFontTx/>
              <a:buNone/>
              <a:defRPr sz="2312"/>
            </a:pPr>
            <a:r>
              <a:rPr dirty="0"/>
              <a:t>return 0;</a:t>
            </a:r>
          </a:p>
          <a:p>
            <a:pPr marL="0" lvl="2" indent="310895" defTabSz="397256">
              <a:spcBef>
                <a:spcPts val="1900"/>
              </a:spcBef>
              <a:buClrTx/>
              <a:buSzTx/>
              <a:buFontTx/>
              <a:buNone/>
              <a:defRPr sz="2312"/>
            </a:pPr>
            <a:r>
              <a:rPr dirty="0"/>
              <a:t>}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Системно програмиране</a:t>
            </a:r>
          </a:p>
        </p:txBody>
      </p:sp>
      <p:sp>
        <p:nvSpPr>
          <p:cNvPr id="188" name="Shape 18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73887">
              <a:spcBef>
                <a:spcPts val="1700"/>
              </a:spcBef>
              <a:defRPr sz="3839"/>
            </a:lvl1pPr>
          </a:lstStyle>
          <a:p>
            <a:r>
              <a:t>Създаване на два процеса</a:t>
            </a:r>
          </a:p>
        </p:txBody>
      </p:sp>
      <p:sp>
        <p:nvSpPr>
          <p:cNvPr id="189" name="Shape 18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Кодът от предишния слайд ще направи следното:</a:t>
            </a:r>
          </a:p>
        </p:txBody>
      </p:sp>
      <p:graphicFrame>
        <p:nvGraphicFramePr>
          <p:cNvPr id="190" name="Table 190"/>
          <p:cNvGraphicFramePr/>
          <p:nvPr/>
        </p:nvGraphicFramePr>
        <p:xfrm>
          <a:off x="1625600" y="5334000"/>
          <a:ext cx="3009205" cy="3251200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3009205"/>
              </a:tblGrid>
              <a:tr h="57438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chemeClr val="accent5"/>
                          </a:solidFill>
                          <a:sym typeface="Avenir Next Medium"/>
                        </a:rPr>
                        <a:t>Process 1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5F6568"/>
                      </a:solidFill>
                      <a:miter lim="400000"/>
                    </a:lnL>
                    <a:lnR w="25400">
                      <a:solidFill>
                        <a:srgbClr val="5F6568"/>
                      </a:solidFill>
                      <a:miter lim="400000"/>
                    </a:lnR>
                  </a:tcPr>
                </a:tc>
              </a:tr>
              <a:tr h="57438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chemeClr val="accent1"/>
                          </a:solidFill>
                          <a:sym typeface="Avenir Next Medium"/>
                        </a:rPr>
                        <a:t>stack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5F6568"/>
                      </a:solidFill>
                      <a:miter lim="400000"/>
                    </a:lnL>
                    <a:lnR w="25400">
                      <a:solidFill>
                        <a:srgbClr val="5F6568"/>
                      </a:solidFill>
                      <a:miter lim="400000"/>
                    </a:lnR>
                  </a:tcPr>
                </a:tc>
              </a:tr>
              <a:tr h="57438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chemeClr val="accent1"/>
                          </a:solidFill>
                          <a:sym typeface="Avenir Next Medium"/>
                        </a:rPr>
                        <a:t>heap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5F6568"/>
                      </a:solidFill>
                      <a:miter lim="400000"/>
                    </a:lnL>
                    <a:lnR w="25400">
                      <a:solidFill>
                        <a:srgbClr val="5F6568"/>
                      </a:solidFill>
                      <a:miter lim="400000"/>
                    </a:lnR>
                  </a:tcPr>
                </a:tc>
              </a:tr>
              <a:tr h="57438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chemeClr val="accent1"/>
                          </a:solidFill>
                          <a:sym typeface="Avenir Next Medium"/>
                        </a:rPr>
                        <a:t>BSS, data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5F6568"/>
                      </a:solidFill>
                      <a:miter lim="400000"/>
                    </a:lnL>
                    <a:lnR w="25400">
                      <a:solidFill>
                        <a:srgbClr val="5F6568"/>
                      </a:solidFill>
                      <a:miter lim="400000"/>
                    </a:lnR>
                  </a:tcPr>
                </a:tc>
              </a:tr>
              <a:tr h="57438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chemeClr val="accent1"/>
                          </a:solidFill>
                          <a:sym typeface="Avenir Next Medium"/>
                        </a:rPr>
                        <a:t>text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5F6568"/>
                      </a:solidFill>
                      <a:miter lim="400000"/>
                    </a:lnL>
                    <a:lnR w="25400">
                      <a:solidFill>
                        <a:srgbClr val="5F6568"/>
                      </a:solidFill>
                      <a:miter lim="400000"/>
                    </a:lnR>
                  </a:tcPr>
                </a:tc>
              </a:tr>
            </a:tbl>
          </a:graphicData>
        </a:graphic>
      </p:graphicFrame>
      <p:sp>
        <p:nvSpPr>
          <p:cNvPr id="191" name="Shape 191"/>
          <p:cNvSpPr/>
          <p:nvPr/>
        </p:nvSpPr>
        <p:spPr>
          <a:xfrm>
            <a:off x="5103852" y="6642968"/>
            <a:ext cx="1781096" cy="1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  <p:graphicFrame>
        <p:nvGraphicFramePr>
          <p:cNvPr id="192" name="Table 192"/>
          <p:cNvGraphicFramePr/>
          <p:nvPr/>
        </p:nvGraphicFramePr>
        <p:xfrm>
          <a:off x="7341294" y="5321300"/>
          <a:ext cx="3009205" cy="3251200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3009205"/>
              </a:tblGrid>
              <a:tr h="57438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chemeClr val="accent5"/>
                          </a:solidFill>
                          <a:sym typeface="Avenir Next Medium"/>
                        </a:rPr>
                        <a:t>Process 2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5F6568"/>
                      </a:solidFill>
                      <a:miter lim="400000"/>
                    </a:lnL>
                    <a:lnR w="25400">
                      <a:solidFill>
                        <a:srgbClr val="5F6568"/>
                      </a:solidFill>
                      <a:miter lim="400000"/>
                    </a:lnR>
                  </a:tcPr>
                </a:tc>
              </a:tr>
              <a:tr h="57438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chemeClr val="accent1"/>
                          </a:solidFill>
                          <a:sym typeface="Avenir Next Medium"/>
                        </a:rPr>
                        <a:t>stack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5F6568"/>
                      </a:solidFill>
                      <a:miter lim="400000"/>
                    </a:lnL>
                    <a:lnR w="25400">
                      <a:solidFill>
                        <a:srgbClr val="5F6568"/>
                      </a:solidFill>
                      <a:miter lim="400000"/>
                    </a:lnR>
                  </a:tcPr>
                </a:tc>
              </a:tr>
              <a:tr h="57438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chemeClr val="accent1"/>
                          </a:solidFill>
                          <a:sym typeface="Avenir Next Medium"/>
                        </a:rPr>
                        <a:t>heap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5F6568"/>
                      </a:solidFill>
                      <a:miter lim="400000"/>
                    </a:lnL>
                    <a:lnR w="25400">
                      <a:solidFill>
                        <a:srgbClr val="5F6568"/>
                      </a:solidFill>
                      <a:miter lim="400000"/>
                    </a:lnR>
                  </a:tcPr>
                </a:tc>
              </a:tr>
              <a:tr h="57438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chemeClr val="accent1"/>
                          </a:solidFill>
                          <a:sym typeface="Avenir Next Medium"/>
                        </a:rPr>
                        <a:t>BSS, data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5F6568"/>
                      </a:solidFill>
                      <a:miter lim="400000"/>
                    </a:lnL>
                    <a:lnR w="25400">
                      <a:solidFill>
                        <a:srgbClr val="5F6568"/>
                      </a:solidFill>
                      <a:miter lim="400000"/>
                    </a:lnR>
                  </a:tcPr>
                </a:tc>
              </a:tr>
              <a:tr h="57438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chemeClr val="accent1"/>
                          </a:solidFill>
                          <a:sym typeface="Avenir Next Medium"/>
                        </a:rPr>
                        <a:t>text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5F6568"/>
                      </a:solidFill>
                      <a:miter lim="400000"/>
                    </a:lnL>
                    <a:lnR w="25400">
                      <a:solidFill>
                        <a:srgbClr val="5F6568"/>
                      </a:solidFill>
                      <a:miter lim="400000"/>
                    </a:lnR>
                  </a:tcPr>
                </a:tc>
              </a:tr>
            </a:tbl>
          </a:graphicData>
        </a:graphic>
      </p:graphicFrame>
      <p:sp>
        <p:nvSpPr>
          <p:cNvPr id="193" name="Shape 193"/>
          <p:cNvSpPr/>
          <p:nvPr/>
        </p:nvSpPr>
        <p:spPr>
          <a:xfrm>
            <a:off x="5627497" y="6127750"/>
            <a:ext cx="733807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fork()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Системно програмиране</a:t>
            </a:r>
          </a:p>
        </p:txBody>
      </p:sp>
      <p:sp>
        <p:nvSpPr>
          <p:cNvPr id="196" name="Shape 19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73887">
              <a:spcBef>
                <a:spcPts val="1700"/>
              </a:spcBef>
              <a:defRPr sz="3839"/>
            </a:lvl1pPr>
          </a:lstStyle>
          <a:p>
            <a:r>
              <a:t>Създаване на два процеса</a:t>
            </a:r>
          </a:p>
        </p:txBody>
      </p:sp>
      <p:sp>
        <p:nvSpPr>
          <p:cNvPr id="197" name="Shape 19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Ако разгледаме в детайли двата процеса:</a:t>
            </a:r>
          </a:p>
        </p:txBody>
      </p:sp>
      <p:graphicFrame>
        <p:nvGraphicFramePr>
          <p:cNvPr id="198" name="Table 198"/>
          <p:cNvGraphicFramePr/>
          <p:nvPr/>
        </p:nvGraphicFramePr>
        <p:xfrm>
          <a:off x="1485900" y="3917081"/>
          <a:ext cx="4525168" cy="5257800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2319387"/>
                <a:gridCol w="2205781"/>
              </a:tblGrid>
              <a:tr h="755650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chemeClr val="accent5"/>
                          </a:solidFill>
                          <a:sym typeface="Avenir Next Medium"/>
                        </a:rPr>
                        <a:t>Process 1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5F6568"/>
                      </a:solidFill>
                      <a:miter lim="400000"/>
                    </a:lnL>
                    <a:lnR w="25400">
                      <a:solidFill>
                        <a:srgbClr val="5F6568"/>
                      </a:solidFill>
                      <a:miter lim="400000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49300">
                <a:tc row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chemeClr val="accent1"/>
                          </a:solidFill>
                          <a:sym typeface="Avenir Next Medium"/>
                        </a:rPr>
                        <a:t>stack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5F6568"/>
                      </a:solidFill>
                      <a:miter lim="400000"/>
                    </a:lnL>
                    <a:lnR w="38100">
                      <a:solidFill>
                        <a:srgbClr val="0080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chemeClr val="accent1"/>
                          </a:solidFill>
                          <a:sym typeface="Avenir Next Medium"/>
                        </a:rPr>
                        <a:t>printf(“This is the parent”)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008000"/>
                      </a:solidFill>
                      <a:miter lim="400000"/>
                    </a:lnL>
                    <a:lnR w="38100">
                      <a:solidFill>
                        <a:srgbClr val="008000"/>
                      </a:solidFill>
                      <a:miter lim="400000"/>
                    </a:lnR>
                  </a:tcPr>
                </a:tc>
              </a:tr>
              <a:tr h="7493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chemeClr val="accent1"/>
                          </a:solidFill>
                          <a:sym typeface="Avenir Next Medium"/>
                        </a:rPr>
                        <a:t>pid_t childId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008000"/>
                      </a:solidFill>
                      <a:miter lim="400000"/>
                    </a:lnL>
                    <a:lnR w="38100">
                      <a:solidFill>
                        <a:srgbClr val="008000"/>
                      </a:solidFill>
                      <a:miter lim="400000"/>
                    </a:lnR>
                  </a:tcPr>
                </a:tc>
              </a:tr>
              <a:tr h="7493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chemeClr val="accent1"/>
                          </a:solidFill>
                          <a:sym typeface="Avenir Next Medium"/>
                        </a:rPr>
                        <a:t>int main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008000"/>
                      </a:solidFill>
                      <a:miter lim="400000"/>
                    </a:lnL>
                    <a:lnR w="38100">
                      <a:solidFill>
                        <a:srgbClr val="008000"/>
                      </a:solidFill>
                      <a:miter lim="400000"/>
                    </a:lnR>
                    <a:lnB w="38100">
                      <a:solidFill>
                        <a:srgbClr val="008000"/>
                      </a:solidFill>
                      <a:miter lim="400000"/>
                    </a:lnB>
                  </a:tcPr>
                </a:tc>
              </a:tr>
              <a:tr h="7493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chemeClr val="accent1"/>
                          </a:solidFill>
                          <a:sym typeface="Avenir Next Medium"/>
                        </a:rPr>
                        <a:t>heap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5F6568"/>
                      </a:solidFill>
                      <a:miter lim="400000"/>
                    </a:lnL>
                    <a:lnR w="38100">
                      <a:solidFill>
                        <a:schemeClr val="accent5">
                          <a:hueOff val="-234537"/>
                          <a:satOff val="-1108"/>
                          <a:lumOff val="-14796"/>
                        </a:schemeClr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chemeClr val="accent1"/>
                          </a:solidFill>
                          <a:sym typeface="Avenir Next Medium"/>
                        </a:rPr>
                        <a:t>0 bytes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5">
                          <a:hueOff val="-234537"/>
                          <a:satOff val="-1108"/>
                          <a:lumOff val="-14796"/>
                        </a:schemeClr>
                      </a:solidFill>
                      <a:miter lim="400000"/>
                    </a:lnL>
                    <a:lnR w="38100">
                      <a:solidFill>
                        <a:schemeClr val="accent5">
                          <a:hueOff val="-234537"/>
                          <a:satOff val="-1108"/>
                          <a:lumOff val="-14796"/>
                        </a:schemeClr>
                      </a:solidFill>
                      <a:miter lim="400000"/>
                    </a:lnR>
                    <a:lnT w="38100">
                      <a:solidFill>
                        <a:srgbClr val="008000"/>
                      </a:solidFill>
                      <a:miter lim="400000"/>
                    </a:lnT>
                  </a:tcPr>
                </a:tc>
              </a:tr>
              <a:tr h="7493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chemeClr val="accent1"/>
                          </a:solidFill>
                          <a:sym typeface="Avenir Next Medium"/>
                        </a:rPr>
                        <a:t>BSS, data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5F6568"/>
                      </a:solidFill>
                      <a:miter lim="400000"/>
                    </a:lnL>
                    <a:lnR w="38100">
                      <a:solidFill>
                        <a:schemeClr val="accent5">
                          <a:hueOff val="-234537"/>
                          <a:satOff val="-1108"/>
                          <a:lumOff val="-14796"/>
                        </a:schemeClr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chemeClr val="accent1"/>
                          </a:solidFill>
                          <a:sym typeface="Avenir Next Medium"/>
                        </a:rPr>
                        <a:t>0 bytes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5">
                          <a:hueOff val="-234537"/>
                          <a:satOff val="-1108"/>
                          <a:lumOff val="-14796"/>
                        </a:schemeClr>
                      </a:solidFill>
                      <a:miter lim="400000"/>
                    </a:lnL>
                    <a:lnR w="38100">
                      <a:solidFill>
                        <a:schemeClr val="accent5">
                          <a:hueOff val="-234537"/>
                          <a:satOff val="-1108"/>
                          <a:lumOff val="-14796"/>
                        </a:schemeClr>
                      </a:solidFill>
                      <a:miter lim="400000"/>
                    </a:lnR>
                  </a:tcPr>
                </a:tc>
              </a:tr>
              <a:tr h="7556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chemeClr val="accent1"/>
                          </a:solidFill>
                          <a:sym typeface="Avenir Next Medium"/>
                        </a:rPr>
                        <a:t>text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5F6568"/>
                      </a:solidFill>
                      <a:miter lim="400000"/>
                    </a:lnL>
                    <a:lnR w="38100">
                      <a:solidFill>
                        <a:schemeClr val="accent5">
                          <a:hueOff val="-234537"/>
                          <a:satOff val="-1108"/>
                          <a:lumOff val="-14796"/>
                        </a:schemeClr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chemeClr val="accent1"/>
                          </a:solidFill>
                          <a:sym typeface="Avenir Next Medium"/>
                        </a:rPr>
                        <a:t>код за изпълнение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5">
                          <a:hueOff val="-234537"/>
                          <a:satOff val="-1108"/>
                          <a:lumOff val="-14796"/>
                        </a:schemeClr>
                      </a:solidFill>
                      <a:miter lim="400000"/>
                    </a:lnL>
                    <a:lnR w="38100">
                      <a:solidFill>
                        <a:schemeClr val="accent5">
                          <a:hueOff val="-234537"/>
                          <a:satOff val="-1108"/>
                          <a:lumOff val="-14796"/>
                        </a:schemeClr>
                      </a:solidFill>
                      <a:miter lim="400000"/>
                    </a:lnR>
                    <a:lnB w="38100">
                      <a:solidFill>
                        <a:schemeClr val="accent5">
                          <a:hueOff val="-234537"/>
                          <a:satOff val="-1108"/>
                          <a:lumOff val="-14796"/>
                        </a:schemeClr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graphicFrame>
        <p:nvGraphicFramePr>
          <p:cNvPr id="199" name="Table 199"/>
          <p:cNvGraphicFramePr/>
          <p:nvPr/>
        </p:nvGraphicFramePr>
        <p:xfrm>
          <a:off x="7308850" y="3920256"/>
          <a:ext cx="4525168" cy="5257800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2319387"/>
                <a:gridCol w="2205781"/>
              </a:tblGrid>
              <a:tr h="755650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chemeClr val="accent5"/>
                          </a:solidFill>
                          <a:sym typeface="Avenir Next Medium"/>
                        </a:rPr>
                        <a:t>Process 2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5F6568"/>
                      </a:solidFill>
                      <a:miter lim="400000"/>
                    </a:lnL>
                    <a:lnR w="25400">
                      <a:solidFill>
                        <a:srgbClr val="5F6568"/>
                      </a:solidFill>
                      <a:miter lim="400000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49300">
                <a:tc row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chemeClr val="accent1"/>
                          </a:solidFill>
                          <a:sym typeface="Avenir Next Medium"/>
                        </a:rPr>
                        <a:t>stack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5F6568"/>
                      </a:solidFill>
                      <a:miter lim="400000"/>
                    </a:lnL>
                    <a:lnR w="38100">
                      <a:solidFill>
                        <a:srgbClr val="0080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chemeClr val="accent1"/>
                          </a:solidFill>
                          <a:sym typeface="Avenir Next Medium"/>
                        </a:rPr>
                        <a:t>printf(“This is the child”)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008000"/>
                      </a:solidFill>
                      <a:miter lim="400000"/>
                    </a:lnL>
                    <a:lnR w="38100">
                      <a:solidFill>
                        <a:srgbClr val="008000"/>
                      </a:solidFill>
                      <a:miter lim="400000"/>
                    </a:lnR>
                  </a:tcPr>
                </a:tc>
              </a:tr>
              <a:tr h="7493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chemeClr val="accent1"/>
                          </a:solidFill>
                          <a:sym typeface="Avenir Next Medium"/>
                        </a:rPr>
                        <a:t>pid_t childId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008000"/>
                      </a:solidFill>
                      <a:miter lim="400000"/>
                    </a:lnL>
                    <a:lnR w="38100">
                      <a:solidFill>
                        <a:srgbClr val="008000"/>
                      </a:solidFill>
                      <a:miter lim="400000"/>
                    </a:lnR>
                  </a:tcPr>
                </a:tc>
              </a:tr>
              <a:tr h="7493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chemeClr val="accent1"/>
                          </a:solidFill>
                          <a:sym typeface="Avenir Next Medium"/>
                        </a:rPr>
                        <a:t>int main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008000"/>
                      </a:solidFill>
                      <a:miter lim="400000"/>
                    </a:lnL>
                    <a:lnR w="38100">
                      <a:solidFill>
                        <a:srgbClr val="008000"/>
                      </a:solidFill>
                      <a:miter lim="400000"/>
                    </a:lnR>
                    <a:lnB w="38100">
                      <a:solidFill>
                        <a:srgbClr val="008000"/>
                      </a:solidFill>
                      <a:miter lim="400000"/>
                    </a:lnB>
                  </a:tcPr>
                </a:tc>
              </a:tr>
              <a:tr h="7493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chemeClr val="accent1"/>
                          </a:solidFill>
                          <a:sym typeface="Avenir Next Medium"/>
                        </a:rPr>
                        <a:t>heap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5F6568"/>
                      </a:solidFill>
                      <a:miter lim="400000"/>
                    </a:lnL>
                    <a:lnR w="38100">
                      <a:solidFill>
                        <a:schemeClr val="accent5">
                          <a:hueOff val="-234537"/>
                          <a:satOff val="-1108"/>
                          <a:lumOff val="-14796"/>
                        </a:schemeClr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chemeClr val="accent1"/>
                          </a:solidFill>
                          <a:sym typeface="Avenir Next Medium"/>
                        </a:rPr>
                        <a:t>0 bytes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5">
                          <a:hueOff val="-234537"/>
                          <a:satOff val="-1108"/>
                          <a:lumOff val="-14796"/>
                        </a:schemeClr>
                      </a:solidFill>
                      <a:miter lim="400000"/>
                    </a:lnL>
                    <a:lnR w="38100">
                      <a:solidFill>
                        <a:schemeClr val="accent5">
                          <a:hueOff val="-234537"/>
                          <a:satOff val="-1108"/>
                          <a:lumOff val="-14796"/>
                        </a:schemeClr>
                      </a:solidFill>
                      <a:miter lim="400000"/>
                    </a:lnR>
                    <a:lnT w="38100">
                      <a:solidFill>
                        <a:srgbClr val="008000"/>
                      </a:solidFill>
                      <a:miter lim="400000"/>
                    </a:lnT>
                  </a:tcPr>
                </a:tc>
              </a:tr>
              <a:tr h="7493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chemeClr val="accent1"/>
                          </a:solidFill>
                          <a:sym typeface="Avenir Next Medium"/>
                        </a:rPr>
                        <a:t>BSS, data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5F6568"/>
                      </a:solidFill>
                      <a:miter lim="400000"/>
                    </a:lnL>
                    <a:lnR w="38100">
                      <a:solidFill>
                        <a:schemeClr val="accent5">
                          <a:hueOff val="-234537"/>
                          <a:satOff val="-1108"/>
                          <a:lumOff val="-14796"/>
                        </a:schemeClr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chemeClr val="accent1"/>
                          </a:solidFill>
                          <a:sym typeface="Avenir Next Medium"/>
                        </a:rPr>
                        <a:t>0 bytes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5">
                          <a:hueOff val="-234537"/>
                          <a:satOff val="-1108"/>
                          <a:lumOff val="-14796"/>
                        </a:schemeClr>
                      </a:solidFill>
                      <a:miter lim="400000"/>
                    </a:lnL>
                    <a:lnR w="38100">
                      <a:solidFill>
                        <a:schemeClr val="accent5">
                          <a:hueOff val="-234537"/>
                          <a:satOff val="-1108"/>
                          <a:lumOff val="-14796"/>
                        </a:schemeClr>
                      </a:solidFill>
                      <a:miter lim="400000"/>
                    </a:lnR>
                  </a:tcPr>
                </a:tc>
              </a:tr>
              <a:tr h="7556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chemeClr val="accent1"/>
                          </a:solidFill>
                          <a:sym typeface="Avenir Next Medium"/>
                        </a:rPr>
                        <a:t>text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5F6568"/>
                      </a:solidFill>
                      <a:miter lim="400000"/>
                    </a:lnL>
                    <a:lnR w="38100">
                      <a:solidFill>
                        <a:schemeClr val="accent5">
                          <a:hueOff val="-234537"/>
                          <a:satOff val="-1108"/>
                          <a:lumOff val="-14796"/>
                        </a:schemeClr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chemeClr val="accent1"/>
                          </a:solidFill>
                          <a:sym typeface="Avenir Next Medium"/>
                        </a:rPr>
                        <a:t>код за изпълнение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5">
                          <a:hueOff val="-234537"/>
                          <a:satOff val="-1108"/>
                          <a:lumOff val="-14796"/>
                        </a:schemeClr>
                      </a:solidFill>
                      <a:miter lim="400000"/>
                    </a:lnL>
                    <a:lnR w="38100">
                      <a:solidFill>
                        <a:schemeClr val="accent5">
                          <a:hueOff val="-234537"/>
                          <a:satOff val="-1108"/>
                          <a:lumOff val="-14796"/>
                        </a:schemeClr>
                      </a:solidFill>
                      <a:miter lim="400000"/>
                    </a:lnR>
                    <a:lnB w="38100">
                      <a:solidFill>
                        <a:schemeClr val="accent5">
                          <a:hueOff val="-234537"/>
                          <a:satOff val="-1108"/>
                          <a:lumOff val="-14796"/>
                        </a:schemeClr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Системно програмиране</a:t>
            </a:r>
          </a:p>
        </p:txBody>
      </p:sp>
      <p:sp>
        <p:nvSpPr>
          <p:cNvPr id="202" name="Shape 20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73887">
              <a:spcBef>
                <a:spcPts val="1700"/>
              </a:spcBef>
              <a:defRPr sz="3839"/>
            </a:lvl1pPr>
          </a:lstStyle>
          <a:p>
            <a:r>
              <a:t>Създаване на два процеса</a:t>
            </a:r>
          </a:p>
        </p:txBody>
      </p:sp>
      <p:sp>
        <p:nvSpPr>
          <p:cNvPr id="203" name="Shape 20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80034" indent="-280034" defTabSz="368045">
              <a:spcBef>
                <a:spcPts val="1700"/>
              </a:spcBef>
              <a:defRPr sz="2142"/>
            </a:pPr>
            <a:r>
              <a:t>Ще изпълним същия код паралелно, но ако сме в детето </a:t>
            </a:r>
            <a:r>
              <a:rPr>
                <a:solidFill>
                  <a:schemeClr val="accent5"/>
                </a:solidFill>
              </a:rPr>
              <a:t>fork</a:t>
            </a:r>
            <a:r>
              <a:t> ще върне 0, а ако сме в родителя - число, по-голямо от 0. Тоест, за единия процес ще се влезем в </a:t>
            </a:r>
            <a:r>
              <a:rPr>
                <a:solidFill>
                  <a:schemeClr val="accent4">
                    <a:hueOff val="414058"/>
                    <a:satOff val="2144"/>
                    <a:lumOff val="10379"/>
                  </a:schemeClr>
                </a:solidFill>
              </a:rPr>
              <a:t>if-блока</a:t>
            </a:r>
            <a:r>
              <a:t>, а за другия - </a:t>
            </a:r>
            <a:r>
              <a:rPr>
                <a:solidFill>
                  <a:schemeClr val="accent3"/>
                </a:solidFill>
              </a:rPr>
              <a:t>else-блока</a:t>
            </a:r>
            <a:r>
              <a:t>. Всичко останало </a:t>
            </a:r>
            <a:r>
              <a:rPr>
                <a:solidFill>
                  <a:schemeClr val="accent5"/>
                </a:solidFill>
              </a:rPr>
              <a:t>Е ЕДНО И СЪЩО!</a:t>
            </a:r>
          </a:p>
          <a:p>
            <a:pPr marL="0" lvl="1" indent="144018" defTabSz="368045">
              <a:spcBef>
                <a:spcPts val="1700"/>
              </a:spcBef>
              <a:buClrTx/>
              <a:buSzTx/>
              <a:buFontTx/>
              <a:buNone/>
              <a:defRPr sz="2142"/>
            </a:pPr>
            <a:r>
              <a:t>int main() {</a:t>
            </a:r>
          </a:p>
          <a:p>
            <a:pPr marL="0" lvl="2" indent="288036" defTabSz="368045">
              <a:spcBef>
                <a:spcPts val="1700"/>
              </a:spcBef>
              <a:buClrTx/>
              <a:buSzTx/>
              <a:buFontTx/>
              <a:buNone/>
              <a:defRPr sz="2142"/>
            </a:pPr>
            <a:r>
              <a:t>pid_t childId = 0;</a:t>
            </a:r>
          </a:p>
          <a:p>
            <a:pPr marL="0" lvl="2" indent="288036" defTabSz="368045">
              <a:spcBef>
                <a:spcPts val="1700"/>
              </a:spcBef>
              <a:buClrTx/>
              <a:buSzTx/>
              <a:buFontTx/>
              <a:buNone/>
              <a:defRPr sz="2142"/>
            </a:pPr>
            <a:r>
              <a:t>childId = </a:t>
            </a:r>
            <a:r>
              <a:rPr>
                <a:solidFill>
                  <a:schemeClr val="accent5"/>
                </a:solidFill>
              </a:rPr>
              <a:t>fork</a:t>
            </a:r>
            <a:r>
              <a:t>();</a:t>
            </a:r>
          </a:p>
          <a:p>
            <a:pPr marL="0" lvl="2" indent="288036" defTabSz="368045">
              <a:spcBef>
                <a:spcPts val="1700"/>
              </a:spcBef>
              <a:buClrTx/>
              <a:buSzTx/>
              <a:buFontTx/>
              <a:buNone/>
              <a:defRPr sz="2142"/>
            </a:pPr>
            <a:r>
              <a:t>if (0 == childId) </a:t>
            </a:r>
            <a:r>
              <a:rPr>
                <a:solidFill>
                  <a:schemeClr val="accent4">
                    <a:hueOff val="414058"/>
                    <a:satOff val="2144"/>
                    <a:lumOff val="10379"/>
                  </a:schemeClr>
                </a:solidFill>
              </a:rPr>
              <a:t>printf(“This is the child”);</a:t>
            </a:r>
          </a:p>
          <a:p>
            <a:pPr marL="0" lvl="2" indent="288036" defTabSz="368045">
              <a:spcBef>
                <a:spcPts val="1700"/>
              </a:spcBef>
              <a:buClrTx/>
              <a:buSzTx/>
              <a:buFontTx/>
              <a:buNone/>
              <a:defRPr sz="2142"/>
            </a:pPr>
            <a:r>
              <a:t>else if (0 &lt; childId) </a:t>
            </a:r>
            <a:r>
              <a:rPr>
                <a:solidFill>
                  <a:schemeClr val="accent3"/>
                </a:solidFill>
              </a:rPr>
              <a:t>printf(“This is the parent”);</a:t>
            </a:r>
          </a:p>
          <a:p>
            <a:pPr marL="0" lvl="2" indent="288036" defTabSz="368045">
              <a:spcBef>
                <a:spcPts val="1700"/>
              </a:spcBef>
              <a:buClrTx/>
              <a:buSzTx/>
              <a:buFontTx/>
              <a:buNone/>
              <a:defRPr sz="2142"/>
            </a:pPr>
            <a:r>
              <a:t>else printf(“Error in creating process”);</a:t>
            </a:r>
          </a:p>
          <a:p>
            <a:pPr marL="0" lvl="2" indent="288036" defTabSz="368045">
              <a:spcBef>
                <a:spcPts val="1700"/>
              </a:spcBef>
              <a:buClrTx/>
              <a:buSzTx/>
              <a:buFontTx/>
              <a:buNone/>
              <a:defRPr sz="2142"/>
            </a:pPr>
            <a:r>
              <a:t>return 0;</a:t>
            </a:r>
          </a:p>
          <a:p>
            <a:pPr marL="0" lvl="2" indent="288036" defTabSz="368045">
              <a:spcBef>
                <a:spcPts val="1700"/>
              </a:spcBef>
              <a:buClrTx/>
              <a:buSzTx/>
              <a:buFontTx/>
              <a:buNone/>
              <a:defRPr sz="2142"/>
            </a:pPr>
            <a:r>
              <a:t>}</a:t>
            </a:r>
          </a:p>
        </p:txBody>
      </p:sp>
      <p:sp>
        <p:nvSpPr>
          <p:cNvPr id="204" name="Shape 204"/>
          <p:cNvSpPr/>
          <p:nvPr/>
        </p:nvSpPr>
        <p:spPr>
          <a:xfrm flipH="1">
            <a:off x="4871544" y="3492499"/>
            <a:ext cx="5872656" cy="2183087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  <p:sp>
        <p:nvSpPr>
          <p:cNvPr id="205" name="Shape 205"/>
          <p:cNvSpPr/>
          <p:nvPr/>
        </p:nvSpPr>
        <p:spPr>
          <a:xfrm>
            <a:off x="2856043" y="4003931"/>
            <a:ext cx="1337585" cy="2254980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Системно програмиране</a:t>
            </a:r>
          </a:p>
        </p:txBody>
      </p:sp>
      <p:sp>
        <p:nvSpPr>
          <p:cNvPr id="208" name="Shape 20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73887">
              <a:spcBef>
                <a:spcPts val="1700"/>
              </a:spcBef>
              <a:defRPr sz="3839"/>
            </a:lvl1pPr>
          </a:lstStyle>
          <a:p>
            <a:r>
              <a:t>Създаване на два процеса</a:t>
            </a:r>
          </a:p>
        </p:txBody>
      </p:sp>
      <p:sp>
        <p:nvSpPr>
          <p:cNvPr id="209" name="Shape 20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Ако променим малко кода и добавим една глобална/статична променлива:</a:t>
            </a:r>
          </a:p>
          <a:p>
            <a:pPr marL="0" lvl="1" indent="228600">
              <a:buClrTx/>
              <a:buSzTx/>
              <a:buFontTx/>
              <a:buNone/>
              <a:defRPr>
                <a:solidFill>
                  <a:schemeClr val="accent3"/>
                </a:solidFill>
              </a:defRPr>
            </a:pPr>
            <a:r>
              <a:t>static int temp_var;</a:t>
            </a:r>
          </a:p>
          <a:p>
            <a:pPr marL="0" lvl="1" indent="228600">
              <a:buClrTx/>
              <a:buSzTx/>
              <a:buFontTx/>
              <a:buNone/>
            </a:pPr>
            <a:r>
              <a:t>int main() {</a:t>
            </a:r>
          </a:p>
          <a:p>
            <a:pPr marL="0" lvl="2" indent="457200">
              <a:buClrTx/>
              <a:buSzTx/>
              <a:buFontTx/>
              <a:buNone/>
            </a:pPr>
            <a:r>
              <a:t>pid_t childId = 0;</a:t>
            </a:r>
          </a:p>
          <a:p>
            <a:pPr marL="0" lvl="2" indent="457200">
              <a:buClrTx/>
              <a:buSzTx/>
              <a:buFontTx/>
              <a:buNone/>
            </a:pPr>
            <a:r>
              <a:t>childId = </a:t>
            </a:r>
            <a:r>
              <a:rPr>
                <a:solidFill>
                  <a:schemeClr val="accent5"/>
                </a:solidFill>
              </a:rPr>
              <a:t>fork</a:t>
            </a:r>
            <a:r>
              <a:t>();</a:t>
            </a:r>
          </a:p>
          <a:p>
            <a:pPr marL="0" lvl="2" indent="457200">
              <a:buClrTx/>
              <a:buSzTx/>
              <a:buFontTx/>
              <a:buNone/>
            </a:pPr>
            <a:r>
              <a:t>…</a:t>
            </a:r>
          </a:p>
        </p:txBody>
      </p:sp>
      <p:graphicFrame>
        <p:nvGraphicFramePr>
          <p:cNvPr id="210" name="Table 210"/>
          <p:cNvGraphicFramePr/>
          <p:nvPr/>
        </p:nvGraphicFramePr>
        <p:xfrm>
          <a:off x="5156200" y="4025031"/>
          <a:ext cx="3567111" cy="4913564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1828332"/>
                <a:gridCol w="1738779"/>
              </a:tblGrid>
              <a:tr h="592971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chemeClr val="accent5"/>
                          </a:solidFill>
                          <a:sym typeface="Avenir Next Medium"/>
                        </a:rPr>
                        <a:t>Process 1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5F6568"/>
                      </a:solidFill>
                      <a:miter lim="400000"/>
                    </a:lnL>
                    <a:lnR w="25400">
                      <a:solidFill>
                        <a:srgbClr val="5F6568"/>
                      </a:solidFill>
                      <a:miter lim="400000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87988">
                <a:tc row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chemeClr val="accent1"/>
                          </a:solidFill>
                          <a:sym typeface="Avenir Next Medium"/>
                        </a:rPr>
                        <a:t>stack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5F6568"/>
                      </a:solidFill>
                      <a:miter lim="400000"/>
                    </a:lnL>
                    <a:lnR w="38100">
                      <a:solidFill>
                        <a:srgbClr val="0080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chemeClr val="accent1"/>
                          </a:solidFill>
                          <a:sym typeface="Avenir Next Medium"/>
                        </a:rPr>
                        <a:t>printf(“This is the parent”)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008000"/>
                      </a:solidFill>
                      <a:miter lim="400000"/>
                    </a:lnL>
                    <a:lnR w="38100">
                      <a:solidFill>
                        <a:srgbClr val="008000"/>
                      </a:solidFill>
                      <a:miter lim="400000"/>
                    </a:lnR>
                  </a:tcPr>
                </a:tc>
              </a:tr>
              <a:tr h="58798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chemeClr val="accent1"/>
                          </a:solidFill>
                          <a:sym typeface="Avenir Next Medium"/>
                        </a:rPr>
                        <a:t>pid_t childId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008000"/>
                      </a:solidFill>
                      <a:miter lim="400000"/>
                    </a:lnL>
                    <a:lnR w="38100">
                      <a:solidFill>
                        <a:srgbClr val="008000"/>
                      </a:solidFill>
                      <a:miter lim="400000"/>
                    </a:lnR>
                  </a:tcPr>
                </a:tc>
              </a:tr>
              <a:tr h="58798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chemeClr val="accent1"/>
                          </a:solidFill>
                          <a:sym typeface="Avenir Next Medium"/>
                        </a:rPr>
                        <a:t>int main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008000"/>
                      </a:solidFill>
                      <a:miter lim="400000"/>
                    </a:lnL>
                    <a:lnR w="38100">
                      <a:solidFill>
                        <a:srgbClr val="008000"/>
                      </a:solidFill>
                      <a:miter lim="400000"/>
                    </a:lnR>
                    <a:lnB w="38100">
                      <a:solidFill>
                        <a:srgbClr val="008000"/>
                      </a:solidFill>
                      <a:miter lim="400000"/>
                    </a:lnB>
                  </a:tcPr>
                </a:tc>
              </a:tr>
              <a:tr h="58798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chemeClr val="accent1"/>
                          </a:solidFill>
                          <a:sym typeface="Avenir Next Medium"/>
                        </a:rPr>
                        <a:t>heap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5F6568"/>
                      </a:solidFill>
                      <a:miter lim="400000"/>
                    </a:lnL>
                    <a:lnR w="38100">
                      <a:solidFill>
                        <a:schemeClr val="accent5">
                          <a:hueOff val="-234537"/>
                          <a:satOff val="-1108"/>
                          <a:lumOff val="-14796"/>
                        </a:schemeClr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chemeClr val="accent1"/>
                          </a:solidFill>
                          <a:sym typeface="Avenir Next Medium"/>
                        </a:rPr>
                        <a:t>0 bytes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5">
                          <a:hueOff val="-234537"/>
                          <a:satOff val="-1108"/>
                          <a:lumOff val="-14796"/>
                        </a:schemeClr>
                      </a:solidFill>
                      <a:miter lim="400000"/>
                    </a:lnL>
                    <a:lnR w="38100">
                      <a:solidFill>
                        <a:schemeClr val="accent5">
                          <a:hueOff val="-234537"/>
                          <a:satOff val="-1108"/>
                          <a:lumOff val="-14796"/>
                        </a:schemeClr>
                      </a:solidFill>
                      <a:miter lim="400000"/>
                    </a:lnR>
                    <a:lnT w="38100">
                      <a:solidFill>
                        <a:srgbClr val="008000"/>
                      </a:solidFill>
                      <a:miter lim="400000"/>
                    </a:lnT>
                  </a:tcPr>
                </a:tc>
              </a:tr>
              <a:tr h="58798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chemeClr val="accent1"/>
                          </a:solidFill>
                          <a:sym typeface="Avenir Next Medium"/>
                        </a:rPr>
                        <a:t>BSS, data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5F6568"/>
                      </a:solidFill>
                      <a:miter lim="400000"/>
                    </a:lnL>
                    <a:lnR w="38100">
                      <a:solidFill>
                        <a:schemeClr val="accent5">
                          <a:hueOff val="-234537"/>
                          <a:satOff val="-1108"/>
                          <a:lumOff val="-14796"/>
                        </a:schemeClr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chemeClr val="accent1"/>
                          </a:solidFill>
                          <a:sym typeface="Avenir Next Medium"/>
                        </a:rPr>
                        <a:t>temp_var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5">
                          <a:hueOff val="-234537"/>
                          <a:satOff val="-1108"/>
                          <a:lumOff val="-14796"/>
                        </a:schemeClr>
                      </a:solidFill>
                      <a:miter lim="400000"/>
                    </a:lnL>
                    <a:lnR w="38100">
                      <a:solidFill>
                        <a:schemeClr val="accent5">
                          <a:hueOff val="-234537"/>
                          <a:satOff val="-1108"/>
                          <a:lumOff val="-14796"/>
                        </a:schemeClr>
                      </a:solidFill>
                      <a:miter lim="400000"/>
                    </a:lnR>
                  </a:tcPr>
                </a:tc>
              </a:tr>
              <a:tr h="59297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chemeClr val="accent1"/>
                          </a:solidFill>
                          <a:sym typeface="Avenir Next Medium"/>
                        </a:rPr>
                        <a:t>text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5F6568"/>
                      </a:solidFill>
                      <a:miter lim="400000"/>
                    </a:lnL>
                    <a:lnR w="38100">
                      <a:solidFill>
                        <a:schemeClr val="accent5">
                          <a:hueOff val="-234537"/>
                          <a:satOff val="-1108"/>
                          <a:lumOff val="-14796"/>
                        </a:schemeClr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chemeClr val="accent1"/>
                          </a:solidFill>
                          <a:sym typeface="Avenir Next Medium"/>
                        </a:rPr>
                        <a:t>код за изпълнение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5">
                          <a:hueOff val="-234537"/>
                          <a:satOff val="-1108"/>
                          <a:lumOff val="-14796"/>
                        </a:schemeClr>
                      </a:solidFill>
                      <a:miter lim="400000"/>
                    </a:lnL>
                    <a:lnR w="38100">
                      <a:solidFill>
                        <a:schemeClr val="accent5">
                          <a:hueOff val="-234537"/>
                          <a:satOff val="-1108"/>
                          <a:lumOff val="-14796"/>
                        </a:schemeClr>
                      </a:solidFill>
                      <a:miter lim="400000"/>
                    </a:lnR>
                    <a:lnB w="38100">
                      <a:solidFill>
                        <a:schemeClr val="accent5">
                          <a:hueOff val="-234537"/>
                          <a:satOff val="-1108"/>
                          <a:lumOff val="-14796"/>
                        </a:schemeClr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graphicFrame>
        <p:nvGraphicFramePr>
          <p:cNvPr id="211" name="Table 211"/>
          <p:cNvGraphicFramePr/>
          <p:nvPr/>
        </p:nvGraphicFramePr>
        <p:xfrm>
          <a:off x="9302750" y="4028206"/>
          <a:ext cx="3464321" cy="4913564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1775647"/>
                <a:gridCol w="1688674"/>
              </a:tblGrid>
              <a:tr h="592971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chemeClr val="accent5"/>
                          </a:solidFill>
                          <a:sym typeface="Avenir Next Medium"/>
                        </a:rPr>
                        <a:t>Process 2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5F6568"/>
                      </a:solidFill>
                      <a:miter lim="400000"/>
                    </a:lnL>
                    <a:lnR w="25400">
                      <a:solidFill>
                        <a:srgbClr val="5F6568"/>
                      </a:solidFill>
                      <a:miter lim="400000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87988">
                <a:tc row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chemeClr val="accent1"/>
                          </a:solidFill>
                          <a:sym typeface="Avenir Next Medium"/>
                        </a:rPr>
                        <a:t>stack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5F6568"/>
                      </a:solidFill>
                      <a:miter lim="400000"/>
                    </a:lnL>
                    <a:lnR w="38100">
                      <a:solidFill>
                        <a:srgbClr val="008000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chemeClr val="accent1"/>
                          </a:solidFill>
                          <a:sym typeface="Avenir Next Medium"/>
                        </a:rPr>
                        <a:t>printf(“This is the child”)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008000"/>
                      </a:solidFill>
                      <a:miter lim="400000"/>
                    </a:lnL>
                    <a:lnR w="38100">
                      <a:solidFill>
                        <a:srgbClr val="008000"/>
                      </a:solidFill>
                      <a:miter lim="400000"/>
                    </a:lnR>
                  </a:tcPr>
                </a:tc>
              </a:tr>
              <a:tr h="58798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chemeClr val="accent1"/>
                          </a:solidFill>
                          <a:sym typeface="Avenir Next Medium"/>
                        </a:rPr>
                        <a:t>pid_t childId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008000"/>
                      </a:solidFill>
                      <a:miter lim="400000"/>
                    </a:lnL>
                    <a:lnR w="38100">
                      <a:solidFill>
                        <a:srgbClr val="008000"/>
                      </a:solidFill>
                      <a:miter lim="400000"/>
                    </a:lnR>
                  </a:tcPr>
                </a:tc>
              </a:tr>
              <a:tr h="58798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chemeClr val="accent1"/>
                          </a:solidFill>
                          <a:sym typeface="Avenir Next Medium"/>
                        </a:rPr>
                        <a:t>int main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rgbClr val="008000"/>
                      </a:solidFill>
                      <a:miter lim="400000"/>
                    </a:lnL>
                    <a:lnR w="38100">
                      <a:solidFill>
                        <a:srgbClr val="008000"/>
                      </a:solidFill>
                      <a:miter lim="400000"/>
                    </a:lnR>
                    <a:lnB w="38100">
                      <a:solidFill>
                        <a:srgbClr val="008000"/>
                      </a:solidFill>
                      <a:miter lim="400000"/>
                    </a:lnB>
                  </a:tcPr>
                </a:tc>
              </a:tr>
              <a:tr h="58798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chemeClr val="accent1"/>
                          </a:solidFill>
                          <a:sym typeface="Avenir Next Medium"/>
                        </a:rPr>
                        <a:t>heap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5F6568"/>
                      </a:solidFill>
                      <a:miter lim="400000"/>
                    </a:lnL>
                    <a:lnR w="38100">
                      <a:solidFill>
                        <a:schemeClr val="accent5">
                          <a:hueOff val="-234537"/>
                          <a:satOff val="-1108"/>
                          <a:lumOff val="-14796"/>
                        </a:schemeClr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chemeClr val="accent1"/>
                          </a:solidFill>
                          <a:sym typeface="Avenir Next Medium"/>
                        </a:rPr>
                        <a:t>0 bytes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5">
                          <a:hueOff val="-234537"/>
                          <a:satOff val="-1108"/>
                          <a:lumOff val="-14796"/>
                        </a:schemeClr>
                      </a:solidFill>
                      <a:miter lim="400000"/>
                    </a:lnL>
                    <a:lnR w="38100">
                      <a:solidFill>
                        <a:schemeClr val="accent5">
                          <a:hueOff val="-234537"/>
                          <a:satOff val="-1108"/>
                          <a:lumOff val="-14796"/>
                        </a:schemeClr>
                      </a:solidFill>
                      <a:miter lim="400000"/>
                    </a:lnR>
                    <a:lnT w="38100">
                      <a:solidFill>
                        <a:srgbClr val="008000"/>
                      </a:solidFill>
                      <a:miter lim="400000"/>
                    </a:lnT>
                  </a:tcPr>
                </a:tc>
              </a:tr>
              <a:tr h="58798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chemeClr val="accent1"/>
                          </a:solidFill>
                          <a:sym typeface="Avenir Next Medium"/>
                        </a:rPr>
                        <a:t>BSS, data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5F6568"/>
                      </a:solidFill>
                      <a:miter lim="400000"/>
                    </a:lnL>
                    <a:lnR w="38100">
                      <a:solidFill>
                        <a:schemeClr val="accent5">
                          <a:hueOff val="-234537"/>
                          <a:satOff val="-1108"/>
                          <a:lumOff val="-14796"/>
                        </a:schemeClr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chemeClr val="accent1"/>
                          </a:solidFill>
                          <a:sym typeface="Avenir Next Medium"/>
                        </a:rPr>
                        <a:t>temp_var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5">
                          <a:hueOff val="-234537"/>
                          <a:satOff val="-1108"/>
                          <a:lumOff val="-14796"/>
                        </a:schemeClr>
                      </a:solidFill>
                      <a:miter lim="400000"/>
                    </a:lnL>
                    <a:lnR w="38100">
                      <a:solidFill>
                        <a:schemeClr val="accent5">
                          <a:hueOff val="-234537"/>
                          <a:satOff val="-1108"/>
                          <a:lumOff val="-14796"/>
                        </a:schemeClr>
                      </a:solidFill>
                      <a:miter lim="400000"/>
                    </a:lnR>
                  </a:tcPr>
                </a:tc>
              </a:tr>
              <a:tr h="59297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chemeClr val="accent1"/>
                          </a:solidFill>
                          <a:sym typeface="Avenir Next Medium"/>
                        </a:rPr>
                        <a:t>text</a:t>
                      </a:r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5F6568"/>
                      </a:solidFill>
                      <a:miter lim="400000"/>
                    </a:lnL>
                    <a:lnR w="38100">
                      <a:solidFill>
                        <a:schemeClr val="accent5">
                          <a:hueOff val="-234537"/>
                          <a:satOff val="-1108"/>
                          <a:lumOff val="-14796"/>
                        </a:schemeClr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chemeClr val="accent1"/>
                          </a:solidFill>
                          <a:sym typeface="Avenir Next Medium"/>
                        </a:rPr>
                        <a:t>код за изпълнение</a:t>
                      </a:r>
                    </a:p>
                  </a:txBody>
                  <a:tcPr marL="50800" marR="50800" marT="50800" marB="50800" anchor="ctr" horzOverflow="overflow">
                    <a:lnL w="38100">
                      <a:solidFill>
                        <a:schemeClr val="accent5">
                          <a:hueOff val="-234537"/>
                          <a:satOff val="-1108"/>
                          <a:lumOff val="-14796"/>
                        </a:schemeClr>
                      </a:solidFill>
                      <a:miter lim="400000"/>
                    </a:lnL>
                    <a:lnR w="38100">
                      <a:solidFill>
                        <a:schemeClr val="accent5">
                          <a:hueOff val="-234537"/>
                          <a:satOff val="-1108"/>
                          <a:lumOff val="-14796"/>
                        </a:schemeClr>
                      </a:solidFill>
                      <a:miter lim="400000"/>
                    </a:lnR>
                    <a:lnB w="38100">
                      <a:solidFill>
                        <a:schemeClr val="accent5">
                          <a:hueOff val="-234537"/>
                          <a:satOff val="-1108"/>
                          <a:lumOff val="-14796"/>
                        </a:schemeClr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212" name="Shape 212"/>
          <p:cNvSpPr/>
          <p:nvPr/>
        </p:nvSpPr>
        <p:spPr>
          <a:xfrm>
            <a:off x="4538662" y="4692749"/>
            <a:ext cx="2556732" cy="2556731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  <p:sp>
        <p:nvSpPr>
          <p:cNvPr id="213" name="Shape 213"/>
          <p:cNvSpPr/>
          <p:nvPr/>
        </p:nvSpPr>
        <p:spPr>
          <a:xfrm>
            <a:off x="4578746" y="4821057"/>
            <a:ext cx="6720695" cy="2287271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1471</Words>
  <Application>Microsoft Office PowerPoint</Application>
  <PresentationFormat>Custom</PresentationFormat>
  <Paragraphs>286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Avenir Next</vt:lpstr>
      <vt:lpstr>Avenir Next Medium</vt:lpstr>
      <vt:lpstr>DIN Alternate</vt:lpstr>
      <vt:lpstr>DIN Condensed</vt:lpstr>
      <vt:lpstr>Helvetica</vt:lpstr>
      <vt:lpstr>Helvetica Neue</vt:lpstr>
      <vt:lpstr>New_Template7</vt:lpstr>
      <vt:lpstr>Упр. 3</vt:lpstr>
      <vt:lpstr>Упражнение 3</vt:lpstr>
      <vt:lpstr>Обмяна на данни между два процеса</vt:lpstr>
      <vt:lpstr>Създаване на два процеса</vt:lpstr>
      <vt:lpstr>Създаване на два процеса</vt:lpstr>
      <vt:lpstr>Създаване на два процеса</vt:lpstr>
      <vt:lpstr>Създаване на два процеса</vt:lpstr>
      <vt:lpstr>Създаване на два процеса</vt:lpstr>
      <vt:lpstr>Създаване на два процеса</vt:lpstr>
      <vt:lpstr>Създаване на два процеса</vt:lpstr>
      <vt:lpstr>Комуникация</vt:lpstr>
      <vt:lpstr>Комуникация</vt:lpstr>
      <vt:lpstr>Комуникация</vt:lpstr>
      <vt:lpstr>Комуникация</vt:lpstr>
      <vt:lpstr>Комуникация</vt:lpstr>
      <vt:lpstr>Комуникация</vt:lpstr>
      <vt:lpstr>Комуникация</vt:lpstr>
      <vt:lpstr>Комуникация</vt:lpstr>
      <vt:lpstr>Комуникация</vt:lpstr>
      <vt:lpstr>Пакетиране</vt:lpstr>
      <vt:lpstr>Пакетиране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Упр. 3</dc:title>
  <cp:lastModifiedBy>Andreev, Desislav (D.)</cp:lastModifiedBy>
  <cp:revision>7</cp:revision>
  <dcterms:modified xsi:type="dcterms:W3CDTF">2017-03-24T14:13:56Z</dcterms:modified>
</cp:coreProperties>
</file>