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9" r:id="rId3"/>
    <p:sldId id="258" r:id="rId4"/>
    <p:sldId id="275" r:id="rId5"/>
    <p:sldId id="276" r:id="rId6"/>
    <p:sldId id="259" r:id="rId7"/>
    <p:sldId id="272" r:id="rId8"/>
    <p:sldId id="271" r:id="rId9"/>
    <p:sldId id="261" r:id="rId10"/>
    <p:sldId id="273" r:id="rId11"/>
    <p:sldId id="274" r:id="rId12"/>
    <p:sldId id="262" r:id="rId13"/>
    <p:sldId id="263" r:id="rId14"/>
    <p:sldId id="270" r:id="rId15"/>
    <p:sldId id="277" r:id="rId16"/>
    <p:sldId id="278" r:id="rId17"/>
    <p:sldId id="264" r:id="rId18"/>
    <p:sldId id="265" r:id="rId19"/>
    <p:sldId id="266" r:id="rId20"/>
    <p:sldId id="268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B79-1407-EE0B-242B-1604B580CC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18FB14-EB2C-03B7-0E26-8E17A482BC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2B35A-0744-44B1-1699-2E0CF20343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D6E22-8219-E2B5-3EF0-7D1429F0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E37D6-1F7C-E447-5973-AB5F719CF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6373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5B1D5-7AC4-B2D1-6A07-6964AD4CC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454E1E-8751-2E5B-2A46-4A3A89DAE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80254E-43B0-1B6A-0B7D-13D0F19165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CA53D-4BBF-A3DA-C4AE-2134B35F1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DCA624-B06D-9943-EAB4-C9DCD8881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63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5A7DF3-B736-DD60-5119-05CD72A7E2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EA6FD6-C32F-29D9-40E2-5198419DEE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912BF-4999-F28A-ECC1-3B84ACFA4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A60F1-25C9-3F59-D0B4-E3F9B123E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55380-6370-1B12-ED8B-071A245C0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835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1E94-C9DB-8961-709C-14F115DB9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2A8299-1C49-E5E6-72FF-868DC2C507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A9F91-45A2-072D-F4DF-76E929B67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5A6FB-A50F-83B8-3AEF-B23C7AA6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2496A-44BB-DE22-DA59-BEB1BE035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769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C3670-03E6-052F-19EB-340F7B050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74736-5919-D266-974E-3346436D4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12139-1C27-FE57-8950-DF3D0D573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655A3E-63F5-3DE3-D15F-5EEB163E7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B8FA5-2027-388A-DCE8-70F3C2741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097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8023B-315A-0500-991F-6B4B1330D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450A9-896D-6FE9-424C-E368311581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CA8400-704C-5283-531F-EB2F05AF9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F7BEFF-B645-85F8-D83D-BE870B1D4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C64D63-C4B1-7763-ED99-CB4D5CB87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2C8E54-99AD-A7CB-CB59-4A0909F25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31909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A8531-7450-C4C4-ADDE-B8712CA96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ED787A-7FB9-3A40-6BBB-38AEFD8FC2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6057DA-AD42-AC03-8831-FA06219B1B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0D953B-7F7A-736A-00E2-62381C6FE8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591A0A-5DD6-364A-C317-C94E59EBB6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017C9C6-22EB-A41B-7D51-5F380F270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4F91B3-2A27-EA19-3637-0ECBE759A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67181-5F81-3122-9EF1-3CECCC6D6C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639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6EFF57-D481-D9B3-BDB8-66312C67C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1759B-232F-9DC0-FD19-0B5B8F0E5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6EB53E-D374-AB6B-685F-EC57E61CD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B14E5-E8C8-6694-95B2-3357552FE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022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034740-2DA8-278D-315F-37FC0949C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17C731-E7FD-37C7-7A2B-427DC29BC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16B23D-7E59-5C85-DD7D-0D1B3DAC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0092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CD375-0EB8-567D-D015-929B20325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4EF9E-1D41-F61F-111E-F502D7BEB5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D2DD5C-CCB7-82A8-60DC-AEDBD1C54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37693E-2C08-1FF5-E585-AA926127C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36F29-5D79-641D-752E-D86ED739D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BB9808-5D87-3BD8-CBD8-CFC92A438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458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F6473-D975-3E3E-F0BF-8902CE7E0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03B4DA-0C81-2EE8-63D6-EE80620756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B7C176-8E1F-A782-6A66-DBEECF88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E59656-7D00-6E48-F1E1-21D47E42F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5B9CD-30FE-10E7-3158-56BF0E4AD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3867A-A4A4-013D-5EB9-D16578E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676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A43AF2-7504-D9C9-DDAA-B3D773DDB4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F023BF-7113-8309-865D-5B68D66053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499D9-A091-1687-B2D2-59168E895B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F94AF1-2ACC-4AF9-A553-929C21ACDA16}" type="datetimeFigureOut">
              <a:rPr lang="en-IN" smtClean="0"/>
              <a:t>18-07-2025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58056-43CC-2EB1-A678-D30332BCA3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E1587-DE43-6895-91FD-2F5ABB073D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FFA8EB-0ADC-44F9-BF84-5557A470F3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9490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.mo.gov/sites/doc/files/2018-01/offender-rulebook-9-12-14.pdf" TargetMode="External"/><Relationship Id="rId2" Type="http://schemas.openxmlformats.org/officeDocument/2006/relationships/hyperlink" Target="https://doc.mo.gov/sites/doc/files/2018-01/White-Book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library.wiley.com/doi/full/10.1002/pam.22529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0F4BDA-5AA6-E25F-A05E-A93474497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54201"/>
            <a:ext cx="9144000" cy="1655762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corrections</a:t>
            </a:r>
            <a:endParaRPr lang="en-IN" sz="4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A75497-5AB5-263C-C846-DEB5DFD2048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Exploratory data analysis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Chethan Nemmadhi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958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showing the growth of a number of years&#10;&#10;AI-generated content may be incorrect.">
            <a:extLst>
              <a:ext uri="{FF2B5EF4-FFF2-40B4-BE49-F238E27FC236}">
                <a16:creationId xmlns:a16="http://schemas.microsoft.com/office/drawing/2014/main" id="{26CE5E05-4D25-4C7C-36DF-A7F20FEFFF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47758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showing the growth of a number of students&#10;&#10;AI-generated content may be incorrect.">
            <a:extLst>
              <a:ext uri="{FF2B5EF4-FFF2-40B4-BE49-F238E27FC236}">
                <a16:creationId xmlns:a16="http://schemas.microsoft.com/office/drawing/2014/main" id="{875C6C36-BF9E-D187-9BE8-D5822B5AA9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230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1ECD0-96B3-1ABE-1A2D-472F8411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Correlating Institutional Work with Conduct Violations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E342F-6F50-C13C-D48D-F290EA4F6F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Inmates who participated in institutional work had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lower average violation rate (9.29)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than those who didn’t.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Roles like janitorial services, maintenance, or tutoring may instill routine and accountability, helping reduce infractions.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Expanding work assignments may serve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cost-effective tool to reduce misconduct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without extra surveillance or enforcement.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patterns suggest that individuals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longer or repeated job roles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tend to maintain lower violation counts indicating potential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behavioral reinforcement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260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6BF9D-A0FE-F827-4FDF-BBAFA27EFE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Recidivism Within Two Years of Release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4016F-8C5E-C1EB-5C4A-D1F53A04D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81,953 individuals released,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15,370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returned to prison within two years that’s an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18.75% recidivism rate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returns happened within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first 1–1.5 years post-release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pointing to a critical intervention window.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Early re-entry flags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potential gaps in supervision, job placement, or support service.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Tracking this over time can inform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impact of rehabilitation policies and funding allocations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346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number of people who returned to prison&#10;&#10;AI-generated content may be incorrect.">
            <a:extLst>
              <a:ext uri="{FF2B5EF4-FFF2-40B4-BE49-F238E27FC236}">
                <a16:creationId xmlns:a16="http://schemas.microsoft.com/office/drawing/2014/main" id="{F4BFF48B-B404-8AEC-207F-F2848C64AD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5" y="643467"/>
            <a:ext cx="844100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880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50C2CB-529A-BA8D-A15D-269DD1FECA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5495" y="643467"/>
            <a:ext cx="844100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1752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A8FB37-528C-BC89-C41B-1BA678875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43628"/>
            <a:ext cx="10905066" cy="5370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4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352DA-6DFD-B7DB-DEB7-A763295EB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0BC679-BDA3-69AF-C547-993B9F323A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Inconsistent date ranges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programs and violations in violations exist for cycles where release dates are missing or outside realistic timelines.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Unclassified offense groups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missing class completion outcomes suggest incomplete tracking of program effectiveness.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Different naming conventions and column formatting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(casing, extra spaces) required standardization can lead to analysis errors.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45834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B3031-3A5A-EA29-D34F-34315CCDC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that suggest a change in policy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2F630-2EEF-24B9-84E5-84452EC82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Sharp declines in violations and population after 2019 may reflect COVID-related early releases or policy changes on sentencing.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Institutional work participation dipped during specific years, suggesting possible staffing policy changes or program restrictions.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Changes in supervision violation types over time increase in technical violations suggests evolving enforcement priorities.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52952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54220-35AB-1D14-CBE8-B033A73E1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uture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FFA25-D4CB-0555-7997-80FD13236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analysis can explore how mental health, medical, and educational scores correlate with violations, program success, and recidivism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Pre-release flag system could help staff identify individuals who haven’t completed required programs.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Standardizing program labels and completion fields would greatly improve tracking over time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 at the facility level could spotlight violations, returns, and completions to support real-time decisions.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Institutional work programs seem to correlate with fewer violations, so evaluating and potentially expanding them could be a strategic win."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1617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FDA0A46-1A4D-49AD-20C8-F0A60B2D2F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7544" y="643467"/>
            <a:ext cx="901337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7995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0DD95-491E-B59B-218C-D9A39C005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33C7B-71C2-1476-0BEA-E6A15F878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2"/>
              </a:rPr>
              <a:t>https://doc.mo.gov/sites/doc/files/2018-01/White-Book.pdf</a:t>
            </a:r>
            <a:endParaRPr lang="en-IN" dirty="0"/>
          </a:p>
          <a:p>
            <a:endParaRPr lang="en-IN" dirty="0"/>
          </a:p>
          <a:p>
            <a:r>
              <a:rPr lang="en-IN" dirty="0">
                <a:hlinkClick r:id="rId3"/>
              </a:rPr>
              <a:t>https://doc.mo.gov/sites/doc/files/2018-01/offender-rulebook-9-12-14.pdf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r>
              <a:rPr lang="en-IN" dirty="0">
                <a:hlinkClick r:id="rId4"/>
              </a:rPr>
              <a:t>https://onlinelibrary.wiley.com/doi/full/10.1002/pam.22529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507907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949625-55C4-91ED-A63A-2660F27B7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Questions?</a:t>
            </a:r>
            <a:b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8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016898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2CFC4-824E-DD10-F756-8F7DB33F1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Population Characteristics of Incarcerated Individuals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25157-AEFC-9F17-F7D2-DCD92F3B36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6029"/>
            <a:ext cx="10515600" cy="4750934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Racial distribution shows the population is predominantly White (75%) and Black (24%), with minimal representation from Indigenous, Asian, and Unknown groups.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sharp decrease after 2019 aligns with broader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criminal justice reform efforts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public health measures during COVID-19.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population shifts likely had major implications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facility capacity planning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staffing, and budget allocation.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Disparities in incarceration may persist even as total counts drop, highlighting the need for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targeted intervention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4622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number of years&#10;&#10;AI-generated content may be incorrect.">
            <a:extLst>
              <a:ext uri="{FF2B5EF4-FFF2-40B4-BE49-F238E27FC236}">
                <a16:creationId xmlns:a16="http://schemas.microsoft.com/office/drawing/2014/main" id="{38924DEA-853C-71A4-FD7A-F424DF092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8308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blue bars&#10;&#10;AI-generated content may be incorrect.">
            <a:extLst>
              <a:ext uri="{FF2B5EF4-FFF2-40B4-BE49-F238E27FC236}">
                <a16:creationId xmlns:a16="http://schemas.microsoft.com/office/drawing/2014/main" id="{8D3AFB43-9AE0-B42D-94DF-9EED91CA2E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7" y="893573"/>
            <a:ext cx="10905066" cy="5070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0485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F0912-238D-6A60-07CC-544B325C3B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Patterns in Violation Behavior Over Time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78131D-E8FE-44BD-FD24-E3DAD60361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Violation trends peaked between 2012 and 2017, highlighting a sustained period of operational stress and potential behavioral volatility inside institutions.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Recurring top violation codes (e.g., 20.1, 19.1) point to persistent behavior patterns  a clear opportunity to design targeted interventions and evaluate their effectiveness over time.</a:t>
            </a:r>
          </a:p>
          <a:p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7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0A23FA-3505-BD6F-3A25-B84A83A91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29997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2526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graph of a graph&#10;&#10;AI-generated content may be incorrect.">
            <a:extLst>
              <a:ext uri="{FF2B5EF4-FFF2-40B4-BE49-F238E27FC236}">
                <a16:creationId xmlns:a16="http://schemas.microsoft.com/office/drawing/2014/main" id="{304E67A7-4BC3-DC43-92CF-9FC4E33B6C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729997"/>
            <a:ext cx="10905066" cy="5398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822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7B408-5A08-3A33-3B5A-D58C07B4A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Popular Classes &amp; Completion Rates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85922-E78B-1746-AE91-2E1A15214E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Pathway to Change dominated enrollments across most years, showing institutional reliance on cognitive restructuring.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High-performing programs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like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 School Equivalency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Term Treatment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also showed strong SFL rates — reflecting their potential role in rehabilitation and reentry success.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Substance Abuse Education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had lower completion rates historically (as low as ~20%), suggesting challenges in engagement or program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fit.</a:t>
            </a: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9888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656</Words>
  <Application>Microsoft Office PowerPoint</Application>
  <PresentationFormat>Widescreen</PresentationFormat>
  <Paragraphs>47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Times New Roman</vt:lpstr>
      <vt:lpstr>Office Theme</vt:lpstr>
      <vt:lpstr>Department of corrections</vt:lpstr>
      <vt:lpstr>PowerPoint Presentation</vt:lpstr>
      <vt:lpstr>Population Characteristics of Incarcerated Individuals</vt:lpstr>
      <vt:lpstr>PowerPoint Presentation</vt:lpstr>
      <vt:lpstr>PowerPoint Presentation</vt:lpstr>
      <vt:lpstr>Patterns in Violation Behavior Over Time</vt:lpstr>
      <vt:lpstr>PowerPoint Presentation</vt:lpstr>
      <vt:lpstr>PowerPoint Presentation</vt:lpstr>
      <vt:lpstr>Most Popular Classes &amp; Completion Rates</vt:lpstr>
      <vt:lpstr>PowerPoint Presentation</vt:lpstr>
      <vt:lpstr>PowerPoint Presentation</vt:lpstr>
      <vt:lpstr>Correlating Institutional Work with Conduct Violations</vt:lpstr>
      <vt:lpstr>Recidivism Within Two Years of Release</vt:lpstr>
      <vt:lpstr>PowerPoint Presentation</vt:lpstr>
      <vt:lpstr>PowerPoint Presentation</vt:lpstr>
      <vt:lpstr>PowerPoint Presentation</vt:lpstr>
      <vt:lpstr>Data Quality</vt:lpstr>
      <vt:lpstr>Data that suggest a change in policy </vt:lpstr>
      <vt:lpstr>Future Research</vt:lpstr>
      <vt:lpstr>References</vt:lpstr>
      <vt:lpstr>Questions?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Chethan Nemmadhi</dc:creator>
  <cp:lastModifiedBy>Chethan Nemmadhi</cp:lastModifiedBy>
  <cp:revision>21</cp:revision>
  <dcterms:created xsi:type="dcterms:W3CDTF">2025-07-11T17:23:29Z</dcterms:created>
  <dcterms:modified xsi:type="dcterms:W3CDTF">2025-07-18T15:29:52Z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73fd474-4f3c-44ed-88fb-5cc4bd2471bf_Enabled">
    <vt:lpwstr>true</vt:lpwstr>
  </property>
  <property fmtid="{D5CDD505-2E9C-101B-9397-08002B2CF9AE}" pid="3" name="MSIP_Label_a73fd474-4f3c-44ed-88fb-5cc4bd2471bf_SetDate">
    <vt:lpwstr>2025-07-11T17:23:41Z</vt:lpwstr>
  </property>
  <property fmtid="{D5CDD505-2E9C-101B-9397-08002B2CF9AE}" pid="4" name="MSIP_Label_a73fd474-4f3c-44ed-88fb-5cc4bd2471bf_Method">
    <vt:lpwstr>Standard</vt:lpwstr>
  </property>
  <property fmtid="{D5CDD505-2E9C-101B-9397-08002B2CF9AE}" pid="5" name="MSIP_Label_a73fd474-4f3c-44ed-88fb-5cc4bd2471bf_Name">
    <vt:lpwstr>defa4170-0d19-0005-0004-bc88714345d2</vt:lpwstr>
  </property>
  <property fmtid="{D5CDD505-2E9C-101B-9397-08002B2CF9AE}" pid="6" name="MSIP_Label_a73fd474-4f3c-44ed-88fb-5cc4bd2471bf_SiteId">
    <vt:lpwstr>8d1a69ec-03b5-4345-ae21-dad112f5fb4f</vt:lpwstr>
  </property>
  <property fmtid="{D5CDD505-2E9C-101B-9397-08002B2CF9AE}" pid="7" name="MSIP_Label_a73fd474-4f3c-44ed-88fb-5cc4bd2471bf_ActionId">
    <vt:lpwstr>f159c6e0-16ec-4c29-a47a-46f667cc49f3</vt:lpwstr>
  </property>
  <property fmtid="{D5CDD505-2E9C-101B-9397-08002B2CF9AE}" pid="8" name="MSIP_Label_a73fd474-4f3c-44ed-88fb-5cc4bd2471bf_ContentBits">
    <vt:lpwstr>0</vt:lpwstr>
  </property>
  <property fmtid="{D5CDD505-2E9C-101B-9397-08002B2CF9AE}" pid="9" name="MSIP_Label_a73fd474-4f3c-44ed-88fb-5cc4bd2471bf_Tag">
    <vt:lpwstr>10, 3, 0, 1</vt:lpwstr>
  </property>
</Properties>
</file>