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9" r:id="rId3"/>
    <p:sldId id="258" r:id="rId4"/>
    <p:sldId id="275" r:id="rId5"/>
    <p:sldId id="276" r:id="rId6"/>
    <p:sldId id="259" r:id="rId7"/>
    <p:sldId id="272" r:id="rId8"/>
    <p:sldId id="271" r:id="rId9"/>
    <p:sldId id="261" r:id="rId10"/>
    <p:sldId id="273" r:id="rId11"/>
    <p:sldId id="274" r:id="rId12"/>
    <p:sldId id="262" r:id="rId13"/>
    <p:sldId id="263" r:id="rId14"/>
    <p:sldId id="270" r:id="rId15"/>
    <p:sldId id="264" r:id="rId16"/>
    <p:sldId id="265" r:id="rId17"/>
    <p:sldId id="266" r:id="rId18"/>
    <p:sldId id="268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B79-1407-EE0B-242B-1604B580C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8FB14-EB2C-03B7-0E26-8E17A482B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2B35A-0744-44B1-1699-2E0CF203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4AF1-2ACC-4AF9-A553-929C21ACDA1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D6E22-8219-E2B5-3EF0-7D1429F0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E37D6-1F7C-E447-5973-AB5F719C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A8EB-0ADC-44F9-BF84-5557A470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37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5B1D5-7AC4-B2D1-6A07-6964AD4C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54E1E-8751-2E5B-2A46-4A3A89DAE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0254E-43B0-1B6A-0B7D-13D0F191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4AF1-2ACC-4AF9-A553-929C21ACDA1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CA53D-4BBF-A3DA-C4AE-2134B35F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CA624-B06D-9943-EAB4-C9DCD888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A8EB-0ADC-44F9-BF84-5557A470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3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A7DF3-B736-DD60-5119-05CD72A7E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A6FD6-C32F-29D9-40E2-5198419DE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912BF-4999-F28A-ECC1-3B84ACFA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4AF1-2ACC-4AF9-A553-929C21ACDA1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A60F1-25C9-3F59-D0B4-E3F9B123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55380-6370-1B12-ED8B-071A245C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A8EB-0ADC-44F9-BF84-5557A470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83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1E94-C9DB-8961-709C-14F115DB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A8299-1C49-E5E6-72FF-868DC2C50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A9F91-45A2-072D-F4DF-76E929B6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4AF1-2ACC-4AF9-A553-929C21ACDA1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5A6FB-A50F-83B8-3AEF-B23C7AA6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2496A-44BB-DE22-DA59-BEB1BE03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A8EB-0ADC-44F9-BF84-5557A470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69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3670-03E6-052F-19EB-340F7B050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74736-5919-D266-974E-3346436D4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12139-1C27-FE57-8950-DF3D0D57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4AF1-2ACC-4AF9-A553-929C21ACDA1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55A3E-63F5-3DE3-D15F-5EEB163E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B8FA5-2027-388A-DCE8-70F3C274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A8EB-0ADC-44F9-BF84-5557A470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9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023B-315A-0500-991F-6B4B1330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450A9-896D-6FE9-424C-E36831158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A8400-704C-5283-531F-EB2F05AF9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7BEFF-B645-85F8-D83D-BE870B1D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4AF1-2ACC-4AF9-A553-929C21ACDA1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64D63-C4B1-7763-ED99-CB4D5CB8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C8E54-99AD-A7CB-CB59-4A0909F2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A8EB-0ADC-44F9-BF84-5557A470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90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A8531-7450-C4C4-ADDE-B8712CA9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D787A-7FB9-3A40-6BBB-38AEFD8FC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057DA-AD42-AC03-8831-FA06219B1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D953B-7F7A-736A-00E2-62381C6FE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91A0A-5DD6-364A-C317-C94E59EBB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7C9C6-22EB-A41B-7D51-5F380F270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4AF1-2ACC-4AF9-A553-929C21ACDA1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4F91B3-2A27-EA19-3637-0ECBE759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67181-5F81-3122-9EF1-3CECCC6D6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A8EB-0ADC-44F9-BF84-5557A470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63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FF57-D481-D9B3-BDB8-66312C67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1759B-232F-9DC0-FD19-0B5B8F0E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4AF1-2ACC-4AF9-A553-929C21ACDA1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EB53E-D374-AB6B-685F-EC57E61C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B14E5-E8C8-6694-95B2-3357552F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A8EB-0ADC-44F9-BF84-5557A470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22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034740-2DA8-278D-315F-37FC0949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4AF1-2ACC-4AF9-A553-929C21ACDA1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7C731-E7FD-37C7-7A2B-427DC29B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6B23D-7E59-5C85-DD7D-0D1B3DAC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A8EB-0ADC-44F9-BF84-5557A470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09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D375-0EB8-567D-D015-929B2032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EF9E-1D41-F61F-111E-F502D7BEB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2DD5C-CCB7-82A8-60DC-AEDBD1C54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7693E-2C08-1FF5-E585-AA926127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4AF1-2ACC-4AF9-A553-929C21ACDA1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36F29-5D79-641D-752E-D86ED739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B9808-5D87-3BD8-CBD8-CFC92A438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A8EB-0ADC-44F9-BF84-5557A470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58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6473-D975-3E3E-F0BF-8902CE7E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03B4DA-0C81-2EE8-63D6-EE8062075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7C176-8E1F-A782-6A66-DBEECF88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59656-7D00-6E48-F1E1-21D47E42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4AF1-2ACC-4AF9-A553-929C21ACDA1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5B9CD-30FE-10E7-3158-56BF0E4A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3867A-A4A4-013D-5EB9-D16578ED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A8EB-0ADC-44F9-BF84-5557A470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67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A43AF2-7504-D9C9-DDAA-B3D773DD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023BF-7113-8309-865D-5B68D6605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499D9-A091-1687-B2D2-59168E895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F94AF1-2ACC-4AF9-A553-929C21ACDA1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58056-43CC-2EB1-A678-D30332BCA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1587-DE43-6895-91FD-2F5ABB073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FFA8EB-0ADC-44F9-BF84-5557A470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9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mo.gov/sites/doc/files/2018-01/offender-rulebook-9-12-14.pdf" TargetMode="External"/><Relationship Id="rId2" Type="http://schemas.openxmlformats.org/officeDocument/2006/relationships/hyperlink" Target="https://doc.mo.gov/sites/doc/files/2018-01/White-Book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library.wiley.com/doi/full/10.1002/pam.22529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4BDA-5AA6-E25F-A05E-A93474497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201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corrections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75497-5AB5-263C-C846-DEB5DFD204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Chethan Nemmadhi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587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showing the growth of a number of years&#10;&#10;AI-generated content may be incorrect.">
            <a:extLst>
              <a:ext uri="{FF2B5EF4-FFF2-40B4-BE49-F238E27FC236}">
                <a16:creationId xmlns:a16="http://schemas.microsoft.com/office/drawing/2014/main" id="{26CE5E05-4D25-4C7C-36DF-A7F20FEFF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93573"/>
            <a:ext cx="10905066" cy="50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7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showing the growth of a number of students&#10;&#10;AI-generated content may be incorrect.">
            <a:extLst>
              <a:ext uri="{FF2B5EF4-FFF2-40B4-BE49-F238E27FC236}">
                <a16:creationId xmlns:a16="http://schemas.microsoft.com/office/drawing/2014/main" id="{875C6C36-BF9E-D187-9BE8-D5822B5AA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93573"/>
            <a:ext cx="10905066" cy="50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30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1ECD0-96B3-1ABE-1A2D-472F8411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Correlating Institutional Work with Conduct Violations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E342F-6F50-C13C-D48D-F290EA4F6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Inmates who participated in institutional work had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average violation rate (9.29)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those who didn’t.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like janitorial services, maintenance, or tutoring may instill routine and accountability, helping reduce infractions.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Expanding work assignments may serve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 tool to reduce misconduct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extra surveillance or enforcement.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patterns suggest that individuals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 or repeated job roles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tend to maintain lower violation counts indicating potential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behavioral reinforcement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60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BF9D-A0FE-F827-4FDF-BBAFA27E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Recidivism Within Two Years of Release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4016F-8C5E-C1EB-5C4A-D1F53A04D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81,953 individuals released,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15,370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returned to prison within two years that’s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18.75% recidivism rate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returns happened within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1–1.5 years post-release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pointing to a critical intervention window.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re-entry flags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gaps in supervision, job placement, or support service.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this over time can inform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rehabilitation policies and funding allocations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46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a number of people who returned to prison&#10;&#10;AI-generated content may be incorrect.">
            <a:extLst>
              <a:ext uri="{FF2B5EF4-FFF2-40B4-BE49-F238E27FC236}">
                <a16:creationId xmlns:a16="http://schemas.microsoft.com/office/drawing/2014/main" id="{F4BFF48B-B404-8AEC-207F-F2848C64A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95" y="643467"/>
            <a:ext cx="844100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80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52DA-6DFD-B7DB-DEB7-A763295E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BC679-BDA3-69AF-C547-993B9F323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date ranges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across programs and violations in violations exist for cycles where release dates are missing or outside realistic timelines.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Unclassified offense groups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missing class completion outcomes suggest incomplete tracking of program effectiveness.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naming conventions and column formatting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(casing, extra spaces) required standardization can lead to analysis errors.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4583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3031-3A5A-EA29-D34F-34315CCD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that suggest a change in policy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2F630-2EEF-24B9-84E5-84452EC82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Sharp declines in violations and population after 2019 may reflect COVID-related early releases or policy changes on sentencing.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Institutional work participation dipped during specific years, suggesting possible staffing policy changes or program restrictions.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in supervision violation types over time increase in technical violations suggests evolving enforcement priorities.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295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54220-35AB-1D14-CBE8-B033A73E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uture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FFA25-D4CB-0555-7997-80FD13236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analysis can explore how mental health, medical, and educational scores correlate with violations, program success, and recidivism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Pre-release flag system could help staff identify individuals who haven’t completed required programs.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 program labels and completion fields would greatly improve tracking over time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Dashboards at the facility level could spotlight violations, returns, and completions to support real-time decisions.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Institutional work programs seem to correlate with fewer violations, so evaluating and potentially expanding them could be a strategic win."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617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DD95-491E-B59B-218C-D9A39C005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33C7B-71C2-1476-0BEA-E6A15F878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https://doc.mo.gov/sites/doc/files/2018-01/White-Book.pdf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https://doc.mo.gov/sites/doc/files/2018-01/offender-rulebook-9-12-14.pdf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>
                <a:hlinkClick r:id="rId4"/>
              </a:rPr>
              <a:t>https://onlinelibrary.wiley.com/doi/full/10.1002/pam.22529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0790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49625-55C4-91ED-A63A-2660F27B7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1689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FDA0A46-1A4D-49AD-20C8-F0A60B2D2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4" y="643467"/>
            <a:ext cx="901337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9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CFC4-824E-DD10-F756-8F7DB33F1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Characteristics of Incarcerated Individuals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25157-AEFC-9F17-F7D2-DCD92F3B3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029"/>
            <a:ext cx="10515600" cy="475093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Racial distribution shows the population is predominantly White (75%) and Black (24%), with minimal representation from Indigenous, Asian, and Unknown groups.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sharp decrease after 2019 aligns with broader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criminal justice reform efforts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public health measures during COVID-19.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population shifts likely had major implications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facility capacity planning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staffing, and budget allocation.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Disparities in incarceration may persist even as total counts drop, highlighting the need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intervention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46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a number of years&#10;&#10;AI-generated content may be incorrect.">
            <a:extLst>
              <a:ext uri="{FF2B5EF4-FFF2-40B4-BE49-F238E27FC236}">
                <a16:creationId xmlns:a16="http://schemas.microsoft.com/office/drawing/2014/main" id="{38924DEA-853C-71A4-FD7A-F424DF092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93573"/>
            <a:ext cx="10905066" cy="50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3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blue bars&#10;&#10;AI-generated content may be incorrect.">
            <a:extLst>
              <a:ext uri="{FF2B5EF4-FFF2-40B4-BE49-F238E27FC236}">
                <a16:creationId xmlns:a16="http://schemas.microsoft.com/office/drawing/2014/main" id="{8D3AFB43-9AE0-B42D-94DF-9EED91CA2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93573"/>
            <a:ext cx="10905066" cy="50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4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0912-238D-6A60-07CC-544B325C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 in Violation Behavior Over Time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8131D-E8FE-44BD-FD24-E3DAD6036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Violation trends peaked between 2012 and 2017, highlighting a sustained period of operational stress and potential behavioral volatility inside institutions.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Recurring top violation codes (e.g., 20.1, 19.1) point to persistent behavior patterns  a clear opportunity to design targeted interventions and evaluate their effectiveness over time.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7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0A23FA-3505-BD6F-3A25-B84A83A91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29997"/>
            <a:ext cx="10905066" cy="539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5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a graph&#10;&#10;AI-generated content may be incorrect.">
            <a:extLst>
              <a:ext uri="{FF2B5EF4-FFF2-40B4-BE49-F238E27FC236}">
                <a16:creationId xmlns:a16="http://schemas.microsoft.com/office/drawing/2014/main" id="{304E67A7-4BC3-DC43-92CF-9FC4E33B6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29997"/>
            <a:ext cx="10905066" cy="539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22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B408-5A08-3A33-3B5A-D58C07B4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Popular Classes &amp; Completion Rates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5922-E78B-1746-AE91-2E1A15214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Pathway to Change dominated enrollments across most years, showing institutional reliance on cognitive restructuring.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High-performing programs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School Equivalency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Term Treatment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showed strong SFL rates — reflecting their potential role in rehabilitation and reentry success.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Substance Abuse Education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had lower completion rates historically (as low as ~20%), suggesting challenges in engagement or program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88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656</Words>
  <Application>Microsoft Office PowerPoint</Application>
  <PresentationFormat>Widescreen</PresentationFormat>
  <Paragraphs>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Times New Roman</vt:lpstr>
      <vt:lpstr>Office Theme</vt:lpstr>
      <vt:lpstr>Department of corrections</vt:lpstr>
      <vt:lpstr>PowerPoint Presentation</vt:lpstr>
      <vt:lpstr>Population Characteristics of Incarcerated Individuals</vt:lpstr>
      <vt:lpstr>PowerPoint Presentation</vt:lpstr>
      <vt:lpstr>PowerPoint Presentation</vt:lpstr>
      <vt:lpstr>Patterns in Violation Behavior Over Time</vt:lpstr>
      <vt:lpstr>PowerPoint Presentation</vt:lpstr>
      <vt:lpstr>PowerPoint Presentation</vt:lpstr>
      <vt:lpstr>Most Popular Classes &amp; Completion Rates</vt:lpstr>
      <vt:lpstr>PowerPoint Presentation</vt:lpstr>
      <vt:lpstr>PowerPoint Presentation</vt:lpstr>
      <vt:lpstr>Correlating Institutional Work with Conduct Violations</vt:lpstr>
      <vt:lpstr>Recidivism Within Two Years of Release</vt:lpstr>
      <vt:lpstr>PowerPoint Presentation</vt:lpstr>
      <vt:lpstr>Data Quality</vt:lpstr>
      <vt:lpstr>Data that suggest a change in policy </vt:lpstr>
      <vt:lpstr>Future Research</vt:lpstr>
      <vt:lpstr>References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Chethan Nemmadhi</dc:creator>
  <cp:lastModifiedBy>Chethan Nemmadhi</cp:lastModifiedBy>
  <cp:revision>19</cp:revision>
  <dcterms:created xsi:type="dcterms:W3CDTF">2025-07-11T17:23:29Z</dcterms:created>
  <dcterms:modified xsi:type="dcterms:W3CDTF">2025-07-18T06:26:49Z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2025-07-11T17:23:41Z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f159c6e0-16ec-4c29-a47a-46f667cc49f3</vt:lpwstr>
  </property>
  <property fmtid="{D5CDD505-2E9C-101B-9397-08002B2CF9AE}" pid="8" name="MSIP_Label_a73fd474-4f3c-44ed-88fb-5cc4bd2471bf_ContentBits">
    <vt:lpwstr>0</vt:lpwstr>
  </property>
  <property fmtid="{D5CDD505-2E9C-101B-9397-08002B2CF9AE}" pid="9" name="MSIP_Label_a73fd474-4f3c-44ed-88fb-5cc4bd2471bf_Tag">
    <vt:lpwstr>10, 3, 0, 1</vt:lpwstr>
  </property>
</Properties>
</file>