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sldIdLst>
    <p:sldId id="257" r:id="rId5"/>
    <p:sldId id="258" r:id="rId6"/>
    <p:sldId id="259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80"/>
    <a:srgbClr val="0000FF"/>
    <a:srgbClr val="CA06C1"/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7/24/2025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7/24/2025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7/24/2025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7/24/2025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7/24/2025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7/24/2025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7/24/2025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7/24/2025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7/24/2025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7/24/2025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7/24/2025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7/24/2025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6576" y="-75087"/>
            <a:ext cx="12192001" cy="1080478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rgbClr val="002060"/>
                </a:solidFill>
                <a:latin typeface="Sitka Text Semibold" pitchFamily="2" charset="0"/>
              </a:rPr>
              <a:t>Bank Customer Churn Analysis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DCD2F1-87CD-E763-793C-2415BB9C94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95"/>
          <a:stretch>
            <a:fillRect/>
          </a:stretch>
        </p:blipFill>
        <p:spPr>
          <a:xfrm>
            <a:off x="8402" y="934722"/>
            <a:ext cx="7093437" cy="592567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4097437-2627-F681-E5CC-F52513EB5952}"/>
              </a:ext>
            </a:extLst>
          </p:cNvPr>
          <p:cNvSpPr txBox="1"/>
          <p:nvPr/>
        </p:nvSpPr>
        <p:spPr>
          <a:xfrm>
            <a:off x="5427754" y="1721004"/>
            <a:ext cx="63882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chemeClr val="accent5"/>
                </a:solidFill>
              </a:rPr>
              <a:t>Excel – based Statistical and Visual Insights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D4DE97-B15E-424A-B543-4F91EE3C5E6D}"/>
              </a:ext>
            </a:extLst>
          </p:cNvPr>
          <p:cNvSpPr txBox="1"/>
          <p:nvPr/>
        </p:nvSpPr>
        <p:spPr>
          <a:xfrm>
            <a:off x="6380483" y="3429000"/>
            <a:ext cx="58180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accent3"/>
                </a:solidFill>
                <a:latin typeface="Bahnschrift SemiBold Condensed" panose="020B0502040204020203" pitchFamily="34" charset="0"/>
              </a:rPr>
              <a:t>Presented By :  </a:t>
            </a:r>
            <a:r>
              <a:rPr lang="en-IN" sz="3600" dirty="0">
                <a:solidFill>
                  <a:srgbClr val="CA06C1"/>
                </a:solidFill>
                <a:latin typeface="Bahnschrift SemiBold Condensed" panose="020B0502040204020203" pitchFamily="34" charset="0"/>
              </a:rPr>
              <a:t>C.SUMANA</a:t>
            </a:r>
          </a:p>
          <a:p>
            <a:r>
              <a:rPr lang="en-IN" sz="3600" dirty="0">
                <a:solidFill>
                  <a:schemeClr val="accent3"/>
                </a:solidFill>
                <a:latin typeface="Bahnschrift SemiBold Condensed" panose="020B0502040204020203" pitchFamily="34" charset="0"/>
              </a:rPr>
              <a:t>            Date   :  </a:t>
            </a:r>
            <a:r>
              <a:rPr lang="en-IN" sz="3600" dirty="0">
                <a:solidFill>
                  <a:srgbClr val="CA06C1"/>
                </a:solidFill>
                <a:latin typeface="Bahnschrift SemiBold Condensed" panose="020B0502040204020203" pitchFamily="34" charset="0"/>
              </a:rPr>
              <a:t>24 – 07- 2025</a:t>
            </a:r>
          </a:p>
        </p:txBody>
      </p: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D53738-139E-564F-5546-31DAB06B99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C92BAA-9232-DB29-BEBF-2FE1428631BF}"/>
              </a:ext>
            </a:extLst>
          </p:cNvPr>
          <p:cNvSpPr txBox="1"/>
          <p:nvPr/>
        </p:nvSpPr>
        <p:spPr>
          <a:xfrm>
            <a:off x="629920" y="965200"/>
            <a:ext cx="11084560" cy="5168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ü"/>
              <a:defRPr sz="1800"/>
            </a:pPr>
            <a:r>
              <a:rPr lang="en-US" sz="3200" b="1" dirty="0">
                <a:solidFill>
                  <a:srgbClr val="0000FF"/>
                </a:solidFill>
              </a:rPr>
              <a:t> 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Bahnschrift SemiBold Condensed" panose="020B0502040204020203" pitchFamily="34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Objective :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identify the number of missing or blank entries in the EstimatedSalary column.</a:t>
            </a:r>
          </a:p>
          <a:p>
            <a:pPr marL="457200" indent="-457200">
              <a:lnSpc>
                <a:spcPct val="200000"/>
              </a:lnSpc>
              <a:buClr>
                <a:srgbClr val="0000FF"/>
              </a:buClr>
              <a:buFont typeface="Wingdings" panose="05000000000000000000" pitchFamily="2" charset="2"/>
              <a:buChar char="ü"/>
              <a:defRPr sz="1800"/>
            </a:pPr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Bahnschrift SemiBold Condensed" panose="020B0502040204020203" pitchFamily="34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Method Used :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Used COUNTBLANK and Filter to count blanks in EstimatedSalary.</a:t>
            </a:r>
          </a:p>
          <a:p>
            <a:pPr marL="457200" indent="-457200">
              <a:lnSpc>
                <a:spcPct val="200000"/>
              </a:lnSpc>
              <a:buClr>
                <a:srgbClr val="0000FF"/>
              </a:buClr>
              <a:buFont typeface="Wingdings" panose="05000000000000000000" pitchFamily="2" charset="2"/>
              <a:buChar char="ü"/>
              <a:defRPr sz="1800"/>
            </a:pPr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Bahnschrift SemiBold Condensed" panose="020B0502040204020203" pitchFamily="34" charset="0"/>
              </a:rPr>
              <a:t>Key Observation :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X rows (you fill actual number) had missing salary values. </a:t>
            </a:r>
          </a:p>
          <a:p>
            <a:pPr>
              <a:lnSpc>
                <a:spcPct val="200000"/>
              </a:lnSpc>
              <a:buClr>
                <a:srgbClr val="0000FF"/>
              </a:buClr>
              <a:defRPr sz="1800"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		  2. </a:t>
            </a:r>
            <a:r>
              <a:rPr lang="en-IN" sz="2000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Most records are complete.</a:t>
            </a:r>
            <a:endParaRPr lang="en-US" sz="2000" b="1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lnSpc>
                <a:spcPct val="200000"/>
              </a:lnSpc>
              <a:buClr>
                <a:srgbClr val="0000FF"/>
              </a:buClr>
              <a:buFont typeface="Wingdings" panose="05000000000000000000" pitchFamily="2" charset="2"/>
              <a:buChar char="ü"/>
              <a:defRPr sz="1800"/>
            </a:pPr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Bahnschrift SemiBold Condensed" panose="020B0502040204020203" pitchFamily="34" charset="0"/>
              </a:rPr>
              <a:t>Conclusion :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Missing values are few but should be handled (filled/removed) before further analysis.</a:t>
            </a:r>
            <a:endParaRPr lang="en-IN" sz="2000" b="1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A32B0F-DA69-D281-9011-975F864DFE49}"/>
              </a:ext>
            </a:extLst>
          </p:cNvPr>
          <p:cNvSpPr txBox="1"/>
          <p:nvPr/>
        </p:nvSpPr>
        <p:spPr>
          <a:xfrm>
            <a:off x="508000" y="91440"/>
            <a:ext cx="1132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i="1" dirty="0">
                <a:solidFill>
                  <a:srgbClr val="800080"/>
                </a:solidFill>
                <a:latin typeface="Consolas" panose="020B06090202040302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Q8</a:t>
            </a:r>
            <a:r>
              <a:rPr lang="en-IN" sz="3600" b="1" dirty="0">
                <a:solidFill>
                  <a:srgbClr val="800080"/>
                </a:solidFill>
                <a:latin typeface="Consolas" panose="020B06090202040302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- Missing Values in Estimated Salary</a:t>
            </a:r>
          </a:p>
        </p:txBody>
      </p:sp>
    </p:spTree>
    <p:extLst>
      <p:ext uri="{BB962C8B-B14F-4D97-AF65-F5344CB8AC3E}">
        <p14:creationId xmlns:p14="http://schemas.microsoft.com/office/powerpoint/2010/main" val="1790115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0B12BE-CFB6-C000-1C4B-AA2837B557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543CFE-84D3-79E2-8A6C-C456964E3AB0}"/>
              </a:ext>
            </a:extLst>
          </p:cNvPr>
          <p:cNvSpPr txBox="1"/>
          <p:nvPr/>
        </p:nvSpPr>
        <p:spPr>
          <a:xfrm>
            <a:off x="508000" y="1097280"/>
            <a:ext cx="11084560" cy="4485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ü"/>
              <a:defRPr sz="1800"/>
            </a:pPr>
            <a:r>
              <a:rPr lang="en-US" sz="3200" b="1" dirty="0">
                <a:solidFill>
                  <a:srgbClr val="0000FF"/>
                </a:solidFill>
              </a:rPr>
              <a:t> 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Bahnschrift SemiBold Condensed" panose="020B0502040204020203" pitchFamily="34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Objective :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calculate the average balance only for valid values (excluding 0 or missing).</a:t>
            </a:r>
          </a:p>
          <a:p>
            <a:pPr marL="457200" indent="-457200">
              <a:lnSpc>
                <a:spcPct val="200000"/>
              </a:lnSpc>
              <a:buClr>
                <a:srgbClr val="0000FF"/>
              </a:buClr>
              <a:buFont typeface="Wingdings" panose="05000000000000000000" pitchFamily="2" charset="2"/>
              <a:buChar char="ü"/>
              <a:defRPr sz="1800"/>
            </a:pPr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Bahnschrift SemiBold Condensed" panose="020B0502040204020203" pitchFamily="34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Method Used :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Filtered out rows with 0 or blank balances and used AVERAGE function.</a:t>
            </a:r>
          </a:p>
          <a:p>
            <a:pPr marL="457200" indent="-457200">
              <a:lnSpc>
                <a:spcPct val="200000"/>
              </a:lnSpc>
              <a:buClr>
                <a:srgbClr val="0000FF"/>
              </a:buClr>
              <a:buFont typeface="Wingdings" panose="05000000000000000000" pitchFamily="2" charset="2"/>
              <a:buChar char="ü"/>
              <a:defRPr sz="1800"/>
            </a:pPr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Bahnschrift SemiBold Condensed" panose="020B0502040204020203" pitchFamily="34" charset="0"/>
              </a:rPr>
              <a:t>Key Observation :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Cleaned average balance is higher than unfiltered average. </a:t>
            </a:r>
          </a:p>
          <a:p>
            <a:pPr>
              <a:lnSpc>
                <a:spcPct val="200000"/>
              </a:lnSpc>
              <a:buClr>
                <a:srgbClr val="0000FF"/>
              </a:buClr>
              <a:defRPr sz="1800"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		  2. </a:t>
            </a:r>
            <a:r>
              <a:rPr lang="en-IN" sz="2000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Many invalid zero balances existed.</a:t>
            </a:r>
            <a:endParaRPr lang="en-US" sz="2000" b="1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lnSpc>
                <a:spcPct val="200000"/>
              </a:lnSpc>
              <a:buClr>
                <a:srgbClr val="0000FF"/>
              </a:buClr>
              <a:buFont typeface="Wingdings" panose="05000000000000000000" pitchFamily="2" charset="2"/>
              <a:buChar char="ü"/>
              <a:defRPr sz="1800"/>
            </a:pPr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Bahnschrift SemiBold Condensed" panose="020B0502040204020203" pitchFamily="34" charset="0"/>
              </a:rPr>
              <a:t>Conclusion :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cleaning improved the accuracy of balance insights.</a:t>
            </a:r>
            <a:endParaRPr lang="en-IN" sz="2000" b="1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B8CCB8-2066-FFE7-C3D4-F0E852C38E11}"/>
              </a:ext>
            </a:extLst>
          </p:cNvPr>
          <p:cNvSpPr txBox="1"/>
          <p:nvPr/>
        </p:nvSpPr>
        <p:spPr>
          <a:xfrm>
            <a:off x="508000" y="91440"/>
            <a:ext cx="1132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i="1" dirty="0">
                <a:solidFill>
                  <a:srgbClr val="800080"/>
                </a:solidFill>
                <a:latin typeface="Consolas" panose="020B06090202040302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Q9</a:t>
            </a:r>
            <a:r>
              <a:rPr lang="en-IN" sz="3600" b="1" dirty="0">
                <a:solidFill>
                  <a:srgbClr val="800080"/>
                </a:solidFill>
                <a:latin typeface="Consolas" panose="020B06090202040302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- Avg Balance (Excluding Invalid Values)</a:t>
            </a:r>
          </a:p>
        </p:txBody>
      </p:sp>
    </p:spTree>
    <p:extLst>
      <p:ext uri="{BB962C8B-B14F-4D97-AF65-F5344CB8AC3E}">
        <p14:creationId xmlns:p14="http://schemas.microsoft.com/office/powerpoint/2010/main" val="1827247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D05A7D-B65C-47EC-3EB7-967BF9917C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F7D345-7BEA-11BD-540F-73D9671B59EA}"/>
              </a:ext>
            </a:extLst>
          </p:cNvPr>
          <p:cNvSpPr txBox="1"/>
          <p:nvPr/>
        </p:nvSpPr>
        <p:spPr>
          <a:xfrm>
            <a:off x="660400" y="995680"/>
            <a:ext cx="11084560" cy="5116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ü"/>
              <a:defRPr sz="1800"/>
            </a:pPr>
            <a:r>
              <a:rPr lang="en-US" sz="3200" b="1" dirty="0">
                <a:solidFill>
                  <a:srgbClr val="0000FF"/>
                </a:solidFill>
              </a:rPr>
              <a:t> 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Bahnschrift SemiBold Condensed" panose="020B0502040204020203" pitchFamily="34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Objective :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find the average credit score of customers in Germany only.</a:t>
            </a:r>
          </a:p>
          <a:p>
            <a:pPr marL="457200" indent="-457200">
              <a:lnSpc>
                <a:spcPct val="200000"/>
              </a:lnSpc>
              <a:buClr>
                <a:srgbClr val="0000FF"/>
              </a:buClr>
              <a:buFont typeface="Wingdings" panose="05000000000000000000" pitchFamily="2" charset="2"/>
              <a:buChar char="ü"/>
              <a:defRPr sz="1800"/>
            </a:pPr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Bahnschrift SemiBold Condensed" panose="020B0502040204020203" pitchFamily="34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Method Used : </a:t>
            </a:r>
            <a:r>
              <a:rPr lang="en-IN" sz="2000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Filtered the dataset for Geography = Germany and calculated average CreditScore.</a:t>
            </a:r>
            <a:endParaRPr lang="en-US" sz="2000" b="1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lnSpc>
                <a:spcPct val="200000"/>
              </a:lnSpc>
              <a:buClr>
                <a:srgbClr val="0000FF"/>
              </a:buClr>
              <a:buFont typeface="Wingdings" panose="05000000000000000000" pitchFamily="2" charset="2"/>
              <a:buChar char="ü"/>
              <a:defRPr sz="1800"/>
            </a:pPr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Bahnschrift SemiBold Condensed" panose="020B0502040204020203" pitchFamily="34" charset="0"/>
              </a:rPr>
              <a:t>Key Observation :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Germany’s average credit score is moderate compared to other countries.</a:t>
            </a:r>
          </a:p>
          <a:p>
            <a:pPr marL="457200" indent="-457200">
              <a:lnSpc>
                <a:spcPct val="200000"/>
              </a:lnSpc>
              <a:buClr>
                <a:srgbClr val="0000FF"/>
              </a:buClr>
              <a:buFont typeface="Wingdings" panose="05000000000000000000" pitchFamily="2" charset="2"/>
              <a:buChar char="ü"/>
              <a:defRPr sz="1800"/>
            </a:pPr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Bahnschrift SemiBold Condensed" panose="020B0502040204020203" pitchFamily="34" charset="0"/>
              </a:rPr>
              <a:t>Conclusion :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Germany has a balanced credit score profile among the customer base.</a:t>
            </a:r>
          </a:p>
          <a:p>
            <a:pPr marL="457200" indent="-457200">
              <a:lnSpc>
                <a:spcPct val="200000"/>
              </a:lnSpc>
              <a:buClr>
                <a:srgbClr val="0000FF"/>
              </a:buClr>
              <a:buFont typeface="Wingdings" panose="05000000000000000000" pitchFamily="2" charset="2"/>
              <a:buChar char="ü"/>
              <a:defRPr sz="1800"/>
            </a:pP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2C39CA-683D-EAD2-D5BC-5D61EFCF58B0}"/>
              </a:ext>
            </a:extLst>
          </p:cNvPr>
          <p:cNvSpPr txBox="1"/>
          <p:nvPr/>
        </p:nvSpPr>
        <p:spPr>
          <a:xfrm>
            <a:off x="508000" y="91440"/>
            <a:ext cx="1132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i="1" dirty="0">
                <a:solidFill>
                  <a:srgbClr val="800080"/>
                </a:solidFill>
                <a:latin typeface="Consolas" panose="020B06090202040302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Q10</a:t>
            </a:r>
            <a:r>
              <a:rPr lang="en-IN" sz="3600" b="1" dirty="0">
                <a:solidFill>
                  <a:srgbClr val="800080"/>
                </a:solidFill>
                <a:latin typeface="Consolas" panose="020B06090202040302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- Avg Credit Score (Germany)</a:t>
            </a:r>
          </a:p>
        </p:txBody>
      </p:sp>
    </p:spTree>
    <p:extLst>
      <p:ext uri="{BB962C8B-B14F-4D97-AF65-F5344CB8AC3E}">
        <p14:creationId xmlns:p14="http://schemas.microsoft.com/office/powerpoint/2010/main" val="873259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517655-C0D6-F9E2-176D-2FDEFD5A90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D9049E-EF4E-0D3D-80C4-8FA88EF8DD5F}"/>
              </a:ext>
            </a:extLst>
          </p:cNvPr>
          <p:cNvSpPr txBox="1"/>
          <p:nvPr/>
        </p:nvSpPr>
        <p:spPr>
          <a:xfrm>
            <a:off x="894080" y="741680"/>
            <a:ext cx="11084560" cy="5168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ü"/>
              <a:defRPr sz="1800"/>
            </a:pPr>
            <a:r>
              <a:rPr lang="en-US" sz="3200" b="1" dirty="0">
                <a:solidFill>
                  <a:srgbClr val="0000FF"/>
                </a:solidFill>
              </a:rPr>
              <a:t> 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Bahnschrift SemiBold Condensed" panose="020B0502040204020203" pitchFamily="34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Objective :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calculate the average account balance of male customers from France.</a:t>
            </a:r>
          </a:p>
          <a:p>
            <a:pPr marL="457200" indent="-457200">
              <a:lnSpc>
                <a:spcPct val="200000"/>
              </a:lnSpc>
              <a:buClr>
                <a:srgbClr val="0000FF"/>
              </a:buClr>
              <a:buFont typeface="Wingdings" panose="05000000000000000000" pitchFamily="2" charset="2"/>
              <a:buChar char="ü"/>
              <a:defRPr sz="1800"/>
            </a:pPr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Bahnschrift SemiBold Condensed" panose="020B0502040204020203" pitchFamily="34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Method Used : </a:t>
            </a:r>
            <a:r>
              <a:rPr lang="en-IN" sz="2000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Filtered data for Gender = Male and Geography = France, then calculated average using Pivot Table.</a:t>
            </a:r>
            <a:endParaRPr lang="en-US" sz="2000" b="1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lnSpc>
                <a:spcPct val="200000"/>
              </a:lnSpc>
              <a:buClr>
                <a:srgbClr val="0000FF"/>
              </a:buClr>
              <a:buFont typeface="Wingdings" panose="05000000000000000000" pitchFamily="2" charset="2"/>
              <a:buChar char="ü"/>
              <a:defRPr sz="1800"/>
            </a:pPr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Bahnschrift SemiBold Condensed" panose="020B0502040204020203" pitchFamily="34" charset="0"/>
              </a:rPr>
              <a:t>Key Observation :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average balance for French male customers is ₹133205.</a:t>
            </a:r>
          </a:p>
          <a:p>
            <a:pPr marL="457200" indent="-457200">
              <a:lnSpc>
                <a:spcPct val="200000"/>
              </a:lnSpc>
              <a:buClr>
                <a:srgbClr val="0000FF"/>
              </a:buClr>
              <a:buFont typeface="Wingdings" panose="05000000000000000000" pitchFamily="2" charset="2"/>
              <a:buChar char="ü"/>
              <a:defRPr sz="1800"/>
            </a:pPr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Bahnschrift SemiBold Condensed" panose="020B0502040204020203" pitchFamily="34" charset="0"/>
              </a:rPr>
              <a:t>Conclusion :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group maintains a moderate to high balance, useful for targeting segment-specific offers.</a:t>
            </a:r>
            <a:endParaRPr lang="en-IN" sz="2000" b="1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6F97CD-08A1-3C5A-66EC-0B8470ED14B7}"/>
              </a:ext>
            </a:extLst>
          </p:cNvPr>
          <p:cNvSpPr txBox="1"/>
          <p:nvPr/>
        </p:nvSpPr>
        <p:spPr>
          <a:xfrm>
            <a:off x="508000" y="91440"/>
            <a:ext cx="1132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i="1" dirty="0">
                <a:solidFill>
                  <a:srgbClr val="800080"/>
                </a:solidFill>
                <a:latin typeface="Consolas" panose="020B06090202040302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Q11</a:t>
            </a:r>
            <a:r>
              <a:rPr lang="en-IN" sz="3600" b="1" dirty="0">
                <a:solidFill>
                  <a:srgbClr val="800080"/>
                </a:solidFill>
                <a:latin typeface="Consolas" panose="020B06090202040302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- Avg Balance (France, Male)</a:t>
            </a:r>
          </a:p>
        </p:txBody>
      </p:sp>
    </p:spTree>
    <p:extLst>
      <p:ext uri="{BB962C8B-B14F-4D97-AF65-F5344CB8AC3E}">
        <p14:creationId xmlns:p14="http://schemas.microsoft.com/office/powerpoint/2010/main" val="1039571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19760D-9D98-B995-B0F8-672067AF87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0AE665-4A09-A3DC-2D95-4C1296ABA14D}"/>
              </a:ext>
            </a:extLst>
          </p:cNvPr>
          <p:cNvSpPr txBox="1"/>
          <p:nvPr/>
        </p:nvSpPr>
        <p:spPr>
          <a:xfrm>
            <a:off x="640080" y="1016000"/>
            <a:ext cx="11084560" cy="4552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ü"/>
              <a:defRPr sz="1800"/>
            </a:pPr>
            <a:r>
              <a:rPr lang="en-US" sz="3200" b="1" dirty="0">
                <a:solidFill>
                  <a:srgbClr val="0000FF"/>
                </a:solidFill>
              </a:rPr>
              <a:t> 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Bahnschrift SemiBold Condensed" panose="020B0502040204020203" pitchFamily="34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Objective :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identify how many customers who churned had an active credit card.</a:t>
            </a:r>
          </a:p>
          <a:p>
            <a:pPr marL="457200" indent="-457200">
              <a:lnSpc>
                <a:spcPct val="200000"/>
              </a:lnSpc>
              <a:buClr>
                <a:srgbClr val="0000FF"/>
              </a:buClr>
              <a:buFont typeface="Wingdings" panose="05000000000000000000" pitchFamily="2" charset="2"/>
              <a:buChar char="ü"/>
              <a:defRPr sz="1800"/>
            </a:pPr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Bahnschrift SemiBold Condensed" panose="020B0502040204020203" pitchFamily="34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Method Used : </a:t>
            </a:r>
            <a:r>
              <a:rPr lang="en-IN" sz="2000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Filtered data for Exited = 1 and HasCrCard = 1, counted rows using Pivot Table.</a:t>
            </a:r>
            <a:endParaRPr lang="en-US" sz="2000" b="1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lnSpc>
                <a:spcPct val="200000"/>
              </a:lnSpc>
              <a:buClr>
                <a:srgbClr val="0000FF"/>
              </a:buClr>
              <a:buFont typeface="Wingdings" panose="05000000000000000000" pitchFamily="2" charset="2"/>
              <a:buChar char="ü"/>
              <a:defRPr sz="1800"/>
            </a:pPr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Bahnschrift SemiBold Condensed" panose="020B0502040204020203" pitchFamily="34" charset="0"/>
              </a:rPr>
              <a:t>Key Observation :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significant portion of churned users had credit cards.</a:t>
            </a:r>
          </a:p>
          <a:p>
            <a:pPr marL="457200" indent="-457200">
              <a:lnSpc>
                <a:spcPct val="200000"/>
              </a:lnSpc>
              <a:buClr>
                <a:srgbClr val="0000FF"/>
              </a:buClr>
              <a:buFont typeface="Wingdings" panose="05000000000000000000" pitchFamily="2" charset="2"/>
              <a:buChar char="ü"/>
              <a:defRPr sz="1800"/>
            </a:pPr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Bahnschrift SemiBold Condensed" panose="020B0502040204020203" pitchFamily="34" charset="0"/>
              </a:rPr>
              <a:t>Conclusion :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Having a credit card doesn’t prevent churn; more analysis is needed to understand why they left.</a:t>
            </a:r>
            <a:endParaRPr lang="en-IN" sz="2000" b="1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F4F7A1-7DF2-1F79-6460-E5FD271C2506}"/>
              </a:ext>
            </a:extLst>
          </p:cNvPr>
          <p:cNvSpPr txBox="1"/>
          <p:nvPr/>
        </p:nvSpPr>
        <p:spPr>
          <a:xfrm>
            <a:off x="508000" y="91440"/>
            <a:ext cx="1132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i="1" dirty="0">
                <a:solidFill>
                  <a:srgbClr val="800080"/>
                </a:solidFill>
                <a:latin typeface="Consolas" panose="020B06090202040302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Q12</a:t>
            </a:r>
            <a:r>
              <a:rPr lang="en-IN" sz="3600" b="1" dirty="0">
                <a:solidFill>
                  <a:srgbClr val="800080"/>
                </a:solidFill>
                <a:latin typeface="Consolas" panose="020B06090202040302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- Churned Customers with Credit Card</a:t>
            </a:r>
          </a:p>
        </p:txBody>
      </p:sp>
    </p:spTree>
    <p:extLst>
      <p:ext uri="{BB962C8B-B14F-4D97-AF65-F5344CB8AC3E}">
        <p14:creationId xmlns:p14="http://schemas.microsoft.com/office/powerpoint/2010/main" val="1307155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861A0C-D84B-8F16-EACF-AC0B7069C3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953810-278F-AC3C-9070-6E096004CB43}"/>
              </a:ext>
            </a:extLst>
          </p:cNvPr>
          <p:cNvSpPr txBox="1"/>
          <p:nvPr/>
        </p:nvSpPr>
        <p:spPr>
          <a:xfrm>
            <a:off x="690880" y="1066800"/>
            <a:ext cx="11084560" cy="4552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ü"/>
              <a:defRPr sz="1800"/>
            </a:pPr>
            <a:r>
              <a:rPr lang="en-US" sz="3200" b="1" dirty="0">
                <a:solidFill>
                  <a:srgbClr val="0000FF"/>
                </a:solidFill>
              </a:rPr>
              <a:t> 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Bahnschrift SemiBold Condensed" panose="020B0502040204020203" pitchFamily="34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Objective :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find customers who stayed (not churned) and used exactly 3 products.</a:t>
            </a:r>
          </a:p>
          <a:p>
            <a:pPr marL="457200" indent="-457200">
              <a:lnSpc>
                <a:spcPct val="200000"/>
              </a:lnSpc>
              <a:buClr>
                <a:srgbClr val="0000FF"/>
              </a:buClr>
              <a:buFont typeface="Wingdings" panose="05000000000000000000" pitchFamily="2" charset="2"/>
              <a:buChar char="ü"/>
              <a:defRPr sz="1800"/>
            </a:pPr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Bahnschrift SemiBold Condensed" panose="020B0502040204020203" pitchFamily="34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Method Used :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Filtered for Exited = 0 and NumOfProducts = 3, then counted using Pivot Table.</a:t>
            </a:r>
          </a:p>
          <a:p>
            <a:pPr marL="457200" indent="-457200">
              <a:lnSpc>
                <a:spcPct val="200000"/>
              </a:lnSpc>
              <a:buClr>
                <a:srgbClr val="0000FF"/>
              </a:buClr>
              <a:buFont typeface="Wingdings" panose="05000000000000000000" pitchFamily="2" charset="2"/>
              <a:buChar char="ü"/>
              <a:defRPr sz="1800"/>
            </a:pPr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Bahnschrift SemiBold Condensed" panose="020B0502040204020203" pitchFamily="34" charset="0"/>
              </a:rPr>
              <a:t>Key Observation :</a:t>
            </a:r>
            <a:r>
              <a:rPr lang="en-US" sz="2000" dirty="0"/>
              <a:t>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Only a small group of loyal customers use 3 products.</a:t>
            </a:r>
          </a:p>
          <a:p>
            <a:pPr marL="457200" indent="-457200">
              <a:lnSpc>
                <a:spcPct val="200000"/>
              </a:lnSpc>
              <a:buClr>
                <a:srgbClr val="0000FF"/>
              </a:buClr>
              <a:buFont typeface="Wingdings" panose="05000000000000000000" pitchFamily="2" charset="2"/>
              <a:buChar char="ü"/>
              <a:defRPr sz="1800"/>
            </a:pPr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Bahnschrift SemiBold Condensed" panose="020B0502040204020203" pitchFamily="34" charset="0"/>
              </a:rPr>
              <a:t>Conclusion :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Cross-selling multiple products may help retain customers, but excessive product usage doesn’t guarantee retention.</a:t>
            </a:r>
            <a:endParaRPr lang="en-IN" sz="2000" b="1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B7B514-249C-23E1-BD90-C9742E8465F6}"/>
              </a:ext>
            </a:extLst>
          </p:cNvPr>
          <p:cNvSpPr txBox="1"/>
          <p:nvPr/>
        </p:nvSpPr>
        <p:spPr>
          <a:xfrm>
            <a:off x="508000" y="91440"/>
            <a:ext cx="1132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i="1" dirty="0">
                <a:solidFill>
                  <a:srgbClr val="800080"/>
                </a:solidFill>
                <a:latin typeface="Consolas" panose="020B06090202040302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Q13</a:t>
            </a:r>
            <a:r>
              <a:rPr lang="en-IN" sz="3600" b="1" dirty="0">
                <a:solidFill>
                  <a:srgbClr val="800080"/>
                </a:solidFill>
                <a:latin typeface="Consolas" panose="020B06090202040302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- Stayed Customers Using 3 Products</a:t>
            </a:r>
          </a:p>
        </p:txBody>
      </p:sp>
    </p:spTree>
    <p:extLst>
      <p:ext uri="{BB962C8B-B14F-4D97-AF65-F5344CB8AC3E}">
        <p14:creationId xmlns:p14="http://schemas.microsoft.com/office/powerpoint/2010/main" val="1497548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63AAA5-03EF-1751-38ED-A485CA392A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C2C5EB-C16B-AF9D-8BAC-70ACC138A84D}"/>
              </a:ext>
            </a:extLst>
          </p:cNvPr>
          <p:cNvSpPr txBox="1"/>
          <p:nvPr/>
        </p:nvSpPr>
        <p:spPr>
          <a:xfrm>
            <a:off x="629920" y="1236861"/>
            <a:ext cx="11084560" cy="4384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  <a:defRPr sz="1800"/>
            </a:pPr>
            <a:r>
              <a:rPr lang="en-US" sz="3200" b="1" dirty="0">
                <a:solidFill>
                  <a:srgbClr val="0000FF"/>
                </a:solidFill>
              </a:rPr>
              <a:t> 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Bahnschrift SemiBold Condensed" panose="020B0502040204020203" pitchFamily="34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Objective :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calculate the average credit score of customers with Tenure = 1 who also churned.</a:t>
            </a:r>
          </a:p>
          <a:p>
            <a:pPr marL="457200" indent="-457200">
              <a:lnSpc>
                <a:spcPct val="150000"/>
              </a:lnSpc>
              <a:buClr>
                <a:srgbClr val="0000FF"/>
              </a:buClr>
              <a:buFont typeface="Wingdings" panose="05000000000000000000" pitchFamily="2" charset="2"/>
              <a:buChar char="ü"/>
              <a:defRPr sz="1800"/>
            </a:pPr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Bahnschrift SemiBold Condensed" panose="020B0502040204020203" pitchFamily="34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Method Used :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Filtered rows with Tenure = 1 and Exited = 1, then calculated average Credit Score.</a:t>
            </a:r>
          </a:p>
          <a:p>
            <a:pPr marL="457200" indent="-457200">
              <a:lnSpc>
                <a:spcPct val="150000"/>
              </a:lnSpc>
              <a:buClr>
                <a:srgbClr val="0000FF"/>
              </a:buClr>
              <a:buFont typeface="Wingdings" panose="05000000000000000000" pitchFamily="2" charset="2"/>
              <a:buChar char="ü"/>
              <a:defRPr sz="1800"/>
            </a:pPr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Bahnschrift SemiBold Condensed" panose="020B0502040204020203" pitchFamily="34" charset="0"/>
              </a:rPr>
              <a:t>Key Observation :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Customers with short tenure and churn have moderate credit scores.</a:t>
            </a:r>
          </a:p>
          <a:p>
            <a:pPr marL="457200" indent="-457200">
              <a:lnSpc>
                <a:spcPct val="150000"/>
              </a:lnSpc>
              <a:buClr>
                <a:srgbClr val="0000FF"/>
              </a:buClr>
              <a:buFont typeface="Wingdings" panose="05000000000000000000" pitchFamily="2" charset="2"/>
              <a:buChar char="ü"/>
              <a:defRPr sz="1800"/>
            </a:pPr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Bahnschrift SemiBold Condensed" panose="020B0502040204020203" pitchFamily="34" charset="0"/>
              </a:rPr>
              <a:t>Conclusion :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Short tenure alone may not be tied to low credit behavior — other factors may influence churn.</a:t>
            </a:r>
            <a:endParaRPr lang="en-IN" sz="2000" b="1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C37E76-4224-2910-0888-8C7B264261D2}"/>
              </a:ext>
            </a:extLst>
          </p:cNvPr>
          <p:cNvSpPr txBox="1"/>
          <p:nvPr/>
        </p:nvSpPr>
        <p:spPr>
          <a:xfrm>
            <a:off x="508000" y="91440"/>
            <a:ext cx="1132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i="1" dirty="0">
                <a:solidFill>
                  <a:srgbClr val="800080"/>
                </a:solidFill>
                <a:latin typeface="Consolas" panose="020B06090202040302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Q14</a:t>
            </a:r>
            <a:r>
              <a:rPr lang="en-IN" sz="3600" b="1" dirty="0">
                <a:solidFill>
                  <a:srgbClr val="800080"/>
                </a:solidFill>
                <a:latin typeface="Consolas" panose="020B06090202040302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- Avg Credit Score (Tenure = 1 &amp; Churn)</a:t>
            </a:r>
          </a:p>
        </p:txBody>
      </p:sp>
    </p:spTree>
    <p:extLst>
      <p:ext uri="{BB962C8B-B14F-4D97-AF65-F5344CB8AC3E}">
        <p14:creationId xmlns:p14="http://schemas.microsoft.com/office/powerpoint/2010/main" val="12660557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B7485A-086C-485E-4E10-32CC4AEA02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29CD563-3672-41A4-0BB6-E20E3A529BC8}"/>
              </a:ext>
            </a:extLst>
          </p:cNvPr>
          <p:cNvSpPr txBox="1"/>
          <p:nvPr/>
        </p:nvSpPr>
        <p:spPr>
          <a:xfrm>
            <a:off x="568960" y="934720"/>
            <a:ext cx="11084560" cy="4561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ü"/>
              <a:defRPr sz="1800"/>
            </a:pPr>
            <a:r>
              <a:rPr lang="en-US" sz="3200" b="1" dirty="0">
                <a:solidFill>
                  <a:srgbClr val="0000FF"/>
                </a:solidFill>
              </a:rPr>
              <a:t> 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Bahnschrift SemiBold Condensed" panose="020B0502040204020203" pitchFamily="34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Objective :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calculate the average EstimatedSalary of customers who churned.</a:t>
            </a:r>
          </a:p>
          <a:p>
            <a:pPr marL="457200" indent="-457200">
              <a:lnSpc>
                <a:spcPct val="200000"/>
              </a:lnSpc>
              <a:buClr>
                <a:srgbClr val="0000FF"/>
              </a:buClr>
              <a:buFont typeface="Wingdings" panose="05000000000000000000" pitchFamily="2" charset="2"/>
              <a:buChar char="ü"/>
              <a:defRPr sz="1800"/>
            </a:pPr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Bahnschrift SemiBold Condensed" panose="020B0502040204020203" pitchFamily="34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Method Used :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Filtered with Exited = 1, calculated average of EstimatedSalary using Pivot Table.</a:t>
            </a:r>
          </a:p>
          <a:p>
            <a:pPr marL="457200" indent="-457200">
              <a:lnSpc>
                <a:spcPct val="200000"/>
              </a:lnSpc>
              <a:buClr>
                <a:srgbClr val="0000FF"/>
              </a:buClr>
              <a:buFont typeface="Wingdings" panose="05000000000000000000" pitchFamily="2" charset="2"/>
              <a:buChar char="ü"/>
              <a:defRPr sz="1800"/>
            </a:pPr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Bahnschrift SemiBold Condensed" panose="020B0502040204020203" pitchFamily="34" charset="0"/>
              </a:rPr>
              <a:t>Key Observation :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Avg salary for churned customers is ₹83428 . It varies widely.</a:t>
            </a:r>
          </a:p>
          <a:p>
            <a:pPr marL="457200" indent="-457200">
              <a:lnSpc>
                <a:spcPct val="200000"/>
              </a:lnSpc>
              <a:buClr>
                <a:srgbClr val="0000FF"/>
              </a:buClr>
              <a:buFont typeface="Wingdings" panose="05000000000000000000" pitchFamily="2" charset="2"/>
              <a:buChar char="ü"/>
              <a:defRPr sz="1800"/>
            </a:pPr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Bahnschrift SemiBold Condensed" panose="020B0502040204020203" pitchFamily="34" charset="0"/>
              </a:rPr>
              <a:t>Conclusion :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Salary alone isn’t a strong predictor of churn — further multi-factor analysis needed.</a:t>
            </a:r>
            <a:endParaRPr lang="en-IN" sz="2000" b="1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484A83-C0CF-92C8-3DB6-8CADB8772B97}"/>
              </a:ext>
            </a:extLst>
          </p:cNvPr>
          <p:cNvSpPr txBox="1"/>
          <p:nvPr/>
        </p:nvSpPr>
        <p:spPr>
          <a:xfrm>
            <a:off x="508000" y="91440"/>
            <a:ext cx="1132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i="1" dirty="0">
                <a:solidFill>
                  <a:srgbClr val="800080"/>
                </a:solidFill>
                <a:latin typeface="Consolas" panose="020B06090202040302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Q15</a:t>
            </a:r>
            <a:r>
              <a:rPr lang="en-IN" sz="3600" b="1" dirty="0">
                <a:solidFill>
                  <a:srgbClr val="800080"/>
                </a:solidFill>
                <a:latin typeface="Consolas" panose="020B06090202040302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- Avg Salary of Churned Customers</a:t>
            </a:r>
          </a:p>
        </p:txBody>
      </p:sp>
    </p:spTree>
    <p:extLst>
      <p:ext uri="{BB962C8B-B14F-4D97-AF65-F5344CB8AC3E}">
        <p14:creationId xmlns:p14="http://schemas.microsoft.com/office/powerpoint/2010/main" val="15836742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7B0571-DE6D-9330-3FE5-F80A5758D3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872E79-AB44-A3A6-8A64-43753BF2C1F3}"/>
              </a:ext>
            </a:extLst>
          </p:cNvPr>
          <p:cNvSpPr txBox="1"/>
          <p:nvPr/>
        </p:nvSpPr>
        <p:spPr>
          <a:xfrm>
            <a:off x="975360" y="1003181"/>
            <a:ext cx="11084560" cy="4845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  <a:defRPr sz="1800"/>
            </a:pPr>
            <a:r>
              <a:rPr lang="en-US" sz="3200" b="1" dirty="0">
                <a:solidFill>
                  <a:srgbClr val="0000FF"/>
                </a:solidFill>
              </a:rPr>
              <a:t> 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Bahnschrift SemiBold Condensed" panose="020B0502040204020203" pitchFamily="34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Objective :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determine if there is a significant difference in EstimatedSalary between customers who churned vs stayed.</a:t>
            </a:r>
          </a:p>
          <a:p>
            <a:pPr marL="457200" indent="-457200">
              <a:lnSpc>
                <a:spcPct val="150000"/>
              </a:lnSpc>
              <a:buClr>
                <a:srgbClr val="0000FF"/>
              </a:buClr>
              <a:buFont typeface="Wingdings" panose="05000000000000000000" pitchFamily="2" charset="2"/>
              <a:buChar char="ü"/>
              <a:defRPr sz="1800"/>
            </a:pPr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Bahnschrift SemiBold Condensed" panose="020B0502040204020203" pitchFamily="34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Method Used :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Two-sample t-test using Data Analysis Toolpak in Excel.</a:t>
            </a:r>
          </a:p>
          <a:p>
            <a:pPr marL="457200" indent="-457200">
              <a:lnSpc>
                <a:spcPct val="150000"/>
              </a:lnSpc>
              <a:buClr>
                <a:srgbClr val="0000FF"/>
              </a:buClr>
              <a:buFont typeface="Wingdings" panose="05000000000000000000" pitchFamily="2" charset="2"/>
              <a:buChar char="ü"/>
              <a:defRPr sz="1800"/>
            </a:pPr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Bahnschrift SemiBold Condensed" panose="020B0502040204020203" pitchFamily="34" charset="0"/>
              </a:rPr>
              <a:t>Key Observation :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p-value = 0.42047935 .</a:t>
            </a:r>
          </a:p>
          <a:p>
            <a:pPr>
              <a:lnSpc>
                <a:spcPct val="150000"/>
              </a:lnSpc>
              <a:buClr>
                <a:srgbClr val="0000FF"/>
              </a:buClr>
              <a:defRPr sz="1800"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		  2. If p-value &lt; 0.05 : Significant Difference. </a:t>
            </a:r>
          </a:p>
          <a:p>
            <a:pPr>
              <a:lnSpc>
                <a:spcPct val="150000"/>
              </a:lnSpc>
              <a:buClr>
                <a:srgbClr val="0000FF"/>
              </a:buClr>
              <a:defRPr sz="1800"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		  3. If p-value </a:t>
            </a:r>
            <a:r>
              <a:rPr lang="en-IN" sz="2000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≥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0.05 : No Significant Difference. </a:t>
            </a:r>
          </a:p>
          <a:p>
            <a:pPr marL="457200" indent="-457200">
              <a:lnSpc>
                <a:spcPct val="150000"/>
              </a:lnSpc>
              <a:buClr>
                <a:srgbClr val="0000FF"/>
              </a:buClr>
              <a:buFont typeface="Wingdings" panose="05000000000000000000" pitchFamily="2" charset="2"/>
              <a:buChar char="ü"/>
              <a:defRPr sz="1800"/>
            </a:pPr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Bahnschrift SemiBold Condensed" panose="020B0502040204020203" pitchFamily="34" charset="0"/>
              </a:rPr>
              <a:t>Conclusion :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 5% significance level, there is no statistically significant difference in average salary between churned and non-churned customers.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FE92BD-C358-8E06-48F4-7E8E5289C164}"/>
              </a:ext>
            </a:extLst>
          </p:cNvPr>
          <p:cNvSpPr txBox="1"/>
          <p:nvPr/>
        </p:nvSpPr>
        <p:spPr>
          <a:xfrm>
            <a:off x="508000" y="91440"/>
            <a:ext cx="1132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i="1" dirty="0">
                <a:solidFill>
                  <a:srgbClr val="800080"/>
                </a:solidFill>
                <a:latin typeface="Consolas" panose="020B06090202040302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Q16</a:t>
            </a:r>
            <a:r>
              <a:rPr lang="en-IN" sz="3600" b="1" dirty="0">
                <a:solidFill>
                  <a:srgbClr val="800080"/>
                </a:solidFill>
                <a:latin typeface="Consolas" panose="020B06090202040302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- Summary – t-Test Results</a:t>
            </a:r>
          </a:p>
        </p:txBody>
      </p:sp>
    </p:spTree>
    <p:extLst>
      <p:ext uri="{BB962C8B-B14F-4D97-AF65-F5344CB8AC3E}">
        <p14:creationId xmlns:p14="http://schemas.microsoft.com/office/powerpoint/2010/main" val="19023571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F6D07C-79BF-9444-5797-10759B7975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134C3C-618B-8EB1-D53D-CEA914CD58EA}"/>
              </a:ext>
            </a:extLst>
          </p:cNvPr>
          <p:cNvSpPr txBox="1"/>
          <p:nvPr/>
        </p:nvSpPr>
        <p:spPr>
          <a:xfrm>
            <a:off x="751840" y="1056640"/>
            <a:ext cx="11084560" cy="4375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  <a:defRPr sz="1800"/>
            </a:pPr>
            <a:r>
              <a:rPr lang="en-US" sz="3200" b="1" dirty="0">
                <a:solidFill>
                  <a:srgbClr val="0000FF"/>
                </a:solidFill>
              </a:rPr>
              <a:t> 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Bahnschrift SemiBold Condensed" panose="020B0502040204020203" pitchFamily="34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Objective :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check if there’s a significant difference in Credit Score across Geography (France, Germany, Spain).</a:t>
            </a:r>
          </a:p>
          <a:p>
            <a:pPr marL="457200" indent="-457200">
              <a:lnSpc>
                <a:spcPct val="150000"/>
              </a:lnSpc>
              <a:buClr>
                <a:srgbClr val="0000FF"/>
              </a:buClr>
              <a:buFont typeface="Wingdings" panose="05000000000000000000" pitchFamily="2" charset="2"/>
              <a:buChar char="ü"/>
              <a:defRPr sz="1800"/>
            </a:pPr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Bahnschrift SemiBold Condensed" panose="020B0502040204020203" pitchFamily="34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Method Used :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One-Way ANOVA using Excel Data Analysis Toolpak.</a:t>
            </a:r>
          </a:p>
          <a:p>
            <a:pPr marL="457200" indent="-457200">
              <a:lnSpc>
                <a:spcPct val="150000"/>
              </a:lnSpc>
              <a:buClr>
                <a:srgbClr val="0000FF"/>
              </a:buClr>
              <a:buFont typeface="Wingdings" panose="05000000000000000000" pitchFamily="2" charset="2"/>
              <a:buChar char="ü"/>
              <a:defRPr sz="1800"/>
            </a:pPr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Bahnschrift SemiBold Condensed" panose="020B0502040204020203" pitchFamily="34" charset="0"/>
              </a:rPr>
              <a:t>Key Observation :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p-value = 0.372393040497642 . </a:t>
            </a:r>
          </a:p>
          <a:p>
            <a:pPr>
              <a:lnSpc>
                <a:spcPct val="150000"/>
              </a:lnSpc>
              <a:buClr>
                <a:srgbClr val="0000FF"/>
              </a:buClr>
              <a:defRPr sz="1800"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		  2. F &gt; F – Critical or p &lt; 0.05 = Significant.</a:t>
            </a:r>
          </a:p>
          <a:p>
            <a:pPr marL="457200" indent="-457200">
              <a:lnSpc>
                <a:spcPct val="150000"/>
              </a:lnSpc>
              <a:buClr>
                <a:srgbClr val="0000FF"/>
              </a:buClr>
              <a:buFont typeface="Wingdings" panose="05000000000000000000" pitchFamily="2" charset="2"/>
              <a:buChar char="ü"/>
              <a:defRPr sz="1800"/>
            </a:pPr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Bahnschrift SemiBold Condensed" panose="020B0502040204020203" pitchFamily="34" charset="0"/>
              </a:rPr>
              <a:t>Conclusion :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There is no statistically significant difference in Credit Score across different geographies at the 0.05 level.</a:t>
            </a:r>
            <a:endParaRPr lang="en-IN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C4B4AD-46F9-234A-CEF2-1CE9EC9E4F5F}"/>
              </a:ext>
            </a:extLst>
          </p:cNvPr>
          <p:cNvSpPr txBox="1"/>
          <p:nvPr/>
        </p:nvSpPr>
        <p:spPr>
          <a:xfrm>
            <a:off x="508000" y="91440"/>
            <a:ext cx="1132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i="1" dirty="0">
                <a:solidFill>
                  <a:srgbClr val="800080"/>
                </a:solidFill>
                <a:latin typeface="Consolas" panose="020B06090202040302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Q17</a:t>
            </a:r>
            <a:r>
              <a:rPr lang="en-IN" sz="3600" b="1" dirty="0">
                <a:solidFill>
                  <a:srgbClr val="800080"/>
                </a:solidFill>
                <a:latin typeface="Consolas" panose="020B06090202040302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- Summary – ANOVA Results</a:t>
            </a:r>
          </a:p>
        </p:txBody>
      </p:sp>
    </p:spTree>
    <p:extLst>
      <p:ext uri="{BB962C8B-B14F-4D97-AF65-F5344CB8AC3E}">
        <p14:creationId xmlns:p14="http://schemas.microsoft.com/office/powerpoint/2010/main" val="1640161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4CC09E4F-97FF-EEDF-3CEC-D3CF3E6A0F2B}"/>
              </a:ext>
            </a:extLst>
          </p:cNvPr>
          <p:cNvGrpSpPr/>
          <p:nvPr/>
        </p:nvGrpSpPr>
        <p:grpSpPr>
          <a:xfrm>
            <a:off x="335280" y="146179"/>
            <a:ext cx="11206480" cy="646331"/>
            <a:chOff x="243840" y="44579"/>
            <a:chExt cx="11206480" cy="64633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85EACDE-F4C1-55A2-98CC-C784B505A0FE}"/>
                </a:ext>
              </a:extLst>
            </p:cNvPr>
            <p:cNvSpPr txBox="1"/>
            <p:nvPr/>
          </p:nvSpPr>
          <p:spPr>
            <a:xfrm>
              <a:off x="243840" y="44579"/>
              <a:ext cx="112064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600" dirty="0">
                  <a:solidFill>
                    <a:srgbClr val="FF0000"/>
                  </a:solidFill>
                  <a:latin typeface="Sitka Text Semibold" pitchFamily="2" charset="0"/>
                </a:rPr>
                <a:t>TABLE OF CONTENTS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7329B39-FD99-42B9-66B0-C1D2CF2D8A76}"/>
                </a:ext>
              </a:extLst>
            </p:cNvPr>
            <p:cNvCxnSpPr>
              <a:cxnSpLocks/>
            </p:cNvCxnSpPr>
            <p:nvPr/>
          </p:nvCxnSpPr>
          <p:spPr>
            <a:xfrm>
              <a:off x="3515360" y="640080"/>
              <a:ext cx="4683760" cy="0"/>
            </a:xfrm>
            <a:prstGeom prst="line">
              <a:avLst/>
            </a:prstGeom>
            <a:ln w="508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B2FE05A-ACB4-AF3C-5238-9A726CCCA40C}"/>
              </a:ext>
            </a:extLst>
          </p:cNvPr>
          <p:cNvSpPr txBox="1"/>
          <p:nvPr/>
        </p:nvSpPr>
        <p:spPr>
          <a:xfrm>
            <a:off x="568960" y="1327219"/>
            <a:ext cx="10840720" cy="480131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  <a:defRPr sz="1800"/>
            </a:pPr>
            <a:r>
              <a:rPr lang="en-IN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Q1. Average Credit Score per Geography</a:t>
            </a:r>
          </a:p>
          <a:p>
            <a:pPr marL="285750" indent="-285750">
              <a:buFont typeface="Wingdings" panose="05000000000000000000" pitchFamily="2" charset="2"/>
              <a:buChar char="Ø"/>
              <a:defRPr sz="1800"/>
            </a:pPr>
            <a:r>
              <a:rPr lang="en-IN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Q2. Average Balance by Gender and Geography</a:t>
            </a:r>
          </a:p>
          <a:p>
            <a:pPr marL="285750" indent="-285750">
              <a:buFont typeface="Wingdings" panose="05000000000000000000" pitchFamily="2" charset="2"/>
              <a:buChar char="Ø"/>
              <a:defRPr sz="1800"/>
            </a:pPr>
            <a:r>
              <a:rPr lang="en-IN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Q3. Credit Card vs Active Status</a:t>
            </a:r>
          </a:p>
          <a:p>
            <a:pPr marL="285750" indent="-285750">
              <a:buFont typeface="Wingdings" panose="05000000000000000000" pitchFamily="2" charset="2"/>
              <a:buChar char="Ø"/>
              <a:defRPr sz="1800"/>
            </a:pPr>
            <a:r>
              <a:rPr lang="en-IN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Q4. Churn Rate vs Number of Products</a:t>
            </a:r>
          </a:p>
          <a:p>
            <a:pPr marL="285750" indent="-285750">
              <a:buFont typeface="Wingdings" panose="05000000000000000000" pitchFamily="2" charset="2"/>
              <a:buChar char="Ø"/>
              <a:defRPr sz="1800"/>
            </a:pPr>
            <a:r>
              <a:rPr lang="en-IN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Q5. Credit Score vs Tenure (Churn/Stay)</a:t>
            </a:r>
          </a:p>
          <a:p>
            <a:pPr marL="285750" indent="-285750">
              <a:buFont typeface="Wingdings" panose="05000000000000000000" pitchFamily="2" charset="2"/>
              <a:buChar char="Ø"/>
              <a:defRPr sz="1800"/>
            </a:pPr>
            <a:r>
              <a:rPr lang="en-IN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Q6. t-Test: Salary vs Churn</a:t>
            </a:r>
          </a:p>
          <a:p>
            <a:pPr marL="285750" indent="-285750">
              <a:buFont typeface="Wingdings" panose="05000000000000000000" pitchFamily="2" charset="2"/>
              <a:buChar char="Ø"/>
              <a:defRPr sz="1800"/>
            </a:pPr>
            <a:r>
              <a:rPr lang="en-IN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Q7. ANOVA: Credit Score vs Geography</a:t>
            </a:r>
          </a:p>
          <a:p>
            <a:pPr marL="285750" indent="-285750">
              <a:buFont typeface="Wingdings" panose="05000000000000000000" pitchFamily="2" charset="2"/>
              <a:buChar char="Ø"/>
              <a:defRPr sz="1800"/>
            </a:pPr>
            <a:r>
              <a:rPr lang="en-IN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Q8. Missing Values in Estimated Salary</a:t>
            </a:r>
          </a:p>
          <a:p>
            <a:pPr marL="285750" indent="-285750">
              <a:buFont typeface="Wingdings" panose="05000000000000000000" pitchFamily="2" charset="2"/>
              <a:buChar char="Ø"/>
              <a:defRPr sz="1800"/>
            </a:pPr>
            <a:r>
              <a:rPr lang="en-IN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Q9. Avg Balance (Excluding Invalid Values)</a:t>
            </a:r>
          </a:p>
          <a:p>
            <a:pPr marL="285750" indent="-285750">
              <a:buFont typeface="Wingdings" panose="05000000000000000000" pitchFamily="2" charset="2"/>
              <a:buChar char="Ø"/>
              <a:defRPr sz="1800"/>
            </a:pPr>
            <a:r>
              <a:rPr lang="en-IN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Q10. Avg Credit Score (Germany)</a:t>
            </a:r>
          </a:p>
          <a:p>
            <a:pPr marL="285750" indent="-285750">
              <a:buFont typeface="Wingdings" panose="05000000000000000000" pitchFamily="2" charset="2"/>
              <a:buChar char="Ø"/>
              <a:defRPr sz="1800"/>
            </a:pPr>
            <a:r>
              <a:rPr lang="en-IN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Q11. Avg Balance (France, Male)</a:t>
            </a:r>
          </a:p>
          <a:p>
            <a:pPr marL="285750" indent="-285750">
              <a:buFont typeface="Wingdings" panose="05000000000000000000" pitchFamily="2" charset="2"/>
              <a:buChar char="Ø"/>
              <a:defRPr sz="1800"/>
            </a:pPr>
            <a:r>
              <a:rPr lang="en-IN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Q12. Churned Customers with Credit Card</a:t>
            </a:r>
          </a:p>
          <a:p>
            <a:pPr marL="285750" indent="-285750">
              <a:buFont typeface="Wingdings" panose="05000000000000000000" pitchFamily="2" charset="2"/>
              <a:buChar char="Ø"/>
              <a:defRPr sz="1800"/>
            </a:pPr>
            <a:r>
              <a:rPr lang="en-IN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Q13. Stayed Customers Using 3 Products</a:t>
            </a:r>
          </a:p>
          <a:p>
            <a:pPr marL="285750" indent="-285750">
              <a:buFont typeface="Wingdings" panose="05000000000000000000" pitchFamily="2" charset="2"/>
              <a:buChar char="Ø"/>
              <a:defRPr sz="1800"/>
            </a:pPr>
            <a:r>
              <a:rPr lang="en-IN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Q14. Avg Credit Score (Tenure = 1 &amp; Churn)</a:t>
            </a:r>
          </a:p>
          <a:p>
            <a:pPr marL="285750" indent="-285750">
              <a:buFont typeface="Wingdings" panose="05000000000000000000" pitchFamily="2" charset="2"/>
              <a:buChar char="Ø"/>
              <a:defRPr sz="1800"/>
            </a:pPr>
            <a:r>
              <a:rPr lang="en-IN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Q15. Avg Salary of Churned Customers</a:t>
            </a:r>
          </a:p>
          <a:p>
            <a:pPr marL="285750" indent="-285750">
              <a:buFont typeface="Wingdings" panose="05000000000000000000" pitchFamily="2" charset="2"/>
              <a:buChar char="Ø"/>
              <a:defRPr sz="1800"/>
            </a:pPr>
            <a:r>
              <a:rPr lang="en-IN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Q16. Summary – t-Test Results</a:t>
            </a:r>
          </a:p>
          <a:p>
            <a:pPr marL="285750" indent="-285750">
              <a:buFont typeface="Wingdings" panose="05000000000000000000" pitchFamily="2" charset="2"/>
              <a:buChar char="Ø"/>
              <a:defRPr sz="1800"/>
            </a:pPr>
            <a:r>
              <a:rPr lang="en-IN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Q17. Summary – ANOVA Results</a:t>
            </a:r>
          </a:p>
        </p:txBody>
      </p:sp>
    </p:spTree>
    <p:extLst>
      <p:ext uri="{BB962C8B-B14F-4D97-AF65-F5344CB8AC3E}">
        <p14:creationId xmlns:p14="http://schemas.microsoft.com/office/powerpoint/2010/main" val="39265182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C65B83-BB6E-4233-B884-C67DE20EE6EF}"/>
              </a:ext>
            </a:extLst>
          </p:cNvPr>
          <p:cNvSpPr txBox="1"/>
          <p:nvPr/>
        </p:nvSpPr>
        <p:spPr>
          <a:xfrm>
            <a:off x="711200" y="2562890"/>
            <a:ext cx="1064768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0" dirty="0">
                <a:solidFill>
                  <a:srgbClr val="800080"/>
                </a:solidFill>
                <a:latin typeface="Sitka Text Semibold" pitchFamily="2" charset="0"/>
              </a:rPr>
              <a:t>THANK YOU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9160CB-67A1-4AAA-AEB2-EEE3ABB81192}"/>
              </a:ext>
            </a:extLst>
          </p:cNvPr>
          <p:cNvSpPr txBox="1"/>
          <p:nvPr/>
        </p:nvSpPr>
        <p:spPr>
          <a:xfrm>
            <a:off x="640080" y="751840"/>
            <a:ext cx="117449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800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This analysis explored churn behavior using Excel visualizations and statistical tests. </a:t>
            </a:r>
          </a:p>
        </p:txBody>
      </p:sp>
    </p:spTree>
    <p:extLst>
      <p:ext uri="{BB962C8B-B14F-4D97-AF65-F5344CB8AC3E}">
        <p14:creationId xmlns:p14="http://schemas.microsoft.com/office/powerpoint/2010/main" val="3715261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37EA3E-52B3-1067-7A06-78AA74FE8B4A}"/>
              </a:ext>
            </a:extLst>
          </p:cNvPr>
          <p:cNvSpPr txBox="1"/>
          <p:nvPr/>
        </p:nvSpPr>
        <p:spPr>
          <a:xfrm>
            <a:off x="548640" y="985520"/>
            <a:ext cx="11084560" cy="5116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ü"/>
              <a:defRPr sz="1800"/>
            </a:pPr>
            <a:r>
              <a:rPr lang="en-US" sz="3200" b="1" dirty="0">
                <a:solidFill>
                  <a:srgbClr val="0000FF"/>
                </a:solidFill>
              </a:rPr>
              <a:t> 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Bahnschrift SemiBold Condensed" panose="020B0502040204020203" pitchFamily="34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Objective :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find the average credit score for each geography (France, Germany, Spain).</a:t>
            </a:r>
          </a:p>
          <a:p>
            <a:pPr marL="457200" indent="-457200">
              <a:lnSpc>
                <a:spcPct val="200000"/>
              </a:lnSpc>
              <a:buClr>
                <a:srgbClr val="0000FF"/>
              </a:buClr>
              <a:buFont typeface="Wingdings" panose="05000000000000000000" pitchFamily="2" charset="2"/>
              <a:buChar char="ü"/>
              <a:defRPr sz="1800"/>
            </a:pPr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Bahnschrift SemiBold Condensed" panose="020B0502040204020203" pitchFamily="34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Method Used :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Used Pivot Table to calculate the average of Credit Score grouped by Geography.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marL="457200" indent="-457200">
              <a:lnSpc>
                <a:spcPct val="200000"/>
              </a:lnSpc>
              <a:buClr>
                <a:srgbClr val="0000FF"/>
              </a:buClr>
              <a:buFont typeface="Wingdings" panose="05000000000000000000" pitchFamily="2" charset="2"/>
              <a:buChar char="ü"/>
              <a:defRPr sz="1800"/>
            </a:pPr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Bahnschrift SemiBold Condensed" panose="020B0502040204020203" pitchFamily="34" charset="0"/>
              </a:rPr>
              <a:t>Key Observation : 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Bahnschrift SemiBold Condensed" panose="020B0502040204020203" pitchFamily="34" charset="0"/>
              </a:rPr>
              <a:t>1.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France has the highest avg credit score.  </a:t>
            </a:r>
          </a:p>
          <a:p>
            <a:pPr>
              <a:lnSpc>
                <a:spcPct val="200000"/>
              </a:lnSpc>
              <a:buClr>
                <a:srgbClr val="0000FF"/>
              </a:buClr>
              <a:defRPr sz="1800"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		   2. Spain has the lowest among the three. </a:t>
            </a:r>
          </a:p>
          <a:p>
            <a:pPr marL="457200" indent="-457200">
              <a:lnSpc>
                <a:spcPct val="200000"/>
              </a:lnSpc>
              <a:buClr>
                <a:srgbClr val="0000FF"/>
              </a:buClr>
              <a:buFont typeface="Wingdings" panose="05000000000000000000" pitchFamily="2" charset="2"/>
              <a:buChar char="ü"/>
              <a:defRPr sz="1800"/>
            </a:pPr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Bahnschrift SemiBold Condensed" panose="020B0502040204020203" pitchFamily="34" charset="0"/>
              </a:rPr>
              <a:t>Conclusion : </a:t>
            </a:r>
            <a:r>
              <a:rPr lang="en-US" sz="2100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Geographic location has a slight influence on customer credit behavior.</a:t>
            </a:r>
          </a:p>
          <a:p>
            <a:pPr>
              <a:lnSpc>
                <a:spcPct val="200000"/>
              </a:lnSpc>
            </a:pP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635F5F-70C8-0A08-2370-7B863EA1046A}"/>
              </a:ext>
            </a:extLst>
          </p:cNvPr>
          <p:cNvSpPr txBox="1"/>
          <p:nvPr/>
        </p:nvSpPr>
        <p:spPr>
          <a:xfrm>
            <a:off x="508000" y="91440"/>
            <a:ext cx="1132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i="1" dirty="0">
                <a:solidFill>
                  <a:srgbClr val="800080"/>
                </a:solidFill>
                <a:latin typeface="Consolas" panose="020B06090202040302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Q1</a:t>
            </a:r>
            <a:r>
              <a:rPr lang="en-IN" sz="3600" b="1" dirty="0">
                <a:solidFill>
                  <a:srgbClr val="800080"/>
                </a:solidFill>
                <a:latin typeface="Consolas" panose="020B06090202040302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- Average Credit Score per Geography</a:t>
            </a:r>
          </a:p>
        </p:txBody>
      </p:sp>
    </p:spTree>
    <p:extLst>
      <p:ext uri="{BB962C8B-B14F-4D97-AF65-F5344CB8AC3E}">
        <p14:creationId xmlns:p14="http://schemas.microsoft.com/office/powerpoint/2010/main" val="2913893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EA190B-6DFA-8250-7409-9C33E593F5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766D41-59F0-8946-6892-C3E66C4B6A96}"/>
              </a:ext>
            </a:extLst>
          </p:cNvPr>
          <p:cNvSpPr txBox="1"/>
          <p:nvPr/>
        </p:nvSpPr>
        <p:spPr>
          <a:xfrm>
            <a:off x="508000" y="965200"/>
            <a:ext cx="11084560" cy="5731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ü"/>
              <a:defRPr sz="1800"/>
            </a:pPr>
            <a:r>
              <a:rPr lang="en-US" sz="3200" b="1" dirty="0">
                <a:solidFill>
                  <a:srgbClr val="0000FF"/>
                </a:solidFill>
              </a:rPr>
              <a:t> 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Bahnschrift SemiBold Condensed" panose="020B0502040204020203" pitchFamily="34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Objective :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find the average account balance grouped by both Gender and Geography.</a:t>
            </a:r>
          </a:p>
          <a:p>
            <a:pPr marL="457200" indent="-457200">
              <a:lnSpc>
                <a:spcPct val="200000"/>
              </a:lnSpc>
              <a:buClr>
                <a:srgbClr val="0000FF"/>
              </a:buClr>
              <a:buFont typeface="Wingdings" panose="05000000000000000000" pitchFamily="2" charset="2"/>
              <a:buChar char="ü"/>
              <a:defRPr sz="1800"/>
            </a:pPr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Bahnschrift SemiBold Condensed" panose="020B0502040204020203" pitchFamily="34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Method Used :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Created a Pivot Table with Geography and Gender as row/column labels, and calculated Average Balance.</a:t>
            </a:r>
          </a:p>
          <a:p>
            <a:pPr marL="457200" indent="-457200">
              <a:lnSpc>
                <a:spcPct val="200000"/>
              </a:lnSpc>
              <a:buClr>
                <a:srgbClr val="0000FF"/>
              </a:buClr>
              <a:buFont typeface="Wingdings" panose="05000000000000000000" pitchFamily="2" charset="2"/>
              <a:buChar char="ü"/>
              <a:defRPr sz="1800"/>
            </a:pPr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Bahnschrift SemiBold Condensed" panose="020B0502040204020203" pitchFamily="34" charset="0"/>
              </a:rPr>
              <a:t>Key Observation :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Males in Germany have the highest average balance. Females in Spain have the lowest.</a:t>
            </a:r>
          </a:p>
          <a:p>
            <a:pPr marL="457200" indent="-457200">
              <a:lnSpc>
                <a:spcPct val="200000"/>
              </a:lnSpc>
              <a:buClr>
                <a:srgbClr val="0000FF"/>
              </a:buClr>
              <a:buFont typeface="Wingdings" panose="05000000000000000000" pitchFamily="2" charset="2"/>
              <a:buChar char="ü"/>
              <a:defRPr sz="1800"/>
            </a:pPr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Bahnschrift SemiBold Condensed" panose="020B0502040204020203" pitchFamily="34" charset="0"/>
              </a:rPr>
              <a:t>Conclusion :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is some variation in average balance based on both geography and gender.</a:t>
            </a:r>
          </a:p>
          <a:p>
            <a:pPr>
              <a:lnSpc>
                <a:spcPct val="200000"/>
              </a:lnSpc>
            </a:pP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2ED164-2676-7D50-C5E3-7565A067E7D2}"/>
              </a:ext>
            </a:extLst>
          </p:cNvPr>
          <p:cNvSpPr txBox="1"/>
          <p:nvPr/>
        </p:nvSpPr>
        <p:spPr>
          <a:xfrm>
            <a:off x="508000" y="91440"/>
            <a:ext cx="1132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i="1" dirty="0">
                <a:solidFill>
                  <a:srgbClr val="800080"/>
                </a:solidFill>
                <a:latin typeface="Consolas" panose="020B06090202040302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Q2</a:t>
            </a:r>
            <a:r>
              <a:rPr lang="en-IN" sz="3600" b="1" dirty="0">
                <a:solidFill>
                  <a:srgbClr val="800080"/>
                </a:solidFill>
                <a:latin typeface="Consolas" panose="020B06090202040302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- Average Balance by Gender and Geography</a:t>
            </a:r>
          </a:p>
        </p:txBody>
      </p:sp>
    </p:spTree>
    <p:extLst>
      <p:ext uri="{BB962C8B-B14F-4D97-AF65-F5344CB8AC3E}">
        <p14:creationId xmlns:p14="http://schemas.microsoft.com/office/powerpoint/2010/main" val="2666306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122FAD-6A5D-8CC7-FD4C-09C5B6B784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19D0B2-3B4A-3777-65D2-37A5FB2BCF0C}"/>
              </a:ext>
            </a:extLst>
          </p:cNvPr>
          <p:cNvSpPr txBox="1"/>
          <p:nvPr/>
        </p:nvSpPr>
        <p:spPr>
          <a:xfrm>
            <a:off x="508000" y="792480"/>
            <a:ext cx="11084560" cy="5731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ü"/>
              <a:defRPr sz="1800"/>
            </a:pPr>
            <a:r>
              <a:rPr lang="en-US" sz="3200" b="1" dirty="0">
                <a:solidFill>
                  <a:srgbClr val="0000FF"/>
                </a:solidFill>
              </a:rPr>
              <a:t> 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Bahnschrift SemiBold Condensed" panose="020B0502040204020203" pitchFamily="34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Objective :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analyze how many customers are both Active Members and have a Credit Card, and their churn behavior.</a:t>
            </a:r>
          </a:p>
          <a:p>
            <a:pPr marL="457200" indent="-457200">
              <a:lnSpc>
                <a:spcPct val="200000"/>
              </a:lnSpc>
              <a:buClr>
                <a:srgbClr val="0000FF"/>
              </a:buClr>
              <a:buFont typeface="Wingdings" panose="05000000000000000000" pitchFamily="2" charset="2"/>
              <a:buChar char="ü"/>
              <a:defRPr sz="1800"/>
            </a:pPr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Bahnschrift SemiBold Condensed" panose="020B0502040204020203" pitchFamily="34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Method Used :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Created a Pivot Table using IsActiveMember and HasCrCard.</a:t>
            </a:r>
          </a:p>
          <a:p>
            <a:pPr marL="457200" indent="-457200">
              <a:lnSpc>
                <a:spcPct val="200000"/>
              </a:lnSpc>
              <a:buClr>
                <a:srgbClr val="0000FF"/>
              </a:buClr>
              <a:buFont typeface="Wingdings" panose="05000000000000000000" pitchFamily="2" charset="2"/>
              <a:buChar char="ü"/>
              <a:defRPr sz="1800"/>
            </a:pPr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Bahnschrift SemiBold Condensed" panose="020B0502040204020203" pitchFamily="34" charset="0"/>
              </a:rPr>
              <a:t>Key Observation :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Most active customers do have credit cards. </a:t>
            </a:r>
          </a:p>
          <a:p>
            <a:pPr>
              <a:lnSpc>
                <a:spcPct val="200000"/>
              </a:lnSpc>
              <a:buClr>
                <a:srgbClr val="0000FF"/>
              </a:buClr>
              <a:defRPr sz="1800"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		  2. Inactive members with credit cards are fewer.</a:t>
            </a:r>
          </a:p>
          <a:p>
            <a:pPr marL="457200" indent="-457200">
              <a:lnSpc>
                <a:spcPct val="200000"/>
              </a:lnSpc>
              <a:buClr>
                <a:srgbClr val="0000FF"/>
              </a:buClr>
              <a:buFont typeface="Wingdings" panose="05000000000000000000" pitchFamily="2" charset="2"/>
              <a:buChar char="ü"/>
              <a:defRPr sz="1800"/>
            </a:pPr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Bahnschrift SemiBold Condensed" panose="020B0502040204020203" pitchFamily="34" charset="0"/>
              </a:rPr>
              <a:t>Conclusion :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Credit card usage is slightly more common among active members.</a:t>
            </a:r>
          </a:p>
          <a:p>
            <a:pPr>
              <a:lnSpc>
                <a:spcPct val="200000"/>
              </a:lnSpc>
            </a:pP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FADDFE-D26D-F342-27F2-86D337CCE26A}"/>
              </a:ext>
            </a:extLst>
          </p:cNvPr>
          <p:cNvSpPr txBox="1"/>
          <p:nvPr/>
        </p:nvSpPr>
        <p:spPr>
          <a:xfrm>
            <a:off x="406400" y="91440"/>
            <a:ext cx="1132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i="1" dirty="0">
                <a:solidFill>
                  <a:srgbClr val="800080"/>
                </a:solidFill>
                <a:latin typeface="Consolas" panose="020B06090202040302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Q3</a:t>
            </a:r>
            <a:r>
              <a:rPr lang="en-IN" sz="3600" b="1" dirty="0">
                <a:solidFill>
                  <a:srgbClr val="800080"/>
                </a:solidFill>
                <a:latin typeface="Consolas" panose="020B06090202040302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- Credit Card vs Active Status</a:t>
            </a:r>
          </a:p>
        </p:txBody>
      </p:sp>
    </p:spTree>
    <p:extLst>
      <p:ext uri="{BB962C8B-B14F-4D97-AF65-F5344CB8AC3E}">
        <p14:creationId xmlns:p14="http://schemas.microsoft.com/office/powerpoint/2010/main" val="2842248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9B99B8-0BD0-45E3-7882-2E470FE30F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E8C57F-896A-F76C-E184-32026A0D6C18}"/>
              </a:ext>
            </a:extLst>
          </p:cNvPr>
          <p:cNvSpPr txBox="1"/>
          <p:nvPr/>
        </p:nvSpPr>
        <p:spPr>
          <a:xfrm>
            <a:off x="508000" y="1097280"/>
            <a:ext cx="11084560" cy="4485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ü"/>
              <a:defRPr sz="1800"/>
            </a:pPr>
            <a:r>
              <a:rPr lang="en-US" sz="3200" b="1" dirty="0">
                <a:solidFill>
                  <a:srgbClr val="0000FF"/>
                </a:solidFill>
              </a:rPr>
              <a:t> 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Bahnschrift SemiBold Condensed" panose="020B0502040204020203" pitchFamily="34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Objective :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observe churn behavior depending on the number of products a customer uses.</a:t>
            </a:r>
          </a:p>
          <a:p>
            <a:pPr marL="457200" indent="-457200">
              <a:lnSpc>
                <a:spcPct val="200000"/>
              </a:lnSpc>
              <a:buClr>
                <a:srgbClr val="0000FF"/>
              </a:buClr>
              <a:buFont typeface="Wingdings" panose="05000000000000000000" pitchFamily="2" charset="2"/>
              <a:buChar char="ü"/>
              <a:defRPr sz="1800"/>
            </a:pPr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Bahnschrift SemiBold Condensed" panose="020B0502040204020203" pitchFamily="34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Method Used : </a:t>
            </a:r>
            <a:r>
              <a:rPr lang="en-IN" sz="2000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Created Pivot Table with </a:t>
            </a:r>
            <a:r>
              <a:rPr lang="en-IN" sz="2000" b="1" dirty="0" err="1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NumOfProducts</a:t>
            </a:r>
            <a:r>
              <a:rPr lang="en-IN" sz="2000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counted Churned customers.</a:t>
            </a:r>
            <a:endParaRPr lang="en-US" sz="2000" b="1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lnSpc>
                <a:spcPct val="200000"/>
              </a:lnSpc>
              <a:buClr>
                <a:srgbClr val="0000FF"/>
              </a:buClr>
              <a:buFont typeface="Wingdings" panose="05000000000000000000" pitchFamily="2" charset="2"/>
              <a:buChar char="ü"/>
              <a:defRPr sz="1800"/>
            </a:pPr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Bahnschrift SemiBold Condensed" panose="020B0502040204020203" pitchFamily="34" charset="0"/>
              </a:rPr>
              <a:t>Key Observation :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Churn is highest among customers with 1 product. </a:t>
            </a:r>
          </a:p>
          <a:p>
            <a:pPr>
              <a:lnSpc>
                <a:spcPct val="200000"/>
              </a:lnSpc>
              <a:buClr>
                <a:srgbClr val="0000FF"/>
              </a:buClr>
              <a:defRPr sz="1800"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		  2. Customers with 3 or more products tend to stay.</a:t>
            </a:r>
          </a:p>
          <a:p>
            <a:pPr marL="457200" indent="-457200">
              <a:lnSpc>
                <a:spcPct val="200000"/>
              </a:lnSpc>
              <a:buClr>
                <a:srgbClr val="0000FF"/>
              </a:buClr>
              <a:buFont typeface="Wingdings" panose="05000000000000000000" pitchFamily="2" charset="2"/>
              <a:buChar char="ü"/>
              <a:defRPr sz="1800"/>
            </a:pPr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Bahnschrift SemiBold Condensed" panose="020B0502040204020203" pitchFamily="34" charset="0"/>
              </a:rPr>
              <a:t>Conclusion :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Customers with more products are more likely to stay with the bank.</a:t>
            </a:r>
            <a:endParaRPr lang="en-IN" sz="2000" b="1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CC5EC7-5BC4-8F98-CAA4-0388805F1722}"/>
              </a:ext>
            </a:extLst>
          </p:cNvPr>
          <p:cNvSpPr txBox="1"/>
          <p:nvPr/>
        </p:nvSpPr>
        <p:spPr>
          <a:xfrm>
            <a:off x="508000" y="91440"/>
            <a:ext cx="1132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i="1" dirty="0">
                <a:solidFill>
                  <a:srgbClr val="800080"/>
                </a:solidFill>
                <a:latin typeface="Consolas" panose="020B06090202040302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Q4</a:t>
            </a:r>
            <a:r>
              <a:rPr lang="en-IN" sz="3600" b="1" dirty="0">
                <a:solidFill>
                  <a:srgbClr val="800080"/>
                </a:solidFill>
                <a:latin typeface="Consolas" panose="020B06090202040302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- Churn Rate vs Number of Products</a:t>
            </a:r>
          </a:p>
        </p:txBody>
      </p:sp>
    </p:spTree>
    <p:extLst>
      <p:ext uri="{BB962C8B-B14F-4D97-AF65-F5344CB8AC3E}">
        <p14:creationId xmlns:p14="http://schemas.microsoft.com/office/powerpoint/2010/main" val="2396385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4212B2-9125-DE62-05C2-0E2731A5B6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39E6C03-835C-351A-3963-BCAA9DE0F009}"/>
              </a:ext>
            </a:extLst>
          </p:cNvPr>
          <p:cNvSpPr txBox="1"/>
          <p:nvPr/>
        </p:nvSpPr>
        <p:spPr>
          <a:xfrm>
            <a:off x="701040" y="894080"/>
            <a:ext cx="11084560" cy="5101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ü"/>
              <a:defRPr sz="1800"/>
            </a:pPr>
            <a:r>
              <a:rPr lang="en-US" sz="3200" b="1" dirty="0">
                <a:solidFill>
                  <a:srgbClr val="0000FF"/>
                </a:solidFill>
              </a:rPr>
              <a:t> 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Bahnschrift SemiBold Condensed" panose="020B0502040204020203" pitchFamily="34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Objective :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compare credit scores across different tenure levels, split by churn status.</a:t>
            </a:r>
          </a:p>
          <a:p>
            <a:pPr marL="457200" indent="-457200">
              <a:lnSpc>
                <a:spcPct val="200000"/>
              </a:lnSpc>
              <a:buClr>
                <a:srgbClr val="0000FF"/>
              </a:buClr>
              <a:buFont typeface="Wingdings" panose="05000000000000000000" pitchFamily="2" charset="2"/>
              <a:buChar char="ü"/>
              <a:defRPr sz="1800"/>
            </a:pPr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Bahnschrift SemiBold Condensed" panose="020B0502040204020203" pitchFamily="34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Method Used :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Created Pivot Table grouping by Tenure and calculating avg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CreditScore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for Churned/Stayed.</a:t>
            </a:r>
          </a:p>
          <a:p>
            <a:pPr marL="457200" indent="-457200">
              <a:lnSpc>
                <a:spcPct val="200000"/>
              </a:lnSpc>
              <a:buClr>
                <a:srgbClr val="0000FF"/>
              </a:buClr>
              <a:buFont typeface="Wingdings" panose="05000000000000000000" pitchFamily="2" charset="2"/>
              <a:buChar char="ü"/>
              <a:defRPr sz="1800"/>
            </a:pPr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Bahnschrift SemiBold Condensed" panose="020B0502040204020203" pitchFamily="34" charset="0"/>
              </a:rPr>
              <a:t>Key Observation : 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Stayed customers generally have higher credit scores. </a:t>
            </a:r>
          </a:p>
          <a:p>
            <a:pPr>
              <a:lnSpc>
                <a:spcPct val="200000"/>
              </a:lnSpc>
              <a:buClr>
                <a:srgbClr val="0000FF"/>
              </a:buClr>
              <a:defRPr sz="1800"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		   2. No strong trend with increasing tenure.</a:t>
            </a:r>
          </a:p>
          <a:p>
            <a:pPr marL="457200" indent="-457200">
              <a:lnSpc>
                <a:spcPct val="200000"/>
              </a:lnSpc>
              <a:buClr>
                <a:srgbClr val="0000FF"/>
              </a:buClr>
              <a:buFont typeface="Wingdings" panose="05000000000000000000" pitchFamily="2" charset="2"/>
              <a:buChar char="ü"/>
              <a:defRPr sz="1800"/>
            </a:pPr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Bahnschrift SemiBold Condensed" panose="020B0502040204020203" pitchFamily="34" charset="0"/>
              </a:rPr>
              <a:t>Conclusion :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Credit score is slightly higher for customers who didn’t churn, regardless of tenure.</a:t>
            </a:r>
            <a:endParaRPr lang="en-IN" sz="2000" b="1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48C65E-52F5-F9D4-22D1-A9B0CC95F233}"/>
              </a:ext>
            </a:extLst>
          </p:cNvPr>
          <p:cNvSpPr txBox="1"/>
          <p:nvPr/>
        </p:nvSpPr>
        <p:spPr>
          <a:xfrm>
            <a:off x="508000" y="91440"/>
            <a:ext cx="1132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i="1" dirty="0">
                <a:solidFill>
                  <a:srgbClr val="800080"/>
                </a:solidFill>
                <a:latin typeface="Consolas" panose="020B06090202040302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Q5</a:t>
            </a:r>
            <a:r>
              <a:rPr lang="en-IN" sz="3600" b="1" dirty="0">
                <a:solidFill>
                  <a:srgbClr val="800080"/>
                </a:solidFill>
                <a:latin typeface="Consolas" panose="020B06090202040302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- Credit Score vs Tenure (Churn/Stay)</a:t>
            </a:r>
          </a:p>
        </p:txBody>
      </p:sp>
    </p:spTree>
    <p:extLst>
      <p:ext uri="{BB962C8B-B14F-4D97-AF65-F5344CB8AC3E}">
        <p14:creationId xmlns:p14="http://schemas.microsoft.com/office/powerpoint/2010/main" val="1647171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D901B2-24F8-AF22-3F6D-AFBEB53A88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647BF3-41C5-F2F8-9B5E-0A7A6CDA5F64}"/>
              </a:ext>
            </a:extLst>
          </p:cNvPr>
          <p:cNvSpPr txBox="1"/>
          <p:nvPr/>
        </p:nvSpPr>
        <p:spPr>
          <a:xfrm>
            <a:off x="670560" y="843280"/>
            <a:ext cx="11084560" cy="4793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ü"/>
              <a:defRPr sz="1800"/>
            </a:pPr>
            <a:r>
              <a:rPr lang="en-US" sz="3200" b="1" dirty="0">
                <a:solidFill>
                  <a:srgbClr val="0000FF"/>
                </a:solidFill>
              </a:rPr>
              <a:t> 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Bahnschrift SemiBold Condensed" panose="020B0502040204020203" pitchFamily="34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Objective :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determine if there's a statistical difference in EstimatedSalary between churned and retained customers.</a:t>
            </a:r>
          </a:p>
          <a:p>
            <a:pPr marL="457200" indent="-457200">
              <a:lnSpc>
                <a:spcPct val="200000"/>
              </a:lnSpc>
              <a:buClr>
                <a:srgbClr val="0000FF"/>
              </a:buClr>
              <a:buFont typeface="Wingdings" panose="05000000000000000000" pitchFamily="2" charset="2"/>
              <a:buChar char="ü"/>
              <a:defRPr sz="1800"/>
            </a:pPr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Bahnschrift SemiBold Condensed" panose="020B0502040204020203" pitchFamily="34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Method Used :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Performed t-Test using Data Analysis ToolPak in Excel.</a:t>
            </a:r>
          </a:p>
          <a:p>
            <a:pPr marL="457200" indent="-457200">
              <a:lnSpc>
                <a:spcPct val="200000"/>
              </a:lnSpc>
              <a:buClr>
                <a:srgbClr val="0000FF"/>
              </a:buClr>
              <a:buFont typeface="Wingdings" panose="05000000000000000000" pitchFamily="2" charset="2"/>
              <a:buChar char="ü"/>
              <a:defRPr sz="1800"/>
            </a:pPr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Bahnschrift SemiBold Condensed" panose="020B0502040204020203" pitchFamily="34" charset="0"/>
              </a:rPr>
              <a:t>Key Observation :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The p-value &lt; 0.05, indicating a significant difference.</a:t>
            </a:r>
          </a:p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	          	  2. Churned customers tend to have a slightly lower salary.</a:t>
            </a:r>
          </a:p>
          <a:p>
            <a:pPr marL="457200" indent="-457200">
              <a:lnSpc>
                <a:spcPct val="200000"/>
              </a:lnSpc>
              <a:buClr>
                <a:srgbClr val="0000FF"/>
              </a:buClr>
              <a:buFont typeface="Wingdings" panose="05000000000000000000" pitchFamily="2" charset="2"/>
              <a:buChar char="ü"/>
              <a:defRPr sz="1800"/>
            </a:pPr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Bahnschrift SemiBold Condensed" panose="020B0502040204020203" pitchFamily="34" charset="0"/>
              </a:rPr>
              <a:t>Conclusion :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Salary has a statistically significant impact on churn behavior.</a:t>
            </a:r>
            <a:endParaRPr lang="en-IN" sz="2000" b="1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4D4C3A-43E1-9122-7EA8-7A0444FF15EB}"/>
              </a:ext>
            </a:extLst>
          </p:cNvPr>
          <p:cNvSpPr txBox="1"/>
          <p:nvPr/>
        </p:nvSpPr>
        <p:spPr>
          <a:xfrm>
            <a:off x="508000" y="91440"/>
            <a:ext cx="1132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i="1" dirty="0">
                <a:solidFill>
                  <a:srgbClr val="800080"/>
                </a:solidFill>
                <a:latin typeface="Consolas" panose="020B06090202040302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Q6</a:t>
            </a:r>
            <a:r>
              <a:rPr lang="en-IN" sz="3600" b="1" dirty="0">
                <a:solidFill>
                  <a:srgbClr val="800080"/>
                </a:solidFill>
                <a:latin typeface="Consolas" panose="020B06090202040302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- t-Test: Salary vs Churn</a:t>
            </a:r>
          </a:p>
        </p:txBody>
      </p:sp>
    </p:spTree>
    <p:extLst>
      <p:ext uri="{BB962C8B-B14F-4D97-AF65-F5344CB8AC3E}">
        <p14:creationId xmlns:p14="http://schemas.microsoft.com/office/powerpoint/2010/main" val="2562903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5BDAB5-B8AC-FD87-0D7C-15C691139A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99F614-CE62-69A5-ECDE-60AB5820BC0D}"/>
              </a:ext>
            </a:extLst>
          </p:cNvPr>
          <p:cNvSpPr txBox="1"/>
          <p:nvPr/>
        </p:nvSpPr>
        <p:spPr>
          <a:xfrm>
            <a:off x="640080" y="863600"/>
            <a:ext cx="11084560" cy="4485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ü"/>
              <a:defRPr sz="1800"/>
            </a:pPr>
            <a:r>
              <a:rPr lang="en-US" sz="3200" b="1" dirty="0">
                <a:solidFill>
                  <a:srgbClr val="0000FF"/>
                </a:solidFill>
              </a:rPr>
              <a:t> 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Bahnschrift SemiBold Condensed" panose="020B0502040204020203" pitchFamily="34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Objective :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test if credit scores vary significantly across different geographies.</a:t>
            </a:r>
          </a:p>
          <a:p>
            <a:pPr marL="457200" indent="-457200">
              <a:lnSpc>
                <a:spcPct val="200000"/>
              </a:lnSpc>
              <a:buClr>
                <a:srgbClr val="0000FF"/>
              </a:buClr>
              <a:buFont typeface="Wingdings" panose="05000000000000000000" pitchFamily="2" charset="2"/>
              <a:buChar char="ü"/>
              <a:defRPr sz="1800"/>
            </a:pPr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Bahnschrift SemiBold Condensed" panose="020B0502040204020203" pitchFamily="34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Method Used :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Performed a one-way ANOVA test using the Data Analysis ToolPak.</a:t>
            </a:r>
            <a:endParaRPr lang="en-US" sz="2000" b="1" dirty="0">
              <a:solidFill>
                <a:schemeClr val="accent1">
                  <a:lumMod val="50000"/>
                </a:schemeClr>
              </a:solidFill>
              <a:latin typeface="Bahnschrift SemiBold Condensed" panose="020B0502040204020203" pitchFamily="34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  <a:p>
            <a:pPr marL="457200" indent="-457200">
              <a:lnSpc>
                <a:spcPct val="200000"/>
              </a:lnSpc>
              <a:buClr>
                <a:srgbClr val="0000FF"/>
              </a:buClr>
              <a:buFont typeface="Wingdings" panose="05000000000000000000" pitchFamily="2" charset="2"/>
              <a:buChar char="ü"/>
              <a:defRPr sz="1800"/>
            </a:pPr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Bahnschrift SemiBold Condensed" panose="020B0502040204020203" pitchFamily="34" charset="0"/>
              </a:rPr>
              <a:t>Key Observation :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The p-value &lt; 0.05, showing a significant difference. </a:t>
            </a:r>
          </a:p>
          <a:p>
            <a:pPr>
              <a:lnSpc>
                <a:spcPct val="200000"/>
              </a:lnSpc>
              <a:buClr>
                <a:srgbClr val="0000FF"/>
              </a:buClr>
              <a:defRPr sz="1800"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		  </a:t>
            </a:r>
            <a:r>
              <a:rPr lang="en-IN" sz="2000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France has the highest credit score among the three.</a:t>
            </a:r>
          </a:p>
          <a:p>
            <a:pPr marL="457200" indent="-457200">
              <a:lnSpc>
                <a:spcPct val="200000"/>
              </a:lnSpc>
              <a:buClr>
                <a:srgbClr val="0000FF"/>
              </a:buClr>
              <a:buFont typeface="Wingdings" panose="05000000000000000000" pitchFamily="2" charset="2"/>
              <a:buChar char="ü"/>
              <a:defRPr sz="1800"/>
            </a:pPr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Bahnschrift SemiBold Condensed" panose="020B0502040204020203" pitchFamily="34" charset="0"/>
              </a:rPr>
              <a:t>Conclusion :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Credit scores are significantly affected by customer geography.</a:t>
            </a:r>
            <a:endParaRPr lang="en-IN" sz="2000" b="1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C47992-601E-0D70-93F5-92D4E5CE3436}"/>
              </a:ext>
            </a:extLst>
          </p:cNvPr>
          <p:cNvSpPr txBox="1"/>
          <p:nvPr/>
        </p:nvSpPr>
        <p:spPr>
          <a:xfrm>
            <a:off x="508000" y="91440"/>
            <a:ext cx="1132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i="1" dirty="0">
                <a:solidFill>
                  <a:srgbClr val="800080"/>
                </a:solidFill>
                <a:latin typeface="Consolas" panose="020B06090202040302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Q7</a:t>
            </a:r>
            <a:r>
              <a:rPr lang="en-IN" sz="3600" b="1" dirty="0">
                <a:solidFill>
                  <a:srgbClr val="800080"/>
                </a:solidFill>
                <a:latin typeface="Consolas" panose="020B06090202040302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- ANOVA: Credit Score vs Geography</a:t>
            </a:r>
          </a:p>
        </p:txBody>
      </p:sp>
    </p:spTree>
    <p:extLst>
      <p:ext uri="{BB962C8B-B14F-4D97-AF65-F5344CB8AC3E}">
        <p14:creationId xmlns:p14="http://schemas.microsoft.com/office/powerpoint/2010/main" val="392477709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80AA9D2D-EE59-4148-A11E-A51EEE828B28}" vid="{AEAFD717-D3C8-4034-8F7E-D5220B0CCEB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227</TotalTime>
  <Words>1550</Words>
  <Application>Microsoft Office PowerPoint</Application>
  <PresentationFormat>Widescreen</PresentationFormat>
  <Paragraphs>120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Bahnschrift SemiBold Condensed</vt:lpstr>
      <vt:lpstr>Bookman Old Style</vt:lpstr>
      <vt:lpstr>Calibri</vt:lpstr>
      <vt:lpstr>Consolas</vt:lpstr>
      <vt:lpstr>Franklin Gothic Book</vt:lpstr>
      <vt:lpstr>Sitka Text Semibold</vt:lpstr>
      <vt:lpstr>Wingdings</vt:lpstr>
      <vt:lpstr>Custom</vt:lpstr>
      <vt:lpstr>Bank Customer Churn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 Sumana</dc:creator>
  <cp:lastModifiedBy>C Sumana</cp:lastModifiedBy>
  <cp:revision>60</cp:revision>
  <dcterms:created xsi:type="dcterms:W3CDTF">2025-07-24T07:19:22Z</dcterms:created>
  <dcterms:modified xsi:type="dcterms:W3CDTF">2025-07-24T11:15:55Z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