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279" r:id="rId6"/>
    <p:sldId id="278" r:id="rId7"/>
    <p:sldId id="286" r:id="rId8"/>
    <p:sldId id="287" r:id="rId9"/>
    <p:sldId id="288" r:id="rId10"/>
    <p:sldId id="289" r:id="rId11"/>
    <p:sldId id="290" r:id="rId12"/>
    <p:sldId id="307" r:id="rId13"/>
    <p:sldId id="291" r:id="rId14"/>
    <p:sldId id="293" r:id="rId15"/>
    <p:sldId id="294" r:id="rId16"/>
    <p:sldId id="308" r:id="rId17"/>
    <p:sldId id="295" r:id="rId18"/>
    <p:sldId id="312" r:id="rId19"/>
    <p:sldId id="311" r:id="rId20"/>
    <p:sldId id="297" r:id="rId21"/>
    <p:sldId id="298" r:id="rId22"/>
    <p:sldId id="301" r:id="rId23"/>
    <p:sldId id="310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374" autoAdjust="0"/>
  </p:normalViewPr>
  <p:slideViewPr>
    <p:cSldViewPr>
      <p:cViewPr varScale="1">
        <p:scale>
          <a:sx n="75" d="100"/>
          <a:sy n="75" d="100"/>
        </p:scale>
        <p:origin x="110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44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80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module provides</a:t>
            </a:r>
            <a:r>
              <a:rPr lang="en-US" baseline="0" dirty="0"/>
              <a:t> a fast and furious introduction to </a:t>
            </a:r>
            <a:r>
              <a:rPr lang="en-US" dirty="0"/>
              <a:t>R as the world’s most popular platform for advanced data analytics and data visualization. Students will learn</a:t>
            </a:r>
            <a:r>
              <a:rPr lang="en-US" baseline="0" dirty="0"/>
              <a:t> how to get up and running with the R platform by i</a:t>
            </a:r>
            <a:r>
              <a:rPr lang="en-US" dirty="0"/>
              <a:t>nstalling the Microsoft R Client and a trial</a:t>
            </a:r>
            <a:r>
              <a:rPr lang="en-US" baseline="0" dirty="0"/>
              <a:t> </a:t>
            </a:r>
            <a:r>
              <a:rPr lang="en-US" dirty="0"/>
              <a:t>version of </a:t>
            </a:r>
            <a:r>
              <a:rPr lang="en-US" dirty="0" err="1"/>
              <a:t>RStudio</a:t>
            </a:r>
            <a:r>
              <a:rPr lang="en-US" dirty="0"/>
              <a:t>. </a:t>
            </a:r>
            <a:r>
              <a:rPr lang="en-US"/>
              <a:t>The module </a:t>
            </a:r>
            <a:r>
              <a:rPr lang="en-US" dirty="0"/>
              <a:t>introduces students to R</a:t>
            </a:r>
            <a:r>
              <a:rPr lang="en-US" baseline="0" dirty="0"/>
              <a:t> language syntax fundamentals and explains how import and consume R packages in a custom solution. Students will begin their lives as an R coder by writing and executing simple scripts using </a:t>
            </a:r>
            <a:r>
              <a:rPr lang="en-US" dirty="0" err="1"/>
              <a:t>RStudio</a:t>
            </a:r>
            <a:r>
              <a:rPr lang="en-US" dirty="0"/>
              <a:t>. After</a:t>
            </a:r>
            <a:r>
              <a:rPr lang="en-US" baseline="0" dirty="0"/>
              <a:t> that, t</a:t>
            </a:r>
            <a:r>
              <a:rPr lang="en-US" dirty="0"/>
              <a:t>he module</a:t>
            </a:r>
            <a:r>
              <a:rPr lang="en-US" baseline="0" dirty="0"/>
              <a:t> </a:t>
            </a:r>
            <a:r>
              <a:rPr lang="en-US" dirty="0"/>
              <a:t>demonstrates how to take advantage of the R integration with Power BI Desktop which makes it possible</a:t>
            </a:r>
            <a:r>
              <a:rPr lang="en-US" baseline="0" dirty="0"/>
              <a:t> to create and execute R scripts </a:t>
            </a:r>
            <a:r>
              <a:rPr lang="en-US" dirty="0"/>
              <a:t>and to generate enhanced charts and graphs using powerful library packages that have been made so popular by the world-wide R community.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8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3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10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9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an.us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ran.microsoft.com/op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ran.microsoft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with Power BI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https://www.rstudio.com/products/rstudio/download/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616"/>
            <a:ext cx="7162800" cy="4898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381000" y="565404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5" y="1219200"/>
            <a:ext cx="8715375" cy="527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Microsoft R Open and RStudio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96682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Projects and Workspaces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projects based on folder structure</a:t>
            </a:r>
          </a:p>
          <a:p>
            <a:pPr lvl="1"/>
            <a:r>
              <a:rPr lang="en-US" dirty="0"/>
              <a:t>Data and scripts added to current working directory</a:t>
            </a:r>
          </a:p>
          <a:p>
            <a:pPr lvl="1"/>
            <a:endParaRPr lang="en-US" dirty="0"/>
          </a:p>
          <a:p>
            <a:r>
              <a:rPr lang="en-US" dirty="0"/>
              <a:t>Each R project defines a workspace</a:t>
            </a:r>
          </a:p>
          <a:p>
            <a:pPr lvl="1"/>
            <a:r>
              <a:rPr lang="en-US" dirty="0"/>
              <a:t>Workspace tracks set of user-defined objects</a:t>
            </a:r>
          </a:p>
          <a:p>
            <a:pPr lvl="1"/>
            <a:r>
              <a:rPr lang="en-US" dirty="0"/>
              <a:t>Workspace defines set of loaded packages</a:t>
            </a:r>
          </a:p>
          <a:p>
            <a:pPr lvl="1"/>
            <a:r>
              <a:rPr lang="en-US" dirty="0"/>
              <a:t>Workspace data saved/loaded using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800600"/>
            <a:ext cx="5962650" cy="1714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03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Scripts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04900"/>
            <a:ext cx="7058025" cy="552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91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variables represent named objects</a:t>
            </a:r>
          </a:p>
          <a:p>
            <a:pPr lvl="1"/>
            <a:endParaRPr lang="en-US" dirty="0"/>
          </a:p>
          <a:p>
            <a:r>
              <a:rPr lang="en-US" dirty="0"/>
              <a:t>Object names can contain </a:t>
            </a:r>
          </a:p>
          <a:p>
            <a:pPr lvl="1"/>
            <a:r>
              <a:rPr lang="en-US" dirty="0"/>
              <a:t>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Underscores (_)</a:t>
            </a:r>
          </a:p>
          <a:p>
            <a:pPr lvl="1"/>
            <a:r>
              <a:rPr lang="en-US" dirty="0"/>
              <a:t>Dots (.)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4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Data Structures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Vector</a:t>
            </a:r>
          </a:p>
          <a:p>
            <a:pPr lvl="1"/>
            <a:r>
              <a:rPr lang="en-US" sz="1800" dirty="0"/>
              <a:t>One-dimensional, single-mode array</a:t>
            </a:r>
          </a:p>
          <a:p>
            <a:r>
              <a:rPr lang="en-US" sz="2000" dirty="0"/>
              <a:t>Matrix</a:t>
            </a:r>
          </a:p>
          <a:p>
            <a:pPr lvl="1"/>
            <a:r>
              <a:rPr lang="en-US" sz="1800" dirty="0"/>
              <a:t>Two-dimensional, single-mode array</a:t>
            </a:r>
          </a:p>
          <a:p>
            <a:r>
              <a:rPr lang="en-US" sz="2000" dirty="0"/>
              <a:t>Array</a:t>
            </a:r>
          </a:p>
          <a:p>
            <a:pPr lvl="1"/>
            <a:r>
              <a:rPr lang="en-US" sz="1800" dirty="0"/>
              <a:t>N-dimensional, single-mode array</a:t>
            </a:r>
          </a:p>
          <a:p>
            <a:r>
              <a:rPr lang="en-US" sz="2000" dirty="0"/>
              <a:t>List</a:t>
            </a:r>
          </a:p>
          <a:p>
            <a:pPr lvl="1"/>
            <a:r>
              <a:rPr lang="en-US" sz="1800" dirty="0"/>
              <a:t>Ordered collection of multi-mode objects</a:t>
            </a:r>
          </a:p>
          <a:p>
            <a:r>
              <a:rPr lang="en-US" sz="2000" dirty="0"/>
              <a:t>Data frame</a:t>
            </a:r>
          </a:p>
          <a:p>
            <a:pPr lvl="1"/>
            <a:r>
              <a:rPr lang="en-US" sz="1800" dirty="0"/>
              <a:t>Two-dimensional, multi-mode array</a:t>
            </a:r>
          </a:p>
          <a:p>
            <a:r>
              <a:rPr lang="en-US" sz="2000" dirty="0"/>
              <a:t>Factor</a:t>
            </a:r>
          </a:p>
          <a:p>
            <a:pPr lvl="1"/>
            <a:r>
              <a:rPr lang="en-US" sz="1800" dirty="0"/>
              <a:t>Integer-backed list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246547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Testing R Code in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7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Graphs using </a:t>
            </a:r>
            <a:r>
              <a:rPr lang="en-US" dirty="0" err="1"/>
              <a:t>RStudio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1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Installing Microsoft </a:t>
            </a:r>
            <a:r>
              <a:rPr lang="en-US" dirty="0"/>
              <a:t>R Open and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82640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 as an Analytics Platform</a:t>
            </a:r>
          </a:p>
          <a:p>
            <a:r>
              <a:rPr lang="en-US" dirty="0"/>
              <a:t>Installing Microsoft R Open and RStudio</a:t>
            </a:r>
          </a:p>
          <a:p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5776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Platform for statistics, data analysis and visualization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Programming language + Runtime layer + Libraries</a:t>
            </a:r>
          </a:p>
          <a:p>
            <a:pPr lvl="1"/>
            <a:r>
              <a:rPr lang="en-US" dirty="0"/>
              <a:t>R code distributed and versioned using packages</a:t>
            </a:r>
          </a:p>
          <a:p>
            <a:pPr lvl="1"/>
            <a:r>
              <a:rPr lang="en-US" dirty="0"/>
              <a:t>Flourishing ecosystem of R package authors</a:t>
            </a:r>
          </a:p>
          <a:p>
            <a:pPr lvl="1"/>
            <a:endParaRPr lang="en-US" dirty="0"/>
          </a:p>
          <a:p>
            <a:r>
              <a:rPr lang="en-US" dirty="0"/>
              <a:t>Why do you need it?</a:t>
            </a:r>
          </a:p>
          <a:p>
            <a:pPr lvl="1"/>
            <a:r>
              <a:rPr lang="en-US" dirty="0"/>
              <a:t>Analyzing data and generating statistics</a:t>
            </a:r>
          </a:p>
          <a:p>
            <a:pPr lvl="1"/>
            <a:r>
              <a:rPr lang="en-US" dirty="0"/>
              <a:t>Creating rich graphs and charts</a:t>
            </a:r>
          </a:p>
          <a:p>
            <a:pPr lvl="1"/>
            <a:r>
              <a:rPr lang="en-US" dirty="0"/>
              <a:t>Fitting statistical models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103682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is versioned redistributable unit of code</a:t>
            </a:r>
          </a:p>
          <a:p>
            <a:pPr lvl="1"/>
            <a:r>
              <a:rPr lang="en-US" dirty="0"/>
              <a:t>Package contains functions, data and compiled code</a:t>
            </a:r>
          </a:p>
          <a:p>
            <a:pPr lvl="1"/>
            <a:r>
              <a:rPr lang="en-US" dirty="0"/>
              <a:t>R is installed with a default set of packages</a:t>
            </a:r>
          </a:p>
          <a:p>
            <a:pPr lvl="1"/>
            <a:r>
              <a:rPr lang="en-US" dirty="0"/>
              <a:t>Other packages can be downloaded and installed</a:t>
            </a:r>
          </a:p>
          <a:p>
            <a:endParaRPr lang="en-US" dirty="0"/>
          </a:p>
          <a:p>
            <a:r>
              <a:rPr lang="en-US" dirty="0"/>
              <a:t>Examples of available domain-specific packages</a:t>
            </a:r>
          </a:p>
          <a:p>
            <a:pPr lvl="1"/>
            <a:r>
              <a:rPr lang="en-US" dirty="0"/>
              <a:t>Packages to download and unpack data in zip archive</a:t>
            </a:r>
          </a:p>
          <a:p>
            <a:pPr lvl="1"/>
            <a:r>
              <a:rPr lang="en-US" dirty="0"/>
              <a:t>Packages to create fancy charts and graphs</a:t>
            </a:r>
          </a:p>
          <a:p>
            <a:pPr lvl="1"/>
            <a:r>
              <a:rPr lang="en-US" dirty="0"/>
              <a:t>Packages to optimize financial portfolios</a:t>
            </a:r>
          </a:p>
          <a:p>
            <a:pPr lvl="1"/>
            <a:r>
              <a:rPr lang="en-US" dirty="0"/>
              <a:t>Packages predict component failure times</a:t>
            </a:r>
          </a:p>
          <a:p>
            <a:pPr lvl="1"/>
            <a:r>
              <a:rPr lang="en-US" dirty="0"/>
              <a:t>Packages to analyze genomic sequences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Comprehensive R Archive Network</a:t>
            </a:r>
          </a:p>
          <a:p>
            <a:pPr lvl="1"/>
            <a:r>
              <a:rPr lang="en-US" dirty="0"/>
              <a:t>Public archive with over 8,000 downloadable packages</a:t>
            </a:r>
          </a:p>
          <a:p>
            <a:pPr lvl="1"/>
            <a:r>
              <a:rPr lang="en-US" dirty="0">
                <a:hlinkClick r:id="rId2"/>
              </a:rPr>
              <a:t>http://cran.us.r-project.org/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56" y="3048000"/>
            <a:ext cx="4419727" cy="2362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4321300" y="3865277"/>
            <a:ext cx="784100" cy="249523"/>
          </a:xfrm>
          <a:prstGeom prst="ellipse">
            <a:avLst/>
          </a:prstGeom>
          <a:noFill/>
          <a:ln w="28575">
            <a:solidFill>
              <a:srgbClr val="9F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2400" y="4078258"/>
            <a:ext cx="4283729" cy="2665043"/>
            <a:chOff x="152400" y="4078258"/>
            <a:chExt cx="4283729" cy="26650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4876800"/>
              <a:ext cx="4191000" cy="18665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H="1">
              <a:off x="3429000" y="4078258"/>
              <a:ext cx="1007129" cy="1027142"/>
            </a:xfrm>
            <a:prstGeom prst="straightConnector1">
              <a:avLst/>
            </a:prstGeom>
            <a:ln w="28575">
              <a:solidFill>
                <a:srgbClr val="9F002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0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R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Microsoft R Open?</a:t>
            </a:r>
          </a:p>
          <a:p>
            <a:pPr lvl="1"/>
            <a:r>
              <a:rPr lang="en-US" dirty="0"/>
              <a:t>An enhanced distribution of R from Microsoft</a:t>
            </a:r>
          </a:p>
          <a:p>
            <a:pPr lvl="1"/>
            <a:r>
              <a:rPr lang="en-US" dirty="0"/>
              <a:t>Improved performance and multithreading</a:t>
            </a:r>
          </a:p>
          <a:p>
            <a:pPr lvl="1"/>
            <a:r>
              <a:rPr lang="en-US" dirty="0"/>
              <a:t>Reproducibility through package versioning stability</a:t>
            </a:r>
          </a:p>
          <a:p>
            <a:pPr lvl="1"/>
            <a:r>
              <a:rPr lang="en-US" dirty="0"/>
              <a:t>Free, cross-platform, open source software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https://mran.microsoft.com/open/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343400"/>
            <a:ext cx="7467600" cy="22014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97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R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Stage 1: Standing Up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Installing the environment and playing with data</a:t>
            </a:r>
          </a:p>
          <a:p>
            <a:r>
              <a:rPr lang="en-US" sz="2400" dirty="0"/>
              <a:t>Stage 2: Walking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Writing &amp; testing R code and creating graphs and charts</a:t>
            </a:r>
          </a:p>
          <a:p>
            <a:r>
              <a:rPr lang="en-US" sz="2400" dirty="0"/>
              <a:t>Stage 3: Jogging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Crunching numbers to generate advanced statistics</a:t>
            </a:r>
          </a:p>
          <a:p>
            <a:r>
              <a:rPr lang="en-US" sz="2400" dirty="0"/>
              <a:t>Stage 4: Running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Creating a domain-specific predictive model</a:t>
            </a:r>
          </a:p>
          <a:p>
            <a:r>
              <a:rPr lang="en-US" sz="2400" dirty="0"/>
              <a:t>Stage 5: Sprinting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Distributing your predictive model as a CRAN package </a:t>
            </a:r>
          </a:p>
        </p:txBody>
      </p:sp>
    </p:spTree>
    <p:extLst>
      <p:ext uri="{BB962C8B-B14F-4D97-AF65-F5344CB8AC3E}">
        <p14:creationId xmlns:p14="http://schemas.microsoft.com/office/powerpoint/2010/main" val="25828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Understanding R as an Analytics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Microsoft R Open and RStudio</a:t>
            </a:r>
          </a:p>
          <a:p>
            <a:r>
              <a:rPr lang="en-US" dirty="0"/>
              <a:t>Writing R Code in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Integrating R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133479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Microsoft R 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https://mran.microsoft.com/download/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5410200" cy="25970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85409"/>
            <a:ext cx="2895600" cy="2263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43" y="4267200"/>
            <a:ext cx="2881857" cy="225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666167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4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6328</TotalTime>
  <Words>629</Words>
  <Application>Microsoft Office PowerPoint</Application>
  <PresentationFormat>On-screen Show (4:3)</PresentationFormat>
  <Paragraphs>105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Lucida Console</vt:lpstr>
      <vt:lpstr>Wingdings</vt:lpstr>
      <vt:lpstr>CPT_Wave15</vt:lpstr>
      <vt:lpstr>Introduction to R with Power BI</vt:lpstr>
      <vt:lpstr>Agenda</vt:lpstr>
      <vt:lpstr>What is R?</vt:lpstr>
      <vt:lpstr>R Packages</vt:lpstr>
      <vt:lpstr>CRAN</vt:lpstr>
      <vt:lpstr>Microsoft R Open</vt:lpstr>
      <vt:lpstr>Stages of R Awareness</vt:lpstr>
      <vt:lpstr>Agenda</vt:lpstr>
      <vt:lpstr>Install Microsoft R Open</vt:lpstr>
      <vt:lpstr>Installing R Studio</vt:lpstr>
      <vt:lpstr>The RStudio IDE</vt:lpstr>
      <vt:lpstr>Agenda</vt:lpstr>
      <vt:lpstr>R Projects and Workspaces</vt:lpstr>
      <vt:lpstr>Writing and Testing R Code in Scripts</vt:lpstr>
      <vt:lpstr>R Objects</vt:lpstr>
      <vt:lpstr>Essential Data Structures in R</vt:lpstr>
      <vt:lpstr>Writing and Testing R Code in RStudio</vt:lpstr>
      <vt:lpstr>Creating Graphs using RStudio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with Power BI</dc:title>
  <dc:creator>Ted Pattison</dc:creator>
  <cp:lastModifiedBy>Ted Pattison</cp:lastModifiedBy>
  <cp:revision>265</cp:revision>
  <dcterms:created xsi:type="dcterms:W3CDTF">2012-04-13T19:17:02Z</dcterms:created>
  <dcterms:modified xsi:type="dcterms:W3CDTF">2016-11-27T19:26:05Z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