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43602" autoAdjust="0"/>
  </p:normalViewPr>
  <p:slideViewPr>
    <p:cSldViewPr>
      <p:cViewPr varScale="1">
        <p:scale>
          <a:sx n="37" d="100"/>
          <a:sy n="37" d="100"/>
        </p:scale>
        <p:origin x="2213" y="5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R as a Data Analytics Platform - Installing Microsoft R Open and RStudio - R Programming Language Primer - Writing and Testing Scripts </a:t>
            </a:r>
            <a:r>
              <a:rPr lang="en-US"/>
              <a:t>in RStudio</a:t>
            </a:r>
            <a:r>
              <a:rPr lang="en-US" baseline="0"/>
              <a:t> </a:t>
            </a:r>
            <a:r>
              <a:rPr lang="en-US" baseline="0" dirty="0"/>
              <a:t>- </a:t>
            </a:r>
            <a:r>
              <a:rPr lang="en-US" dirty="0"/>
              <a:t>Generating Custom Visuals using R Packages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67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62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36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1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1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ran.microsoft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microsoft.com/op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R Scripts using RStudio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Microsoft R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https://mran.microsoft.com/download/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5410200" cy="2597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85409"/>
            <a:ext cx="2895600" cy="2263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43" y="4267200"/>
            <a:ext cx="2881857" cy="225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1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https://www.rstudio.com/products/rstudio/download/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616"/>
            <a:ext cx="7162800" cy="4898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81000" y="565404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5" y="1219200"/>
            <a:ext cx="8715375" cy="52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79886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 and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projects based on folder structure</a:t>
            </a:r>
          </a:p>
          <a:p>
            <a:pPr lvl="1"/>
            <a:r>
              <a:rPr lang="en-US" dirty="0"/>
              <a:t>Data and scripts added to current working directory</a:t>
            </a:r>
          </a:p>
          <a:p>
            <a:pPr lvl="1"/>
            <a:endParaRPr lang="en-US" dirty="0"/>
          </a:p>
          <a:p>
            <a:r>
              <a:rPr lang="en-US" dirty="0"/>
              <a:t>Each R project defines a workspace</a:t>
            </a:r>
          </a:p>
          <a:p>
            <a:pPr lvl="1"/>
            <a:r>
              <a:rPr lang="en-US" dirty="0"/>
              <a:t>Workspace tracks set of user-defined objects</a:t>
            </a:r>
          </a:p>
          <a:p>
            <a:pPr lvl="1"/>
            <a:r>
              <a:rPr lang="en-US" dirty="0"/>
              <a:t>Workspace defines set of loaded packages</a:t>
            </a:r>
          </a:p>
          <a:p>
            <a:pPr lvl="1"/>
            <a:r>
              <a:rPr lang="en-US" dirty="0"/>
              <a:t>Workspace data saved/loaded using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00600"/>
            <a:ext cx="5962650" cy="1714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9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Scripts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04900"/>
            <a:ext cx="7058025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841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variables represent named objects</a:t>
            </a:r>
          </a:p>
          <a:p>
            <a:pPr lvl="1"/>
            <a:endParaRPr lang="en-US" dirty="0"/>
          </a:p>
          <a:p>
            <a:r>
              <a:rPr lang="en-US" dirty="0"/>
              <a:t>Object names can contain 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Underscores (_)</a:t>
            </a:r>
          </a:p>
          <a:p>
            <a:pPr lvl="1"/>
            <a:r>
              <a:rPr lang="en-US" dirty="0"/>
              <a:t>Dots (.)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Vector</a:t>
            </a:r>
          </a:p>
          <a:p>
            <a:pPr lvl="1"/>
            <a:r>
              <a:rPr lang="en-US" sz="1800" dirty="0"/>
              <a:t>One-dimensional, single-mode array</a:t>
            </a:r>
          </a:p>
          <a:p>
            <a:r>
              <a:rPr lang="en-US" sz="2000" dirty="0"/>
              <a:t>Matrix</a:t>
            </a:r>
          </a:p>
          <a:p>
            <a:pPr lvl="1"/>
            <a:r>
              <a:rPr lang="en-US" sz="1800" dirty="0"/>
              <a:t>Two-dimensional, single-mode array</a:t>
            </a:r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N-dimensional, single-mode array</a:t>
            </a:r>
          </a:p>
          <a:p>
            <a:r>
              <a:rPr lang="en-US" sz="2000" dirty="0"/>
              <a:t>List</a:t>
            </a:r>
          </a:p>
          <a:p>
            <a:pPr lvl="1"/>
            <a:r>
              <a:rPr lang="en-US" sz="1800" dirty="0"/>
              <a:t>Ordered collection of multi-mode objects</a:t>
            </a:r>
          </a:p>
          <a:p>
            <a:r>
              <a:rPr lang="en-US" sz="2000" dirty="0"/>
              <a:t>Data frame</a:t>
            </a:r>
          </a:p>
          <a:p>
            <a:pPr lvl="1"/>
            <a:r>
              <a:rPr lang="en-US" sz="1800" dirty="0"/>
              <a:t>Two-dimensional, multi-mode array</a:t>
            </a:r>
          </a:p>
          <a:p>
            <a:r>
              <a:rPr lang="en-US" sz="2000" dirty="0"/>
              <a:t>Factor</a:t>
            </a:r>
          </a:p>
          <a:p>
            <a:pPr lvl="1"/>
            <a:r>
              <a:rPr lang="en-US" sz="1800" dirty="0"/>
              <a:t>Integer-backed list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78545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Overview of R as a Data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R Programming Language Primer</a:t>
            </a:r>
          </a:p>
          <a:p>
            <a:r>
              <a:rPr lang="en-US" dirty="0"/>
              <a:t>Writing and Testing Scripts in RStudio</a:t>
            </a:r>
          </a:p>
          <a:p>
            <a:r>
              <a:rPr lang="en-US" dirty="0"/>
              <a:t>Generating Custom Visuals using R Packages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43806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Use R Code in PBIDT?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 source to a query</a:t>
            </a:r>
          </a:p>
          <a:p>
            <a:pPr lvl="1"/>
            <a:r>
              <a:rPr lang="en-US" dirty="0"/>
              <a:t>You can use R code to import and reshape data</a:t>
            </a:r>
          </a:p>
          <a:p>
            <a:pPr lvl="1"/>
            <a:endParaRPr lang="en-US" dirty="0"/>
          </a:p>
          <a:p>
            <a:r>
              <a:rPr lang="en-US" dirty="0"/>
              <a:t>Within a Query Applied Step</a:t>
            </a:r>
          </a:p>
          <a:p>
            <a:pPr lvl="1"/>
            <a:r>
              <a:rPr lang="en-US" dirty="0"/>
              <a:t>You can use R code to add transforms to a query</a:t>
            </a:r>
          </a:p>
          <a:p>
            <a:pPr lvl="1"/>
            <a:endParaRPr lang="en-US" dirty="0"/>
          </a:p>
          <a:p>
            <a:r>
              <a:rPr lang="en-US" dirty="0"/>
              <a:t>Inside an R Visual in a Power BI Report</a:t>
            </a:r>
          </a:p>
          <a:p>
            <a:pPr lvl="1"/>
            <a:r>
              <a:rPr lang="en-US" dirty="0"/>
              <a:t>You can use R code to creates charts from your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6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Code as a Query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query based on R script</a:t>
            </a:r>
          </a:p>
          <a:p>
            <a:pPr lvl="1"/>
            <a:r>
              <a:rPr lang="en-US" dirty="0"/>
              <a:t>Copy and paste code from </a:t>
            </a:r>
            <a:r>
              <a:rPr lang="en-US" dirty="0" err="1"/>
              <a:t>RStudio</a:t>
            </a:r>
            <a:r>
              <a:rPr lang="en-US" dirty="0"/>
              <a:t> into PBIDT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533106"/>
            <a:ext cx="3846075" cy="310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533106"/>
            <a:ext cx="4324350" cy="24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Code as an Applied Query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Run R Script step to query</a:t>
            </a:r>
          </a:p>
          <a:p>
            <a:pPr lvl="1"/>
            <a:r>
              <a:rPr lang="en-US" dirty="0"/>
              <a:t>Use R code and R packages to transform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0" y="2514600"/>
            <a:ext cx="5943600" cy="1482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00" y="3581400"/>
            <a:ext cx="5526850" cy="31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Visuals in Power BI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14400" y="5181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6553200" cy="54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32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 Features in September 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343400"/>
            <a:ext cx="890905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9472" b="81967"/>
          <a:stretch/>
        </p:blipFill>
        <p:spPr>
          <a:xfrm>
            <a:off x="2590800" y="2219722"/>
            <a:ext cx="3571009" cy="8183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0" name="Group 29"/>
          <p:cNvGrpSpPr/>
          <p:nvPr/>
        </p:nvGrpSpPr>
        <p:grpSpPr>
          <a:xfrm>
            <a:off x="238125" y="2819400"/>
            <a:ext cx="2200275" cy="1168400"/>
            <a:chOff x="238125" y="2819400"/>
            <a:chExt cx="2200275" cy="1168400"/>
          </a:xfrm>
        </p:grpSpPr>
        <p:sp>
          <p:nvSpPr>
            <p:cNvPr id="5" name="Rectangle 4"/>
            <p:cNvSpPr/>
            <p:nvPr/>
          </p:nvSpPr>
          <p:spPr>
            <a:xfrm>
              <a:off x="238125" y="3530600"/>
              <a:ext cx="1981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 the script</a:t>
              </a:r>
            </a:p>
          </p:txBody>
        </p:sp>
        <p:cxnSp>
          <p:nvCxnSpPr>
            <p:cNvPr id="11" name="Straight Arrow Connector 10"/>
            <p:cNvCxnSpPr>
              <a:stCxn id="5" idx="0"/>
            </p:cNvCxnSpPr>
            <p:nvPr/>
          </p:nvCxnSpPr>
          <p:spPr>
            <a:xfrm flipV="1">
              <a:off x="1228725" y="2819400"/>
              <a:ext cx="1209675" cy="7112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47925" y="3143250"/>
            <a:ext cx="2743200" cy="844550"/>
            <a:chOff x="2447925" y="3143250"/>
            <a:chExt cx="2743200" cy="844550"/>
          </a:xfrm>
        </p:grpSpPr>
        <p:sp>
          <p:nvSpPr>
            <p:cNvPr id="7" name="Rectangle 6"/>
            <p:cNvSpPr/>
            <p:nvPr/>
          </p:nvSpPr>
          <p:spPr>
            <a:xfrm>
              <a:off x="2447925" y="3530600"/>
              <a:ext cx="2743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to Data Load settings</a:t>
              </a:r>
            </a:p>
          </p:txBody>
        </p: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V="1">
              <a:off x="3819525" y="3143250"/>
              <a:ext cx="95250" cy="38735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410200" y="3105150"/>
            <a:ext cx="3553691" cy="882650"/>
            <a:chOff x="5410200" y="3105150"/>
            <a:chExt cx="3553691" cy="882650"/>
          </a:xfrm>
        </p:grpSpPr>
        <p:sp>
          <p:nvSpPr>
            <p:cNvPr id="6" name="Rectangle 5"/>
            <p:cNvSpPr/>
            <p:nvPr/>
          </p:nvSpPr>
          <p:spPr>
            <a:xfrm>
              <a:off x="5410200" y="3530600"/>
              <a:ext cx="355369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Expand/collapse R coding pane</a:t>
              </a:r>
            </a:p>
          </p:txBody>
        </p:sp>
        <p:cxnSp>
          <p:nvCxnSpPr>
            <p:cNvPr id="16" name="Straight Arrow Connector 15"/>
            <p:cNvCxnSpPr>
              <a:stCxn id="6" idx="0"/>
            </p:cNvCxnSpPr>
            <p:nvPr/>
          </p:nvCxnSpPr>
          <p:spPr>
            <a:xfrm flipH="1" flipV="1">
              <a:off x="6200775" y="3105150"/>
              <a:ext cx="986271" cy="42545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48000" y="1200150"/>
            <a:ext cx="3553691" cy="877689"/>
            <a:chOff x="3048000" y="1200150"/>
            <a:chExt cx="3553691" cy="877689"/>
          </a:xfrm>
        </p:grpSpPr>
        <p:sp>
          <p:nvSpPr>
            <p:cNvPr id="9" name="Rectangle 8"/>
            <p:cNvSpPr/>
            <p:nvPr/>
          </p:nvSpPr>
          <p:spPr>
            <a:xfrm>
              <a:off x="3048000" y="1200150"/>
              <a:ext cx="355369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Edit R code in external editor</a:t>
              </a:r>
            </a:p>
          </p:txBody>
        </p:sp>
        <p:cxnSp>
          <p:nvCxnSpPr>
            <p:cNvPr id="27" name="Straight Arrow Connector 26"/>
            <p:cNvCxnSpPr>
              <a:stCxn id="9" idx="2"/>
            </p:cNvCxnSpPr>
            <p:nvPr/>
          </p:nvCxnSpPr>
          <p:spPr>
            <a:xfrm flipH="1">
              <a:off x="4824845" y="1657350"/>
              <a:ext cx="1" cy="420489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9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Integration Limitations with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R Limitations</a:t>
            </a:r>
          </a:p>
          <a:p>
            <a:pPr lvl="1"/>
            <a:r>
              <a:rPr lang="en-US" dirty="0"/>
              <a:t>Only data frames are imported</a:t>
            </a:r>
          </a:p>
          <a:p>
            <a:pPr lvl="1"/>
            <a:r>
              <a:rPr lang="en-US" dirty="0"/>
              <a:t>Complex columns and Vector columns are not imported</a:t>
            </a:r>
          </a:p>
          <a:p>
            <a:pPr lvl="1"/>
            <a:r>
              <a:rPr lang="en-US" dirty="0"/>
              <a:t>Values that are N/A are translated to NULL values</a:t>
            </a:r>
          </a:p>
          <a:p>
            <a:pPr lvl="1"/>
            <a:r>
              <a:rPr lang="en-US" dirty="0"/>
              <a:t>Prompting for user input halts script</a:t>
            </a:r>
          </a:p>
          <a:p>
            <a:pPr lvl="1"/>
            <a:r>
              <a:rPr lang="en-US" dirty="0"/>
              <a:t>R visual data for plotting is limited to 150,000 rows</a:t>
            </a:r>
          </a:p>
          <a:p>
            <a:pPr lvl="1"/>
            <a:r>
              <a:rPr lang="en-US" dirty="0"/>
              <a:t>R visual calculation times out with error after 5 minutes </a:t>
            </a:r>
          </a:p>
          <a:p>
            <a:pPr lvl="1"/>
            <a:r>
              <a:rPr lang="en-US" dirty="0"/>
              <a:t>R visual is not interactive – no highlighting support</a:t>
            </a:r>
          </a:p>
          <a:p>
            <a:pPr lvl="1"/>
            <a:r>
              <a:rPr lang="en-US" dirty="0"/>
              <a:t>Plots can only be displayed to R default display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0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Installing Microsoft </a:t>
            </a:r>
            <a:r>
              <a:rPr lang="en-US" dirty="0"/>
              <a:t>R Open and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8582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 as an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3109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Platform for statistics, data analysis and visualization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Programming language + Runtime layer + Libraries</a:t>
            </a:r>
          </a:p>
          <a:p>
            <a:pPr lvl="1"/>
            <a:r>
              <a:rPr lang="en-US" dirty="0"/>
              <a:t>R code distributed and versioned using packages</a:t>
            </a:r>
          </a:p>
          <a:p>
            <a:pPr lvl="1"/>
            <a:r>
              <a:rPr lang="en-US" dirty="0"/>
              <a:t>Flourishing ecosystem of R package authors</a:t>
            </a:r>
          </a:p>
          <a:p>
            <a:pPr lvl="1"/>
            <a:endParaRPr lang="en-US" dirty="0"/>
          </a:p>
          <a:p>
            <a:r>
              <a:rPr lang="en-US" dirty="0"/>
              <a:t>Why do you need it?</a:t>
            </a:r>
          </a:p>
          <a:p>
            <a:pPr lvl="1"/>
            <a:r>
              <a:rPr lang="en-US" dirty="0"/>
              <a:t>Analyzing data and generating statistics</a:t>
            </a:r>
          </a:p>
          <a:p>
            <a:pPr lvl="1"/>
            <a:r>
              <a:rPr lang="en-US" dirty="0"/>
              <a:t>Creating rich graphs and charts</a:t>
            </a:r>
          </a:p>
          <a:p>
            <a:pPr lvl="1"/>
            <a:r>
              <a:rPr lang="en-US" dirty="0"/>
              <a:t>Fitting statistical models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8524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is versioned redistributable unit of code</a:t>
            </a:r>
          </a:p>
          <a:p>
            <a:pPr lvl="1"/>
            <a:r>
              <a:rPr lang="en-US" dirty="0"/>
              <a:t>Package contains functions, data and compiled code</a:t>
            </a:r>
          </a:p>
          <a:p>
            <a:pPr lvl="1"/>
            <a:r>
              <a:rPr lang="en-US" dirty="0"/>
              <a:t>R is installed with a default set of packages</a:t>
            </a:r>
          </a:p>
          <a:p>
            <a:pPr lvl="1"/>
            <a:r>
              <a:rPr lang="en-US" dirty="0"/>
              <a:t>Other packages can be downloaded and installed</a:t>
            </a:r>
          </a:p>
          <a:p>
            <a:endParaRPr lang="en-US" dirty="0"/>
          </a:p>
          <a:p>
            <a:r>
              <a:rPr lang="en-US" dirty="0"/>
              <a:t>Examples of available domain-specific packages</a:t>
            </a:r>
          </a:p>
          <a:p>
            <a:pPr lvl="1"/>
            <a:r>
              <a:rPr lang="en-US" dirty="0"/>
              <a:t>Packages to download and unpack data in zip archive</a:t>
            </a:r>
          </a:p>
          <a:p>
            <a:pPr lvl="1"/>
            <a:r>
              <a:rPr lang="en-US" dirty="0"/>
              <a:t>Packages to create fancy charts and graphs</a:t>
            </a:r>
          </a:p>
          <a:p>
            <a:pPr lvl="1"/>
            <a:r>
              <a:rPr lang="en-US" dirty="0"/>
              <a:t>Packages to optimize financial portfolios</a:t>
            </a:r>
          </a:p>
          <a:p>
            <a:pPr lvl="1"/>
            <a:r>
              <a:rPr lang="en-US" dirty="0"/>
              <a:t>Packages predict component failure times</a:t>
            </a:r>
          </a:p>
          <a:p>
            <a:pPr lvl="1"/>
            <a:r>
              <a:rPr lang="en-US" dirty="0"/>
              <a:t>Packages to analyze genomic sequences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Comprehensive R Archive Network</a:t>
            </a:r>
          </a:p>
          <a:p>
            <a:pPr lvl="1"/>
            <a:r>
              <a:rPr lang="en-US" dirty="0"/>
              <a:t>Public archive with over 8,000 downloadable packages</a:t>
            </a:r>
          </a:p>
          <a:p>
            <a:pPr lvl="1"/>
            <a:r>
              <a:rPr lang="en-US" dirty="0">
                <a:hlinkClick r:id="rId2"/>
              </a:rPr>
              <a:t>http://cran.us.r-project.org/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56" y="3048000"/>
            <a:ext cx="4419727" cy="236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21300" y="3865277"/>
            <a:ext cx="784100" cy="249523"/>
          </a:xfrm>
          <a:prstGeom prst="ellipse">
            <a:avLst/>
          </a:prstGeom>
          <a:noFill/>
          <a:ln w="28575"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4078258"/>
            <a:ext cx="4283729" cy="2665043"/>
            <a:chOff x="152400" y="4078258"/>
            <a:chExt cx="4283729" cy="266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876800"/>
              <a:ext cx="4191000" cy="18665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3429000" y="4078258"/>
              <a:ext cx="1007129" cy="1027142"/>
            </a:xfrm>
            <a:prstGeom prst="straightConnector1">
              <a:avLst/>
            </a:prstGeom>
            <a:ln w="28575">
              <a:solidFill>
                <a:srgbClr val="9F00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R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Microsoft R Open?</a:t>
            </a:r>
          </a:p>
          <a:p>
            <a:pPr lvl="1"/>
            <a:r>
              <a:rPr lang="en-US" dirty="0"/>
              <a:t>An enhanced distribution of R from Microsoft</a:t>
            </a:r>
          </a:p>
          <a:p>
            <a:pPr lvl="1"/>
            <a:r>
              <a:rPr lang="en-US" dirty="0"/>
              <a:t>Improved performance and multithreading</a:t>
            </a:r>
          </a:p>
          <a:p>
            <a:pPr lvl="1"/>
            <a:r>
              <a:rPr lang="en-US" dirty="0"/>
              <a:t>Reproducibility through package versioning stability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https://mran.microsoft.com/open/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343400"/>
            <a:ext cx="7467600" cy="22014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1: Standing Up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Installing the environment and playing with data</a:t>
            </a:r>
          </a:p>
          <a:p>
            <a:r>
              <a:rPr lang="en-US" sz="2400" dirty="0"/>
              <a:t>Stage 2: Walking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Writing &amp; testing R code and creating graphs and charts</a:t>
            </a:r>
          </a:p>
          <a:p>
            <a:r>
              <a:rPr lang="en-US" sz="2400" dirty="0"/>
              <a:t>Stage 3: Jogging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Crunching numbers to generate advanced statistics</a:t>
            </a:r>
          </a:p>
          <a:p>
            <a:r>
              <a:rPr lang="en-US" sz="2400" dirty="0"/>
              <a:t>Stage 4: Running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Creating a domain-specific predictive model</a:t>
            </a:r>
          </a:p>
          <a:p>
            <a:r>
              <a:rPr lang="en-US" sz="2400" dirty="0"/>
              <a:t>Stage 5: Sprinting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Distributing your predictive model as a CRAN package </a:t>
            </a:r>
          </a:p>
        </p:txBody>
      </p:sp>
    </p:spTree>
    <p:extLst>
      <p:ext uri="{BB962C8B-B14F-4D97-AF65-F5344CB8AC3E}">
        <p14:creationId xmlns:p14="http://schemas.microsoft.com/office/powerpoint/2010/main" val="35107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409713100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23677</TotalTime>
  <Words>793</Words>
  <Application>Microsoft Office PowerPoint</Application>
  <PresentationFormat>On-screen Show (4:3)</PresentationFormat>
  <Paragraphs>147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Lucida Console</vt:lpstr>
      <vt:lpstr>Wingdings</vt:lpstr>
      <vt:lpstr>CPT_Wave15</vt:lpstr>
      <vt:lpstr>Developing R Scripts using RStudio</vt:lpstr>
      <vt:lpstr>Agenda</vt:lpstr>
      <vt:lpstr>Agenda</vt:lpstr>
      <vt:lpstr>What is R?</vt:lpstr>
      <vt:lpstr>R Packages</vt:lpstr>
      <vt:lpstr>CRAN</vt:lpstr>
      <vt:lpstr>Microsoft R Open</vt:lpstr>
      <vt:lpstr>Stages of R Awareness</vt:lpstr>
      <vt:lpstr>Agenda</vt:lpstr>
      <vt:lpstr>Install Microsoft R Open</vt:lpstr>
      <vt:lpstr>Installing R Studio</vt:lpstr>
      <vt:lpstr>The RStudio IDE</vt:lpstr>
      <vt:lpstr>Agenda</vt:lpstr>
      <vt:lpstr>R Projects and Workspaces</vt:lpstr>
      <vt:lpstr>Writing and Testing R Code in Scripts</vt:lpstr>
      <vt:lpstr>R Objects</vt:lpstr>
      <vt:lpstr>Essential Data Structures in R</vt:lpstr>
      <vt:lpstr>Writing and Testing R Code in RStudio</vt:lpstr>
      <vt:lpstr>Creating Graphs using RStudio</vt:lpstr>
      <vt:lpstr>Agenda</vt:lpstr>
      <vt:lpstr>Where Can You Use R Code in PBIDT?</vt:lpstr>
      <vt:lpstr>Using R Code as a Query Data Source</vt:lpstr>
      <vt:lpstr>Using R Code as an Applied Query Step</vt:lpstr>
      <vt:lpstr>R Visuals in Power BI</vt:lpstr>
      <vt:lpstr>New R Features in September Release</vt:lpstr>
      <vt:lpstr>R Integration Limitations with Power BI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 Scripts using RStudio</dc:title>
  <dc:creator>Ted Pattison</dc:creator>
  <cp:lastModifiedBy>Ted Pattison</cp:lastModifiedBy>
  <cp:revision>387</cp:revision>
  <dcterms:created xsi:type="dcterms:W3CDTF">2012-04-13T19:17:02Z</dcterms:created>
  <dcterms:modified xsi:type="dcterms:W3CDTF">2016-11-27T19:25:20Z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