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inQsIFgShcG9EWqa/FKBpZSRPn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2bceab77b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g22bceab77b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"/>
          <p:cNvCxnSpPr>
            <a:stCxn id="89" idx="2"/>
          </p:cNvCxnSpPr>
          <p:nvPr/>
        </p:nvCxnSpPr>
        <p:spPr>
          <a:xfrm>
            <a:off x="1767320" y="2506187"/>
            <a:ext cx="39000" cy="3205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90" name="Google Shape;90;p1"/>
          <p:cNvSpPr txBox="1"/>
          <p:nvPr>
            <p:ph type="title"/>
          </p:nvPr>
        </p:nvSpPr>
        <p:spPr>
          <a:xfrm>
            <a:off x="53788" y="-2222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Overall Organization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508262" y="871726"/>
            <a:ext cx="2518117" cy="630452"/>
          </a:xfrm>
          <a:prstGeom prst="roundRect">
            <a:avLst>
              <a:gd fmla="val 16667" name="adj"/>
            </a:avLst>
          </a:prstGeom>
          <a:solidFill>
            <a:srgbClr val="2026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CRIPT End-to-End Test Papers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629232" y="1888391"/>
            <a:ext cx="2276175" cy="617796"/>
          </a:xfrm>
          <a:prstGeom prst="roundRect">
            <a:avLst>
              <a:gd fmla="val 16667" name="adj"/>
            </a:avLst>
          </a:prstGeom>
          <a:solidFill>
            <a:srgbClr val="596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Olsen et al. PPV-</a:t>
            </a:r>
            <a:r>
              <a:rPr b="0" i="1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-PI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00667" y="2746514"/>
            <a:ext cx="3824700" cy="613500"/>
          </a:xfrm>
          <a:prstGeom prst="roundRect">
            <a:avLst>
              <a:gd fmla="val 16667" name="adj"/>
            </a:avLst>
          </a:prstGeom>
          <a:solidFill>
            <a:srgbClr val="ADAF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Synthesis of molecule 1 ((2,5-Di(2′-ethylhexyloxy)toluene))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3619918" y="1037863"/>
            <a:ext cx="1331040" cy="80741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 to Olsen et al.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100706" y="3600379"/>
            <a:ext cx="3824628" cy="613621"/>
          </a:xfrm>
          <a:prstGeom prst="roundRect">
            <a:avLst>
              <a:gd fmla="val 16667" name="adj"/>
            </a:avLst>
          </a:prstGeom>
          <a:solidFill>
            <a:srgbClr val="ADAF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Synthesis of molecule 2 (2,5-Di(2′-ethylhexyloxy)toluene)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546888" y="4470662"/>
            <a:ext cx="3239655" cy="613621"/>
          </a:xfrm>
          <a:prstGeom prst="roundRect">
            <a:avLst>
              <a:gd fmla="val 16667" name="adj"/>
            </a:avLst>
          </a:prstGeom>
          <a:solidFill>
            <a:srgbClr val="ADAF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Synthesis of molecule 3 (2′,5′-Di(2′′-ethylhexyloxy)-4′-methyl-N- benzylideneaniline)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546889" y="5349015"/>
            <a:ext cx="2440860" cy="841518"/>
          </a:xfrm>
          <a:prstGeom prst="roundRect">
            <a:avLst>
              <a:gd fmla="val 16667" name="adj"/>
            </a:avLst>
          </a:prstGeom>
          <a:solidFill>
            <a:srgbClr val="ADAF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Synthesis of poly(phenylene vinylene)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p1"/>
          <p:cNvCxnSpPr>
            <a:stCxn id="89" idx="3"/>
            <a:endCxn id="93" idx="1"/>
          </p:cNvCxnSpPr>
          <p:nvPr/>
        </p:nvCxnSpPr>
        <p:spPr>
          <a:xfrm flipH="1" rot="10800000">
            <a:off x="2905407" y="1441589"/>
            <a:ext cx="714600" cy="755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8" name="Google Shape;98;p1"/>
          <p:cNvCxnSpPr>
            <a:stCxn id="91" idx="2"/>
            <a:endCxn id="89" idx="0"/>
          </p:cNvCxnSpPr>
          <p:nvPr/>
        </p:nvCxnSpPr>
        <p:spPr>
          <a:xfrm>
            <a:off x="1767321" y="1502178"/>
            <a:ext cx="0" cy="386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9" name="Google Shape;99;p1"/>
          <p:cNvSpPr/>
          <p:nvPr/>
        </p:nvSpPr>
        <p:spPr>
          <a:xfrm>
            <a:off x="4792073" y="2608979"/>
            <a:ext cx="2440800" cy="841500"/>
          </a:xfrm>
          <a:prstGeom prst="roundRect">
            <a:avLst>
              <a:gd fmla="val 16667" name="adj"/>
            </a:avLst>
          </a:prstGeom>
          <a:solidFill>
            <a:srgbClr val="ADAF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Synthesis of PPVbPI-42 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4792041" y="3600370"/>
            <a:ext cx="2440800" cy="841500"/>
          </a:xfrm>
          <a:prstGeom prst="roundRect">
            <a:avLst>
              <a:gd fmla="val 16667" name="adj"/>
            </a:avLst>
          </a:prstGeom>
          <a:solidFill>
            <a:srgbClr val="ADAF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Synthesis of PPVbPI-59 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4792060" y="4591770"/>
            <a:ext cx="2440800" cy="841500"/>
          </a:xfrm>
          <a:prstGeom prst="roundRect">
            <a:avLst>
              <a:gd fmla="val 16667" name="adj"/>
            </a:avLst>
          </a:prstGeom>
          <a:solidFill>
            <a:srgbClr val="ADAF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Synthesis of PPVbPI-72 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4743666" y="5583170"/>
            <a:ext cx="2440800" cy="841500"/>
          </a:xfrm>
          <a:prstGeom prst="roundRect">
            <a:avLst>
              <a:gd fmla="val 16667" name="adj"/>
            </a:avLst>
          </a:prstGeom>
          <a:solidFill>
            <a:srgbClr val="ADAF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Synthesis of PPVbPI-89 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7853922" y="2688140"/>
            <a:ext cx="2440800" cy="613500"/>
          </a:xfrm>
          <a:prstGeom prst="roundRect">
            <a:avLst>
              <a:gd fmla="val 16667" name="adj"/>
            </a:avLst>
          </a:prstGeom>
          <a:solidFill>
            <a:srgbClr val="ADAF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Phase Behavior Study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/>
          <p:nvPr/>
        </p:nvSpPr>
        <p:spPr>
          <a:xfrm>
            <a:off x="341700" y="2510851"/>
            <a:ext cx="2330400" cy="1268400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"/>
                <a:ea typeface="Century"/>
                <a:cs typeface="Century"/>
                <a:sym typeface="Century"/>
              </a:rPr>
              <a:t>Etherification of methylhydroquinone</a:t>
            </a:r>
            <a:endParaRPr b="0" i="0" sz="1800" u="none" cap="none" strike="noStrike">
              <a:solidFill>
                <a:schemeClr val="lt1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"/>
                <a:ea typeface="Century"/>
                <a:cs typeface="Century"/>
                <a:sym typeface="Century"/>
              </a:rPr>
              <a:t>dissolve, reflux at 8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 °C  for 1h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341698" y="1656512"/>
            <a:ext cx="2330400" cy="613500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"/>
                <a:ea typeface="Century"/>
                <a:cs typeface="Century"/>
                <a:sym typeface="Century"/>
              </a:rPr>
              <a:t>methylhydroquinone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p2"/>
          <p:cNvCxnSpPr>
            <a:stCxn id="109" idx="2"/>
            <a:endCxn id="108" idx="0"/>
          </p:cNvCxnSpPr>
          <p:nvPr/>
        </p:nvCxnSpPr>
        <p:spPr>
          <a:xfrm>
            <a:off x="1506898" y="2270012"/>
            <a:ext cx="0" cy="240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11" name="Google Shape;111;p2"/>
          <p:cNvCxnSpPr>
            <a:stCxn id="108" idx="3"/>
            <a:endCxn id="112" idx="1"/>
          </p:cNvCxnSpPr>
          <p:nvPr/>
        </p:nvCxnSpPr>
        <p:spPr>
          <a:xfrm>
            <a:off x="2672100" y="3145051"/>
            <a:ext cx="398700" cy="8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113" name="Google Shape;113;p2"/>
          <p:cNvSpPr/>
          <p:nvPr/>
        </p:nvSpPr>
        <p:spPr>
          <a:xfrm>
            <a:off x="-88958" y="4317648"/>
            <a:ext cx="1236600" cy="613500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1458783" y="4317647"/>
            <a:ext cx="1236600" cy="613500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"/>
                <a:ea typeface="Century"/>
                <a:cs typeface="Century"/>
                <a:sym typeface="Century"/>
              </a:rPr>
              <a:t>ethanol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2"/>
          <p:cNvCxnSpPr>
            <a:stCxn id="113" idx="0"/>
            <a:endCxn id="108" idx="2"/>
          </p:cNvCxnSpPr>
          <p:nvPr/>
        </p:nvCxnSpPr>
        <p:spPr>
          <a:xfrm flipH="1" rot="10800000">
            <a:off x="529342" y="3779148"/>
            <a:ext cx="977700" cy="538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16" name="Google Shape;116;p2"/>
          <p:cNvCxnSpPr>
            <a:stCxn id="114" idx="0"/>
            <a:endCxn id="108" idx="2"/>
          </p:cNvCxnSpPr>
          <p:nvPr/>
        </p:nvCxnSpPr>
        <p:spPr>
          <a:xfrm rot="10800000">
            <a:off x="1506783" y="3779147"/>
            <a:ext cx="570300" cy="538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112" name="Google Shape;112;p2"/>
          <p:cNvSpPr/>
          <p:nvPr/>
        </p:nvSpPr>
        <p:spPr>
          <a:xfrm>
            <a:off x="3070777" y="2672494"/>
            <a:ext cx="1899300" cy="1106700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"/>
                <a:ea typeface="Century"/>
                <a:cs typeface="Century"/>
                <a:sym typeface="Century"/>
              </a:rPr>
              <a:t>Reflux at 8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 °C overnight</a:t>
            </a:r>
            <a:r>
              <a:rPr b="0" i="0" lang="en-US" sz="1800" u="none" cap="none" strike="noStrike">
                <a:solidFill>
                  <a:schemeClr val="lt1"/>
                </a:solidFill>
                <a:latin typeface="Century"/>
                <a:ea typeface="Century"/>
                <a:cs typeface="Century"/>
                <a:sym typeface="Century"/>
              </a:rPr>
              <a:t> 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2855252" y="1678668"/>
            <a:ext cx="2330400" cy="613500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"/>
                <a:ea typeface="Century"/>
                <a:cs typeface="Century"/>
                <a:sym typeface="Century"/>
              </a:rPr>
              <a:t>ethylhexyl bromide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p2"/>
          <p:cNvCxnSpPr>
            <a:stCxn id="117" idx="2"/>
            <a:endCxn id="112" idx="0"/>
          </p:cNvCxnSpPr>
          <p:nvPr/>
        </p:nvCxnSpPr>
        <p:spPr>
          <a:xfrm>
            <a:off x="4020452" y="2292168"/>
            <a:ext cx="0" cy="380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119" name="Google Shape;119;p2"/>
          <p:cNvSpPr/>
          <p:nvPr/>
        </p:nvSpPr>
        <p:spPr>
          <a:xfrm>
            <a:off x="5337560" y="2672494"/>
            <a:ext cx="1445100" cy="1038000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Poured out on water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2"/>
          <p:cNvCxnSpPr>
            <a:stCxn id="112" idx="3"/>
            <a:endCxn id="119" idx="1"/>
          </p:cNvCxnSpPr>
          <p:nvPr/>
        </p:nvCxnSpPr>
        <p:spPr>
          <a:xfrm flipH="1" rot="10800000">
            <a:off x="4970077" y="3191644"/>
            <a:ext cx="367500" cy="34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21" name="Google Shape;121;p2"/>
          <p:cNvCxnSpPr>
            <a:stCxn id="119" idx="3"/>
            <a:endCxn id="122" idx="1"/>
          </p:cNvCxnSpPr>
          <p:nvPr/>
        </p:nvCxnSpPr>
        <p:spPr>
          <a:xfrm>
            <a:off x="6782660" y="3191494"/>
            <a:ext cx="406800" cy="15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122" name="Google Shape;122;p2"/>
          <p:cNvSpPr/>
          <p:nvPr/>
        </p:nvSpPr>
        <p:spPr>
          <a:xfrm>
            <a:off x="7189563" y="2572173"/>
            <a:ext cx="1369800" cy="1268400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extracted with ether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9086234" y="2557296"/>
            <a:ext cx="1786500" cy="1268400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clean with column chromatography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8862404" y="4266862"/>
            <a:ext cx="2330400" cy="1038000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2,5-Di(2′-ethylhexyloxy)toluene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2"/>
          <p:cNvCxnSpPr>
            <a:stCxn id="122" idx="3"/>
            <a:endCxn id="123" idx="1"/>
          </p:cNvCxnSpPr>
          <p:nvPr/>
        </p:nvCxnSpPr>
        <p:spPr>
          <a:xfrm flipH="1" rot="10800000">
            <a:off x="8559363" y="3191373"/>
            <a:ext cx="526800" cy="15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26" name="Google Shape;126;p2"/>
          <p:cNvCxnSpPr>
            <a:stCxn id="123" idx="2"/>
            <a:endCxn id="124" idx="0"/>
          </p:cNvCxnSpPr>
          <p:nvPr/>
        </p:nvCxnSpPr>
        <p:spPr>
          <a:xfrm>
            <a:off x="9979484" y="3825696"/>
            <a:ext cx="48000" cy="441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127" name="Google Shape;127;p2"/>
          <p:cNvSpPr/>
          <p:nvPr/>
        </p:nvSpPr>
        <p:spPr>
          <a:xfrm>
            <a:off x="771821" y="594486"/>
            <a:ext cx="3824629" cy="613621"/>
          </a:xfrm>
          <a:prstGeom prst="roundRect">
            <a:avLst>
              <a:gd fmla="val 16667" name="adj"/>
            </a:avLst>
          </a:prstGeom>
          <a:solidFill>
            <a:srgbClr val="ADAF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Synthesis of molecule 1 ((2,5-Di(2′-ethylhexyloxy)toluene))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9329970" y="5743520"/>
            <a:ext cx="1605600" cy="621900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NMR diether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Google Shape;129;p2"/>
          <p:cNvCxnSpPr>
            <a:stCxn id="128" idx="0"/>
          </p:cNvCxnSpPr>
          <p:nvPr/>
        </p:nvCxnSpPr>
        <p:spPr>
          <a:xfrm rot="10800000">
            <a:off x="10132770" y="5304920"/>
            <a:ext cx="0" cy="438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130" name="Google Shape;130;p2"/>
          <p:cNvSpPr/>
          <p:nvPr/>
        </p:nvSpPr>
        <p:spPr>
          <a:xfrm>
            <a:off x="6709277" y="1578568"/>
            <a:ext cx="2330400" cy="613500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"/>
                <a:ea typeface="Century"/>
                <a:cs typeface="Century"/>
                <a:sym typeface="Century"/>
              </a:rPr>
              <a:t>diethyl ether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" name="Google Shape;131;p2"/>
          <p:cNvCxnSpPr>
            <a:stCxn id="130" idx="2"/>
          </p:cNvCxnSpPr>
          <p:nvPr/>
        </p:nvCxnSpPr>
        <p:spPr>
          <a:xfrm>
            <a:off x="7874477" y="2192068"/>
            <a:ext cx="0" cy="380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/>
          <p:nvPr/>
        </p:nvSpPr>
        <p:spPr>
          <a:xfrm>
            <a:off x="408369" y="2003467"/>
            <a:ext cx="2858092" cy="7360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2,5-Di(2′-ethylhexyloxy)toluene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961569" y="3144375"/>
            <a:ext cx="1751692" cy="613621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mixing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86376" y="4265050"/>
            <a:ext cx="1499700" cy="613500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"/>
                <a:ea typeface="Century"/>
                <a:cs typeface="Century"/>
                <a:sym typeface="Century"/>
              </a:rPr>
              <a:t>chloroform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p4"/>
          <p:cNvCxnSpPr>
            <a:stCxn id="138" idx="0"/>
            <a:endCxn id="137" idx="2"/>
          </p:cNvCxnSpPr>
          <p:nvPr/>
        </p:nvCxnSpPr>
        <p:spPr>
          <a:xfrm flipH="1" rot="10800000">
            <a:off x="836226" y="3758050"/>
            <a:ext cx="1001100" cy="507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40" name="Google Shape;140;p4"/>
          <p:cNvCxnSpPr>
            <a:stCxn id="136" idx="2"/>
            <a:endCxn id="137" idx="0"/>
          </p:cNvCxnSpPr>
          <p:nvPr/>
        </p:nvCxnSpPr>
        <p:spPr>
          <a:xfrm>
            <a:off x="1837415" y="2739488"/>
            <a:ext cx="0" cy="405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41" name="Google Shape;141;p4"/>
          <p:cNvCxnSpPr>
            <a:stCxn id="137" idx="3"/>
            <a:endCxn id="142" idx="1"/>
          </p:cNvCxnSpPr>
          <p:nvPr/>
        </p:nvCxnSpPr>
        <p:spPr>
          <a:xfrm>
            <a:off x="2713261" y="3451186"/>
            <a:ext cx="549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143" name="Google Shape;143;p4"/>
          <p:cNvSpPr/>
          <p:nvPr/>
        </p:nvSpPr>
        <p:spPr>
          <a:xfrm>
            <a:off x="1892125" y="4260950"/>
            <a:ext cx="1445100" cy="613500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"/>
                <a:ea typeface="Century"/>
                <a:cs typeface="Century"/>
                <a:sym typeface="Century"/>
              </a:rPr>
              <a:t>dimethylformamide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5817440" y="4467072"/>
            <a:ext cx="2330326" cy="1038072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2,5-Di(2′-ethylhexyloxy)-4-methylbenzaldehyde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" name="Google Shape;145;p4"/>
          <p:cNvCxnSpPr>
            <a:stCxn id="143" idx="0"/>
            <a:endCxn id="137" idx="2"/>
          </p:cNvCxnSpPr>
          <p:nvPr/>
        </p:nvCxnSpPr>
        <p:spPr>
          <a:xfrm rot="10800000">
            <a:off x="1837375" y="3757850"/>
            <a:ext cx="777300" cy="503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142" name="Google Shape;142;p4"/>
          <p:cNvSpPr/>
          <p:nvPr/>
        </p:nvSpPr>
        <p:spPr>
          <a:xfrm>
            <a:off x="3262637" y="2892893"/>
            <a:ext cx="1751692" cy="1116584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react below 40 °C, stir for 1h at ambient temperature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/>
          <p:nvPr/>
        </p:nvSpPr>
        <p:spPr>
          <a:xfrm>
            <a:off x="5326249" y="2870708"/>
            <a:ext cx="1751692" cy="1116584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"/>
                <a:ea typeface="Century"/>
                <a:cs typeface="Century"/>
                <a:sym typeface="Century"/>
              </a:rPr>
              <a:t>refluxed at 80 °C for 48 h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" name="Google Shape;147;p4"/>
          <p:cNvCxnSpPr>
            <a:stCxn id="142" idx="3"/>
            <a:endCxn id="146" idx="1"/>
          </p:cNvCxnSpPr>
          <p:nvPr/>
        </p:nvCxnSpPr>
        <p:spPr>
          <a:xfrm flipH="1" rot="10800000">
            <a:off x="5014329" y="3428985"/>
            <a:ext cx="312000" cy="22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148" name="Google Shape;148;p4"/>
          <p:cNvSpPr/>
          <p:nvPr/>
        </p:nvSpPr>
        <p:spPr>
          <a:xfrm>
            <a:off x="3601535" y="1916985"/>
            <a:ext cx="1073896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POCl3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p4"/>
          <p:cNvCxnSpPr>
            <a:stCxn id="148" idx="2"/>
            <a:endCxn id="142" idx="0"/>
          </p:cNvCxnSpPr>
          <p:nvPr/>
        </p:nvCxnSpPr>
        <p:spPr>
          <a:xfrm>
            <a:off x="4138483" y="2530606"/>
            <a:ext cx="0" cy="36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150" name="Google Shape;150;p4"/>
          <p:cNvSpPr/>
          <p:nvPr/>
        </p:nvSpPr>
        <p:spPr>
          <a:xfrm>
            <a:off x="7400971" y="2909964"/>
            <a:ext cx="1445062" cy="1038072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Poured out on 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4"/>
          <p:cNvCxnSpPr>
            <a:stCxn id="146" idx="3"/>
            <a:endCxn id="150" idx="1"/>
          </p:cNvCxnSpPr>
          <p:nvPr/>
        </p:nvCxnSpPr>
        <p:spPr>
          <a:xfrm>
            <a:off x="7077941" y="3429000"/>
            <a:ext cx="323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52" name="Google Shape;152;p4"/>
          <p:cNvCxnSpPr>
            <a:stCxn id="150" idx="3"/>
            <a:endCxn id="153" idx="1"/>
          </p:cNvCxnSpPr>
          <p:nvPr/>
        </p:nvCxnSpPr>
        <p:spPr>
          <a:xfrm flipH="1" rot="10800000">
            <a:off x="8846033" y="3419400"/>
            <a:ext cx="422100" cy="9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153" name="Google Shape;153;p4"/>
          <p:cNvSpPr/>
          <p:nvPr/>
        </p:nvSpPr>
        <p:spPr>
          <a:xfrm>
            <a:off x="9267997" y="2577812"/>
            <a:ext cx="1445062" cy="1683147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extracted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entury"/>
                <a:ea typeface="Century"/>
                <a:cs typeface="Century"/>
                <a:sym typeface="Century"/>
              </a:rPr>
              <a:t>into dichloromethane, and neutralized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9127704" y="5025712"/>
            <a:ext cx="1725648" cy="1268467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"/>
                <a:ea typeface="Century"/>
                <a:cs typeface="Century"/>
                <a:sym typeface="Century"/>
              </a:rPr>
              <a:t>purify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with column chromatography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" name="Google Shape;155;p4"/>
          <p:cNvCxnSpPr>
            <a:stCxn id="153" idx="2"/>
            <a:endCxn id="154" idx="0"/>
          </p:cNvCxnSpPr>
          <p:nvPr/>
        </p:nvCxnSpPr>
        <p:spPr>
          <a:xfrm>
            <a:off x="9990528" y="4260959"/>
            <a:ext cx="0" cy="764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56" name="Google Shape;156;p4"/>
          <p:cNvCxnSpPr>
            <a:stCxn id="154" idx="1"/>
            <a:endCxn id="144" idx="3"/>
          </p:cNvCxnSpPr>
          <p:nvPr/>
        </p:nvCxnSpPr>
        <p:spPr>
          <a:xfrm rot="10800000">
            <a:off x="8147904" y="4986146"/>
            <a:ext cx="979800" cy="673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157" name="Google Shape;157;p4"/>
          <p:cNvSpPr/>
          <p:nvPr/>
        </p:nvSpPr>
        <p:spPr>
          <a:xfrm>
            <a:off x="-1456474" y="214039"/>
            <a:ext cx="3824700" cy="613500"/>
          </a:xfrm>
          <a:prstGeom prst="roundRect">
            <a:avLst>
              <a:gd fmla="val 16667" name="adj"/>
            </a:avLst>
          </a:prstGeom>
          <a:solidFill>
            <a:srgbClr val="ADAF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Synthesis of molecule 2 (2,5-Di(2′-ethylhexyloxy)toluene)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4"/>
          <p:cNvSpPr/>
          <p:nvPr/>
        </p:nvSpPr>
        <p:spPr>
          <a:xfrm>
            <a:off x="7586510" y="1916985"/>
            <a:ext cx="1074000" cy="613500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Google Shape;159;p4"/>
          <p:cNvCxnSpPr>
            <a:stCxn id="158" idx="2"/>
          </p:cNvCxnSpPr>
          <p:nvPr/>
        </p:nvCxnSpPr>
        <p:spPr>
          <a:xfrm>
            <a:off x="8123510" y="2530485"/>
            <a:ext cx="0" cy="36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160" name="Google Shape;160;p4"/>
          <p:cNvSpPr/>
          <p:nvPr/>
        </p:nvSpPr>
        <p:spPr>
          <a:xfrm>
            <a:off x="9500060" y="1633760"/>
            <a:ext cx="1074000" cy="613500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dichloromethane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4"/>
          <p:cNvCxnSpPr>
            <a:stCxn id="160" idx="2"/>
          </p:cNvCxnSpPr>
          <p:nvPr/>
        </p:nvCxnSpPr>
        <p:spPr>
          <a:xfrm>
            <a:off x="10037060" y="2247260"/>
            <a:ext cx="0" cy="36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162" name="Google Shape;162;p4"/>
          <p:cNvSpPr/>
          <p:nvPr/>
        </p:nvSpPr>
        <p:spPr>
          <a:xfrm>
            <a:off x="6102672" y="5907579"/>
            <a:ext cx="1605600" cy="621900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NMR aldehyde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p4"/>
          <p:cNvCxnSpPr>
            <a:stCxn id="162" idx="0"/>
          </p:cNvCxnSpPr>
          <p:nvPr/>
        </p:nvCxnSpPr>
        <p:spPr>
          <a:xfrm rot="10800000">
            <a:off x="6905472" y="5453379"/>
            <a:ext cx="0" cy="454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/>
          <p:nvPr/>
        </p:nvSpPr>
        <p:spPr>
          <a:xfrm>
            <a:off x="612609" y="2292240"/>
            <a:ext cx="2494154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2,5-Di(2′-ethylhexyloxy)-4-methylbenzaldehyde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6"/>
          <p:cNvSpPr/>
          <p:nvPr/>
        </p:nvSpPr>
        <p:spPr>
          <a:xfrm>
            <a:off x="694523" y="3444092"/>
            <a:ext cx="2330326" cy="613621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Reaction at 60 °C under ~10 Torr vacuum for 2h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"/>
          <p:cNvSpPr/>
          <p:nvPr/>
        </p:nvSpPr>
        <p:spPr>
          <a:xfrm>
            <a:off x="954196" y="4632367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aniline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1" name="Google Shape;171;p6"/>
          <p:cNvCxnSpPr>
            <a:stCxn id="170" idx="0"/>
            <a:endCxn id="169" idx="2"/>
          </p:cNvCxnSpPr>
          <p:nvPr/>
        </p:nvCxnSpPr>
        <p:spPr>
          <a:xfrm rot="10800000">
            <a:off x="1859686" y="4057567"/>
            <a:ext cx="0" cy="57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172" name="Google Shape;172;p6"/>
          <p:cNvSpPr/>
          <p:nvPr/>
        </p:nvSpPr>
        <p:spPr>
          <a:xfrm>
            <a:off x="3470701" y="3056214"/>
            <a:ext cx="1973712" cy="1381205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2′,5′-Di(2′′-ethylhexyloxy)-4′-methyl-N- benzylideneaniline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" name="Google Shape;173;p6"/>
          <p:cNvCxnSpPr>
            <a:stCxn id="168" idx="2"/>
            <a:endCxn id="169" idx="0"/>
          </p:cNvCxnSpPr>
          <p:nvPr/>
        </p:nvCxnSpPr>
        <p:spPr>
          <a:xfrm>
            <a:off x="1859686" y="3143158"/>
            <a:ext cx="0" cy="300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74" name="Google Shape;174;p6"/>
          <p:cNvCxnSpPr>
            <a:stCxn id="169" idx="3"/>
            <a:endCxn id="172" idx="1"/>
          </p:cNvCxnSpPr>
          <p:nvPr/>
        </p:nvCxnSpPr>
        <p:spPr>
          <a:xfrm flipH="1" rot="10800000">
            <a:off x="3024849" y="3746703"/>
            <a:ext cx="445800" cy="4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175" name="Google Shape;175;p6"/>
          <p:cNvSpPr/>
          <p:nvPr/>
        </p:nvSpPr>
        <p:spPr>
          <a:xfrm>
            <a:off x="-1217675" y="287221"/>
            <a:ext cx="3239700" cy="850800"/>
          </a:xfrm>
          <a:prstGeom prst="roundRect">
            <a:avLst>
              <a:gd fmla="val 16667" name="adj"/>
            </a:avLst>
          </a:prstGeom>
          <a:solidFill>
            <a:srgbClr val="ADAF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Synthesis of molecule 3 (2′,5′-Di(2′′-ethylhexyloxy)-4′-methyl-N- benzylideneaniline)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6"/>
          <p:cNvSpPr/>
          <p:nvPr/>
        </p:nvSpPr>
        <p:spPr>
          <a:xfrm>
            <a:off x="3654785" y="4907773"/>
            <a:ext cx="1605600" cy="621900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NMR imine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p6"/>
          <p:cNvCxnSpPr>
            <a:stCxn id="176" idx="0"/>
          </p:cNvCxnSpPr>
          <p:nvPr/>
        </p:nvCxnSpPr>
        <p:spPr>
          <a:xfrm rot="10800000">
            <a:off x="4457585" y="4437373"/>
            <a:ext cx="0" cy="470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8"/>
          <p:cNvCxnSpPr/>
          <p:nvPr/>
        </p:nvCxnSpPr>
        <p:spPr>
          <a:xfrm flipH="1" rot="10800000">
            <a:off x="8310869" y="4410441"/>
            <a:ext cx="1911900" cy="1515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3" name="Google Shape;183;p8"/>
          <p:cNvSpPr/>
          <p:nvPr/>
        </p:nvSpPr>
        <p:spPr>
          <a:xfrm>
            <a:off x="491196" y="2136618"/>
            <a:ext cx="2494154" cy="1028919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2′,5′-Di(2′′-ethylhexyloxy)-4′-methyl-N- benzylideneaniline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8"/>
          <p:cNvSpPr/>
          <p:nvPr/>
        </p:nvSpPr>
        <p:spPr>
          <a:xfrm>
            <a:off x="694523" y="3483170"/>
            <a:ext cx="2087499" cy="613621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Heat to 30 °C, react for 30 min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8"/>
          <p:cNvSpPr/>
          <p:nvPr/>
        </p:nvSpPr>
        <p:spPr>
          <a:xfrm>
            <a:off x="151427" y="4700449"/>
            <a:ext cx="1470048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potassium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tert-butoxide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6" name="Google Shape;186;p8"/>
          <p:cNvCxnSpPr>
            <a:stCxn id="185" idx="0"/>
            <a:endCxn id="184" idx="2"/>
          </p:cNvCxnSpPr>
          <p:nvPr/>
        </p:nvCxnSpPr>
        <p:spPr>
          <a:xfrm flipH="1" rot="10800000">
            <a:off x="886451" y="4096849"/>
            <a:ext cx="851700" cy="603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7" name="Google Shape;187;p8"/>
          <p:cNvCxnSpPr>
            <a:stCxn id="183" idx="2"/>
            <a:endCxn id="184" idx="0"/>
          </p:cNvCxnSpPr>
          <p:nvPr/>
        </p:nvCxnSpPr>
        <p:spPr>
          <a:xfrm>
            <a:off x="1738273" y="3165537"/>
            <a:ext cx="0" cy="317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8" name="Google Shape;188;p8"/>
          <p:cNvCxnSpPr>
            <a:stCxn id="184" idx="3"/>
            <a:endCxn id="189" idx="1"/>
          </p:cNvCxnSpPr>
          <p:nvPr/>
        </p:nvCxnSpPr>
        <p:spPr>
          <a:xfrm>
            <a:off x="2782022" y="3789981"/>
            <a:ext cx="2937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0" name="Google Shape;190;p8"/>
          <p:cNvSpPr/>
          <p:nvPr/>
        </p:nvSpPr>
        <p:spPr>
          <a:xfrm>
            <a:off x="1796350" y="4698550"/>
            <a:ext cx="2362200" cy="613500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"/>
                <a:ea typeface="Century"/>
                <a:cs typeface="Century"/>
                <a:sym typeface="Century"/>
              </a:rPr>
              <a:t>dimethylformamide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1" name="Google Shape;191;p8"/>
          <p:cNvCxnSpPr>
            <a:stCxn id="190" idx="0"/>
            <a:endCxn id="184" idx="2"/>
          </p:cNvCxnSpPr>
          <p:nvPr/>
        </p:nvCxnSpPr>
        <p:spPr>
          <a:xfrm rot="10800000">
            <a:off x="1738150" y="4096750"/>
            <a:ext cx="1239300" cy="601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9" name="Google Shape;189;p8"/>
          <p:cNvSpPr/>
          <p:nvPr/>
        </p:nvSpPr>
        <p:spPr>
          <a:xfrm>
            <a:off x="3075586" y="3134500"/>
            <a:ext cx="2087497" cy="1310959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Acidified water and stir for 48h to hydrolyze the unreacted imines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8"/>
          <p:cNvSpPr/>
          <p:nvPr/>
        </p:nvSpPr>
        <p:spPr>
          <a:xfrm>
            <a:off x="9208535" y="3337566"/>
            <a:ext cx="1973712" cy="890554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PPV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8"/>
          <p:cNvCxnSpPr>
            <a:stCxn id="194" idx="3"/>
            <a:endCxn id="192" idx="1"/>
          </p:cNvCxnSpPr>
          <p:nvPr/>
        </p:nvCxnSpPr>
        <p:spPr>
          <a:xfrm flipH="1" rot="10800000">
            <a:off x="8769812" y="3782779"/>
            <a:ext cx="438600" cy="7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5" name="Google Shape;195;p8"/>
          <p:cNvSpPr/>
          <p:nvPr/>
        </p:nvSpPr>
        <p:spPr>
          <a:xfrm>
            <a:off x="5417572" y="3306306"/>
            <a:ext cx="1196768" cy="960894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collect, neutralize product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8"/>
          <p:cNvCxnSpPr>
            <a:stCxn id="189" idx="3"/>
            <a:endCxn id="195" idx="1"/>
          </p:cNvCxnSpPr>
          <p:nvPr/>
        </p:nvCxnSpPr>
        <p:spPr>
          <a:xfrm flipH="1" rot="10800000">
            <a:off x="5163083" y="3786680"/>
            <a:ext cx="254400" cy="3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4" name="Google Shape;194;p8"/>
          <p:cNvSpPr/>
          <p:nvPr/>
        </p:nvSpPr>
        <p:spPr>
          <a:xfrm>
            <a:off x="6907732" y="3159068"/>
            <a:ext cx="1862080" cy="1261821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fractionate with a chromatography column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" name="Google Shape;197;p8"/>
          <p:cNvCxnSpPr>
            <a:stCxn id="195" idx="3"/>
            <a:endCxn id="194" idx="1"/>
          </p:cNvCxnSpPr>
          <p:nvPr/>
        </p:nvCxnSpPr>
        <p:spPr>
          <a:xfrm>
            <a:off x="6614340" y="3786753"/>
            <a:ext cx="293400" cy="3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8" name="Google Shape;198;p8"/>
          <p:cNvSpPr/>
          <p:nvPr/>
        </p:nvSpPr>
        <p:spPr>
          <a:xfrm>
            <a:off x="-1339526" y="205532"/>
            <a:ext cx="2440800" cy="841500"/>
          </a:xfrm>
          <a:prstGeom prst="roundRect">
            <a:avLst>
              <a:gd fmla="val 16667" name="adj"/>
            </a:avLst>
          </a:prstGeom>
          <a:solidFill>
            <a:srgbClr val="ADAF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Synthesis of poly(phenylene vinylene)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8"/>
          <p:cNvSpPr/>
          <p:nvPr/>
        </p:nvSpPr>
        <p:spPr>
          <a:xfrm>
            <a:off x="3582335" y="2189635"/>
            <a:ext cx="1074000" cy="613500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8"/>
          <p:cNvCxnSpPr>
            <a:stCxn id="199" idx="2"/>
          </p:cNvCxnSpPr>
          <p:nvPr/>
        </p:nvCxnSpPr>
        <p:spPr>
          <a:xfrm>
            <a:off x="4119335" y="2803135"/>
            <a:ext cx="0" cy="36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201" name="Google Shape;201;p8"/>
          <p:cNvSpPr/>
          <p:nvPr/>
        </p:nvSpPr>
        <p:spPr>
          <a:xfrm>
            <a:off x="7343810" y="2189635"/>
            <a:ext cx="1074000" cy="613500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methanol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" name="Google Shape;202;p8"/>
          <p:cNvCxnSpPr>
            <a:stCxn id="201" idx="2"/>
          </p:cNvCxnSpPr>
          <p:nvPr/>
        </p:nvCxnSpPr>
        <p:spPr>
          <a:xfrm>
            <a:off x="7880810" y="2803135"/>
            <a:ext cx="0" cy="36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203" name="Google Shape;203;p8"/>
          <p:cNvSpPr/>
          <p:nvPr/>
        </p:nvSpPr>
        <p:spPr>
          <a:xfrm>
            <a:off x="9822862" y="4899285"/>
            <a:ext cx="1119600" cy="621900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NMR PPV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p8"/>
          <p:cNvCxnSpPr>
            <a:stCxn id="203" idx="0"/>
          </p:cNvCxnSpPr>
          <p:nvPr/>
        </p:nvCxnSpPr>
        <p:spPr>
          <a:xfrm rot="10800000">
            <a:off x="10382662" y="4258785"/>
            <a:ext cx="0" cy="64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5" name="Google Shape;205;p8"/>
          <p:cNvSpPr/>
          <p:nvPr/>
        </p:nvSpPr>
        <p:spPr>
          <a:xfrm>
            <a:off x="11072403" y="5133866"/>
            <a:ext cx="1119600" cy="621900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POM PPV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6" name="Google Shape;206;p8"/>
          <p:cNvCxnSpPr>
            <a:stCxn id="205" idx="0"/>
          </p:cNvCxnSpPr>
          <p:nvPr/>
        </p:nvCxnSpPr>
        <p:spPr>
          <a:xfrm rot="10800000">
            <a:off x="10382703" y="4258766"/>
            <a:ext cx="1249500" cy="87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7" name="Google Shape;207;p8"/>
          <p:cNvCxnSpPr>
            <a:stCxn id="208" idx="0"/>
          </p:cNvCxnSpPr>
          <p:nvPr/>
        </p:nvCxnSpPr>
        <p:spPr>
          <a:xfrm flipH="1" rot="10800000">
            <a:off x="9133120" y="4258766"/>
            <a:ext cx="1249500" cy="87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8" name="Google Shape;208;p8"/>
          <p:cNvSpPr/>
          <p:nvPr/>
        </p:nvSpPr>
        <p:spPr>
          <a:xfrm>
            <a:off x="8573320" y="5133866"/>
            <a:ext cx="1119600" cy="621900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DSC PPV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8"/>
          <p:cNvSpPr/>
          <p:nvPr/>
        </p:nvSpPr>
        <p:spPr>
          <a:xfrm>
            <a:off x="7357469" y="5133866"/>
            <a:ext cx="953400" cy="524700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GPC PPV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210;p8"/>
          <p:cNvCxnSpPr>
            <a:stCxn id="209" idx="0"/>
          </p:cNvCxnSpPr>
          <p:nvPr/>
        </p:nvCxnSpPr>
        <p:spPr>
          <a:xfrm flipH="1" rot="10800000">
            <a:off x="7834169" y="4258766"/>
            <a:ext cx="2548500" cy="87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1" name="Google Shape;211;p8"/>
          <p:cNvSpPr/>
          <p:nvPr/>
        </p:nvSpPr>
        <p:spPr>
          <a:xfrm>
            <a:off x="7714600" y="5866950"/>
            <a:ext cx="1119600" cy="719100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Density Column PPV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/>
          <p:nvPr/>
        </p:nvSpPr>
        <p:spPr>
          <a:xfrm>
            <a:off x="2975262" y="4245713"/>
            <a:ext cx="1750200" cy="1029000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Polyisoprene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(PI-42)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0"/>
          <p:cNvSpPr/>
          <p:nvPr/>
        </p:nvSpPr>
        <p:spPr>
          <a:xfrm>
            <a:off x="211015" y="4356257"/>
            <a:ext cx="2383800" cy="840600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Anionic polymerization  PI-42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0"/>
          <p:cNvSpPr/>
          <p:nvPr/>
        </p:nvSpPr>
        <p:spPr>
          <a:xfrm>
            <a:off x="151427" y="5651425"/>
            <a:ext cx="1111916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isoprene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9" name="Google Shape;219;p10"/>
          <p:cNvCxnSpPr>
            <a:stCxn id="218" idx="0"/>
            <a:endCxn id="217" idx="2"/>
          </p:cNvCxnSpPr>
          <p:nvPr/>
        </p:nvCxnSpPr>
        <p:spPr>
          <a:xfrm flipH="1" rot="10800000">
            <a:off x="707385" y="5196925"/>
            <a:ext cx="695400" cy="454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0" name="Google Shape;220;p10"/>
          <p:cNvCxnSpPr>
            <a:stCxn id="217" idx="3"/>
            <a:endCxn id="216" idx="1"/>
          </p:cNvCxnSpPr>
          <p:nvPr/>
        </p:nvCxnSpPr>
        <p:spPr>
          <a:xfrm flipH="1" rot="10800000">
            <a:off x="2594815" y="4760357"/>
            <a:ext cx="380400" cy="16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1" name="Google Shape;221;p10"/>
          <p:cNvSpPr/>
          <p:nvPr/>
        </p:nvSpPr>
        <p:spPr>
          <a:xfrm>
            <a:off x="1675885" y="5649522"/>
            <a:ext cx="1106137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"/>
                <a:ea typeface="Century"/>
                <a:cs typeface="Century"/>
                <a:sym typeface="Century"/>
              </a:rPr>
              <a:t>benzene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2" name="Google Shape;222;p10"/>
          <p:cNvCxnSpPr>
            <a:stCxn id="221" idx="0"/>
            <a:endCxn id="217" idx="2"/>
          </p:cNvCxnSpPr>
          <p:nvPr/>
        </p:nvCxnSpPr>
        <p:spPr>
          <a:xfrm rot="10800000">
            <a:off x="1403054" y="5196822"/>
            <a:ext cx="825900" cy="452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3" name="Google Shape;223;p10"/>
          <p:cNvSpPr/>
          <p:nvPr/>
        </p:nvSpPr>
        <p:spPr>
          <a:xfrm>
            <a:off x="7930613" y="5330995"/>
            <a:ext cx="1973712" cy="959746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PPV-</a:t>
            </a:r>
            <a:r>
              <a:rPr b="0" i="1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-PI-42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" name="Google Shape;224;p10"/>
          <p:cNvCxnSpPr>
            <a:stCxn id="225" idx="3"/>
            <a:endCxn id="226" idx="1"/>
          </p:cNvCxnSpPr>
          <p:nvPr/>
        </p:nvCxnSpPr>
        <p:spPr>
          <a:xfrm flipH="1" rot="10800000">
            <a:off x="7473153" y="2836912"/>
            <a:ext cx="138300" cy="1922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7" name="Google Shape;227;p10"/>
          <p:cNvSpPr/>
          <p:nvPr/>
        </p:nvSpPr>
        <p:spPr>
          <a:xfrm>
            <a:off x="-8081" y="3208897"/>
            <a:ext cx="1667400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sec-butyllithium in cyclohexane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Google Shape;228;p10"/>
          <p:cNvCxnSpPr>
            <a:stCxn id="227" idx="2"/>
            <a:endCxn id="217" idx="0"/>
          </p:cNvCxnSpPr>
          <p:nvPr/>
        </p:nvCxnSpPr>
        <p:spPr>
          <a:xfrm>
            <a:off x="825619" y="3822518"/>
            <a:ext cx="577200" cy="533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5" name="Google Shape;225;p10"/>
          <p:cNvSpPr/>
          <p:nvPr/>
        </p:nvSpPr>
        <p:spPr>
          <a:xfrm>
            <a:off x="5385656" y="4221751"/>
            <a:ext cx="2087497" cy="1075722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React for 30 min 42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0"/>
          <p:cNvSpPr/>
          <p:nvPr/>
        </p:nvSpPr>
        <p:spPr>
          <a:xfrm>
            <a:off x="5818910" y="2959116"/>
            <a:ext cx="1154489" cy="849917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PPV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p10"/>
          <p:cNvCxnSpPr>
            <a:stCxn id="216" idx="3"/>
            <a:endCxn id="225" idx="1"/>
          </p:cNvCxnSpPr>
          <p:nvPr/>
        </p:nvCxnSpPr>
        <p:spPr>
          <a:xfrm flipH="1" rot="10800000">
            <a:off x="4725462" y="4759613"/>
            <a:ext cx="660300" cy="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1" name="Google Shape;231;p10"/>
          <p:cNvCxnSpPr>
            <a:stCxn id="229" idx="2"/>
            <a:endCxn id="225" idx="0"/>
          </p:cNvCxnSpPr>
          <p:nvPr/>
        </p:nvCxnSpPr>
        <p:spPr>
          <a:xfrm>
            <a:off x="6396155" y="3809033"/>
            <a:ext cx="33300" cy="412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6" name="Google Shape;226;p10"/>
          <p:cNvSpPr/>
          <p:nvPr/>
        </p:nvSpPr>
        <p:spPr>
          <a:xfrm>
            <a:off x="7611373" y="2299185"/>
            <a:ext cx="2087497" cy="1075722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Terminate remaining PI with butanol 42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0"/>
          <p:cNvSpPr/>
          <p:nvPr/>
        </p:nvSpPr>
        <p:spPr>
          <a:xfrm>
            <a:off x="10083405" y="2262680"/>
            <a:ext cx="2087497" cy="1075722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Precipitate with methanol 42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0"/>
          <p:cNvSpPr/>
          <p:nvPr/>
        </p:nvSpPr>
        <p:spPr>
          <a:xfrm>
            <a:off x="10306066" y="4156538"/>
            <a:ext cx="2087497" cy="1075722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Remove homopolymer with column chromatography 42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4" name="Google Shape;234;p10"/>
          <p:cNvCxnSpPr>
            <a:stCxn id="226" idx="3"/>
            <a:endCxn id="232" idx="1"/>
          </p:cNvCxnSpPr>
          <p:nvPr/>
        </p:nvCxnSpPr>
        <p:spPr>
          <a:xfrm flipH="1" rot="10800000">
            <a:off x="9698870" y="2800446"/>
            <a:ext cx="384600" cy="36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5" name="Google Shape;235;p10"/>
          <p:cNvCxnSpPr>
            <a:stCxn id="232" idx="2"/>
            <a:endCxn id="233" idx="0"/>
          </p:cNvCxnSpPr>
          <p:nvPr/>
        </p:nvCxnSpPr>
        <p:spPr>
          <a:xfrm>
            <a:off x="11127154" y="3338402"/>
            <a:ext cx="222600" cy="818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6" name="Google Shape;236;p10"/>
          <p:cNvCxnSpPr>
            <a:stCxn id="233" idx="1"/>
            <a:endCxn id="223" idx="3"/>
          </p:cNvCxnSpPr>
          <p:nvPr/>
        </p:nvCxnSpPr>
        <p:spPr>
          <a:xfrm flipH="1">
            <a:off x="9904366" y="4694399"/>
            <a:ext cx="401700" cy="1116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7" name="Google Shape;237;p10"/>
          <p:cNvSpPr/>
          <p:nvPr/>
        </p:nvSpPr>
        <p:spPr>
          <a:xfrm>
            <a:off x="3174330" y="3798329"/>
            <a:ext cx="1750300" cy="1028919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Polyisoprene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(PI-59)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0"/>
          <p:cNvSpPr/>
          <p:nvPr/>
        </p:nvSpPr>
        <p:spPr>
          <a:xfrm>
            <a:off x="3404843" y="3302378"/>
            <a:ext cx="1750200" cy="1029000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Polyisoprene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(PI-72)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0"/>
          <p:cNvSpPr/>
          <p:nvPr/>
        </p:nvSpPr>
        <p:spPr>
          <a:xfrm>
            <a:off x="3584874" y="2851812"/>
            <a:ext cx="1750300" cy="1028919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Polyisoprene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(PI-89)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0"/>
          <p:cNvSpPr/>
          <p:nvPr/>
        </p:nvSpPr>
        <p:spPr>
          <a:xfrm>
            <a:off x="7816828" y="4639301"/>
            <a:ext cx="1973712" cy="959746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PPV-</a:t>
            </a:r>
            <a:r>
              <a:rPr b="0" i="1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-PI-59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0"/>
          <p:cNvSpPr/>
          <p:nvPr/>
        </p:nvSpPr>
        <p:spPr>
          <a:xfrm>
            <a:off x="7799646" y="4083020"/>
            <a:ext cx="1973712" cy="959746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PPV-</a:t>
            </a:r>
            <a:r>
              <a:rPr b="0" i="1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-PI-72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0"/>
          <p:cNvSpPr/>
          <p:nvPr/>
        </p:nvSpPr>
        <p:spPr>
          <a:xfrm>
            <a:off x="7668265" y="3456176"/>
            <a:ext cx="1973712" cy="959746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PPV-</a:t>
            </a:r>
            <a:r>
              <a:rPr b="0" i="1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-PI-89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0"/>
          <p:cNvSpPr/>
          <p:nvPr/>
        </p:nvSpPr>
        <p:spPr>
          <a:xfrm>
            <a:off x="341162" y="-15746"/>
            <a:ext cx="2440860" cy="841518"/>
          </a:xfrm>
          <a:prstGeom prst="roundRect">
            <a:avLst>
              <a:gd fmla="val 16667" name="adj"/>
            </a:avLst>
          </a:prstGeom>
          <a:solidFill>
            <a:srgbClr val="ADAF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Synthesis of PPVbPI-42 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0"/>
          <p:cNvSpPr/>
          <p:nvPr/>
        </p:nvSpPr>
        <p:spPr>
          <a:xfrm>
            <a:off x="2870325" y="-22292"/>
            <a:ext cx="2440860" cy="841518"/>
          </a:xfrm>
          <a:prstGeom prst="roundRect">
            <a:avLst>
              <a:gd fmla="val 16667" name="adj"/>
            </a:avLst>
          </a:prstGeom>
          <a:solidFill>
            <a:srgbClr val="ADAF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Synthesis of PPVbPI-59 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0"/>
          <p:cNvSpPr/>
          <p:nvPr/>
        </p:nvSpPr>
        <p:spPr>
          <a:xfrm>
            <a:off x="5709336" y="-22292"/>
            <a:ext cx="2440860" cy="841518"/>
          </a:xfrm>
          <a:prstGeom prst="roundRect">
            <a:avLst>
              <a:gd fmla="val 16667" name="adj"/>
            </a:avLst>
          </a:prstGeom>
          <a:solidFill>
            <a:srgbClr val="ADAF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Synthesis of PPVbPI-72 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0"/>
          <p:cNvSpPr/>
          <p:nvPr/>
        </p:nvSpPr>
        <p:spPr>
          <a:xfrm>
            <a:off x="8478440" y="-22292"/>
            <a:ext cx="2440860" cy="841518"/>
          </a:xfrm>
          <a:prstGeom prst="roundRect">
            <a:avLst>
              <a:gd fmla="val 16667" name="adj"/>
            </a:avLst>
          </a:prstGeom>
          <a:solidFill>
            <a:srgbClr val="ADAF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Synthesis of PPVbPI-89 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0"/>
          <p:cNvSpPr/>
          <p:nvPr/>
        </p:nvSpPr>
        <p:spPr>
          <a:xfrm>
            <a:off x="7747283" y="2078844"/>
            <a:ext cx="2087400" cy="1075800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Terminate remaining PI with butanol 59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0"/>
          <p:cNvSpPr/>
          <p:nvPr/>
        </p:nvSpPr>
        <p:spPr>
          <a:xfrm>
            <a:off x="7879926" y="1883326"/>
            <a:ext cx="2087400" cy="1075800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Terminate remaining PI with butanol 72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0"/>
          <p:cNvSpPr/>
          <p:nvPr/>
        </p:nvSpPr>
        <p:spPr>
          <a:xfrm>
            <a:off x="7996002" y="1693995"/>
            <a:ext cx="2087400" cy="1075800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Terminate remaining PI with butanol 89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0"/>
          <p:cNvSpPr/>
          <p:nvPr/>
        </p:nvSpPr>
        <p:spPr>
          <a:xfrm>
            <a:off x="5995780" y="2635936"/>
            <a:ext cx="1154489" cy="849917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PPV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0"/>
          <p:cNvSpPr/>
          <p:nvPr/>
        </p:nvSpPr>
        <p:spPr>
          <a:xfrm>
            <a:off x="6191685" y="2401896"/>
            <a:ext cx="1154489" cy="849917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PPV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0"/>
          <p:cNvSpPr/>
          <p:nvPr/>
        </p:nvSpPr>
        <p:spPr>
          <a:xfrm>
            <a:off x="6457048" y="2206622"/>
            <a:ext cx="1154400" cy="849900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PPV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0"/>
          <p:cNvSpPr/>
          <p:nvPr/>
        </p:nvSpPr>
        <p:spPr>
          <a:xfrm>
            <a:off x="363415" y="4508657"/>
            <a:ext cx="2383800" cy="840600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Anionic polymerization  PI-59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0"/>
          <p:cNvSpPr/>
          <p:nvPr/>
        </p:nvSpPr>
        <p:spPr>
          <a:xfrm>
            <a:off x="515815" y="4661057"/>
            <a:ext cx="2383800" cy="840600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Anionic polymerization  PI-72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0"/>
          <p:cNvSpPr/>
          <p:nvPr/>
        </p:nvSpPr>
        <p:spPr>
          <a:xfrm>
            <a:off x="668215" y="4813457"/>
            <a:ext cx="2383800" cy="840600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Anionic polymerization  PI-89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0"/>
          <p:cNvSpPr txBox="1"/>
          <p:nvPr/>
        </p:nvSpPr>
        <p:spPr>
          <a:xfrm>
            <a:off x="166075" y="2067650"/>
            <a:ext cx="1896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is one material that is a mix of two so must be represented as such in the data model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0"/>
          <p:cNvSpPr/>
          <p:nvPr/>
        </p:nvSpPr>
        <p:spPr>
          <a:xfrm>
            <a:off x="5538056" y="4374151"/>
            <a:ext cx="2087400" cy="1075800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React for 30 min 59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0"/>
          <p:cNvSpPr/>
          <p:nvPr/>
        </p:nvSpPr>
        <p:spPr>
          <a:xfrm>
            <a:off x="5690456" y="4526551"/>
            <a:ext cx="2087400" cy="1075800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React for 30 min 72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0"/>
          <p:cNvSpPr/>
          <p:nvPr/>
        </p:nvSpPr>
        <p:spPr>
          <a:xfrm>
            <a:off x="5842856" y="4678951"/>
            <a:ext cx="2087400" cy="1075800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React for 30 min 89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0"/>
          <p:cNvSpPr/>
          <p:nvPr/>
        </p:nvSpPr>
        <p:spPr>
          <a:xfrm>
            <a:off x="7083194" y="772772"/>
            <a:ext cx="1667400" cy="613500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butanol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0"/>
          <p:cNvSpPr/>
          <p:nvPr/>
        </p:nvSpPr>
        <p:spPr>
          <a:xfrm>
            <a:off x="7235594" y="925172"/>
            <a:ext cx="1667400" cy="613500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butanol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0"/>
          <p:cNvSpPr/>
          <p:nvPr/>
        </p:nvSpPr>
        <p:spPr>
          <a:xfrm>
            <a:off x="7387994" y="1077572"/>
            <a:ext cx="1667400" cy="613500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butanol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0"/>
          <p:cNvSpPr/>
          <p:nvPr/>
        </p:nvSpPr>
        <p:spPr>
          <a:xfrm>
            <a:off x="7540394" y="1229972"/>
            <a:ext cx="1667400" cy="613500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butanol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0"/>
          <p:cNvSpPr/>
          <p:nvPr/>
        </p:nvSpPr>
        <p:spPr>
          <a:xfrm>
            <a:off x="10235805" y="2415080"/>
            <a:ext cx="2087400" cy="1075800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Precipitate with methanol 59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0"/>
          <p:cNvSpPr/>
          <p:nvPr/>
        </p:nvSpPr>
        <p:spPr>
          <a:xfrm>
            <a:off x="10388205" y="2567480"/>
            <a:ext cx="2087400" cy="1075800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Precipitate with methanol 72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0"/>
          <p:cNvSpPr/>
          <p:nvPr/>
        </p:nvSpPr>
        <p:spPr>
          <a:xfrm>
            <a:off x="10540605" y="2719880"/>
            <a:ext cx="2087400" cy="1075800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Precipitate with methanol 89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0"/>
          <p:cNvSpPr/>
          <p:nvPr/>
        </p:nvSpPr>
        <p:spPr>
          <a:xfrm>
            <a:off x="10458466" y="4308938"/>
            <a:ext cx="2087400" cy="1075800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Remove homopolymer with column chromatography 59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0"/>
          <p:cNvSpPr/>
          <p:nvPr/>
        </p:nvSpPr>
        <p:spPr>
          <a:xfrm>
            <a:off x="10610866" y="4461338"/>
            <a:ext cx="2087400" cy="1075800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Remove homopolymer with column chromatography 72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0"/>
          <p:cNvSpPr/>
          <p:nvPr/>
        </p:nvSpPr>
        <p:spPr>
          <a:xfrm>
            <a:off x="10763266" y="4613738"/>
            <a:ext cx="2087400" cy="1075800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Remove homopolymer with column chromatography 89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0"/>
          <p:cNvSpPr/>
          <p:nvPr/>
        </p:nvSpPr>
        <p:spPr>
          <a:xfrm>
            <a:off x="3290600" y="5589019"/>
            <a:ext cx="1119600" cy="621900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GPC PI-42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1" name="Google Shape;271;p10"/>
          <p:cNvCxnSpPr>
            <a:stCxn id="270" idx="0"/>
          </p:cNvCxnSpPr>
          <p:nvPr/>
        </p:nvCxnSpPr>
        <p:spPr>
          <a:xfrm rot="10800000">
            <a:off x="3819500" y="5196919"/>
            <a:ext cx="30900" cy="392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2" name="Google Shape;272;p10"/>
          <p:cNvSpPr/>
          <p:nvPr/>
        </p:nvSpPr>
        <p:spPr>
          <a:xfrm>
            <a:off x="3752638" y="5205544"/>
            <a:ext cx="1119600" cy="621900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GPC PI-59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3" name="Google Shape;273;p10"/>
          <p:cNvCxnSpPr>
            <a:stCxn id="272" idx="0"/>
          </p:cNvCxnSpPr>
          <p:nvPr/>
        </p:nvCxnSpPr>
        <p:spPr>
          <a:xfrm rot="10800000">
            <a:off x="4281538" y="4813444"/>
            <a:ext cx="30900" cy="392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4" name="Google Shape;274;p10"/>
          <p:cNvSpPr/>
          <p:nvPr/>
        </p:nvSpPr>
        <p:spPr>
          <a:xfrm>
            <a:off x="4134425" y="4731944"/>
            <a:ext cx="1119600" cy="621900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GPC PI-72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5" name="Google Shape;275;p10"/>
          <p:cNvCxnSpPr>
            <a:stCxn id="274" idx="0"/>
          </p:cNvCxnSpPr>
          <p:nvPr/>
        </p:nvCxnSpPr>
        <p:spPr>
          <a:xfrm rot="10800000">
            <a:off x="4663325" y="4339844"/>
            <a:ext cx="30900" cy="392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6" name="Google Shape;276;p10"/>
          <p:cNvSpPr/>
          <p:nvPr/>
        </p:nvSpPr>
        <p:spPr>
          <a:xfrm>
            <a:off x="4550388" y="4197882"/>
            <a:ext cx="1119600" cy="621900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GPC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PI-89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7" name="Google Shape;277;p10"/>
          <p:cNvCxnSpPr>
            <a:stCxn id="276" idx="0"/>
          </p:cNvCxnSpPr>
          <p:nvPr/>
        </p:nvCxnSpPr>
        <p:spPr>
          <a:xfrm rot="10800000">
            <a:off x="5079288" y="3805782"/>
            <a:ext cx="30900" cy="392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2" name="Google Shape;282;g22bceab77bd_0_0"/>
          <p:cNvCxnSpPr>
            <a:endCxn id="283" idx="2"/>
          </p:cNvCxnSpPr>
          <p:nvPr/>
        </p:nvCxnSpPr>
        <p:spPr>
          <a:xfrm rot="10800000">
            <a:off x="2239718" y="2077985"/>
            <a:ext cx="2620200" cy="274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4" name="Google Shape;284;g22bceab77bd_0_0"/>
          <p:cNvCxnSpPr>
            <a:endCxn id="283" idx="2"/>
          </p:cNvCxnSpPr>
          <p:nvPr/>
        </p:nvCxnSpPr>
        <p:spPr>
          <a:xfrm rot="10800000">
            <a:off x="2239718" y="2077985"/>
            <a:ext cx="1756500" cy="185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5" name="Google Shape;285;g22bceab77bd_0_0"/>
          <p:cNvSpPr/>
          <p:nvPr/>
        </p:nvSpPr>
        <p:spPr>
          <a:xfrm>
            <a:off x="3572269" y="120210"/>
            <a:ext cx="2440800" cy="613500"/>
          </a:xfrm>
          <a:prstGeom prst="roundRect">
            <a:avLst>
              <a:gd fmla="val 16667" name="adj"/>
            </a:avLst>
          </a:prstGeom>
          <a:solidFill>
            <a:srgbClr val="ADAF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Phase Behavior Study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g22bceab77bd_0_0"/>
          <p:cNvSpPr/>
          <p:nvPr/>
        </p:nvSpPr>
        <p:spPr>
          <a:xfrm>
            <a:off x="1252868" y="5739715"/>
            <a:ext cx="1423713" cy="681413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SAXS PPV-b-PI-42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22bceab77bd_0_0"/>
          <p:cNvSpPr/>
          <p:nvPr/>
        </p:nvSpPr>
        <p:spPr>
          <a:xfrm>
            <a:off x="1252868" y="1118285"/>
            <a:ext cx="1973700" cy="959700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PPV-</a:t>
            </a:r>
            <a:r>
              <a:rPr b="0" i="1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-PI-42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7" name="Google Shape;287;g22bceab77bd_0_0"/>
          <p:cNvCxnSpPr>
            <a:stCxn id="286" idx="0"/>
          </p:cNvCxnSpPr>
          <p:nvPr/>
        </p:nvCxnSpPr>
        <p:spPr>
          <a:xfrm rot="10800000">
            <a:off x="1280425" y="4819915"/>
            <a:ext cx="684300" cy="919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8" name="Google Shape;288;g22bceab77bd_0_0"/>
          <p:cNvSpPr/>
          <p:nvPr/>
        </p:nvSpPr>
        <p:spPr>
          <a:xfrm>
            <a:off x="2435456" y="3037685"/>
            <a:ext cx="1534282" cy="654050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WAXS PPV-b-PI-42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9" name="Google Shape;289;g22bceab77bd_0_0"/>
          <p:cNvCxnSpPr>
            <a:stCxn id="288" idx="0"/>
            <a:endCxn id="283" idx="2"/>
          </p:cNvCxnSpPr>
          <p:nvPr/>
        </p:nvCxnSpPr>
        <p:spPr>
          <a:xfrm rot="10800000">
            <a:off x="2239597" y="2077985"/>
            <a:ext cx="963000" cy="959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0" name="Google Shape;290;g22bceab77bd_0_0"/>
          <p:cNvSpPr/>
          <p:nvPr/>
        </p:nvSpPr>
        <p:spPr>
          <a:xfrm>
            <a:off x="81284" y="2996284"/>
            <a:ext cx="1198995" cy="681414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GPC PPV-b-PI-42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1" name="Google Shape;291;g22bceab77bd_0_0"/>
          <p:cNvCxnSpPr>
            <a:stCxn id="290" idx="0"/>
            <a:endCxn id="283" idx="2"/>
          </p:cNvCxnSpPr>
          <p:nvPr/>
        </p:nvCxnSpPr>
        <p:spPr>
          <a:xfrm flipH="1" rot="10800000">
            <a:off x="680781" y="2077984"/>
            <a:ext cx="1558800" cy="918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2" name="Google Shape;292;g22bceab77bd_0_0"/>
          <p:cNvSpPr/>
          <p:nvPr/>
        </p:nvSpPr>
        <p:spPr>
          <a:xfrm>
            <a:off x="4057802" y="3037685"/>
            <a:ext cx="1576277" cy="68141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TEM PPV-b-PI-42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3" name="Google Shape;293;g22bceab77bd_0_0"/>
          <p:cNvCxnSpPr>
            <a:stCxn id="292" idx="0"/>
            <a:endCxn id="283" idx="2"/>
          </p:cNvCxnSpPr>
          <p:nvPr/>
        </p:nvCxnSpPr>
        <p:spPr>
          <a:xfrm rot="10800000">
            <a:off x="2239841" y="2077985"/>
            <a:ext cx="2606100" cy="959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4" name="Google Shape;294;g22bceab77bd_0_0"/>
          <p:cNvSpPr/>
          <p:nvPr/>
        </p:nvSpPr>
        <p:spPr>
          <a:xfrm>
            <a:off x="335822" y="4273869"/>
            <a:ext cx="1323221" cy="596493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1/T Analysis PPV-b-PI-42</a:t>
            </a:r>
            <a:endParaRPr/>
          </a:p>
        </p:txBody>
      </p:sp>
      <p:sp>
        <p:nvSpPr>
          <p:cNvPr id="295" name="Google Shape;295;g22bceab77bd_0_0"/>
          <p:cNvSpPr/>
          <p:nvPr/>
        </p:nvSpPr>
        <p:spPr>
          <a:xfrm>
            <a:off x="1815361" y="4617613"/>
            <a:ext cx="1576277" cy="596493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Peak Phase ID PPV-b-PI-42</a:t>
            </a:r>
            <a:endParaRPr/>
          </a:p>
        </p:txBody>
      </p:sp>
      <p:sp>
        <p:nvSpPr>
          <p:cNvPr id="296" name="Google Shape;296;g22bceab77bd_0_0"/>
          <p:cNvSpPr/>
          <p:nvPr/>
        </p:nvSpPr>
        <p:spPr>
          <a:xfrm>
            <a:off x="3238157" y="3928798"/>
            <a:ext cx="1463162" cy="749999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POM PPV-b-PI-42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22bceab77bd_0_0"/>
          <p:cNvSpPr/>
          <p:nvPr/>
        </p:nvSpPr>
        <p:spPr>
          <a:xfrm>
            <a:off x="4025528" y="4819911"/>
            <a:ext cx="1534282" cy="749999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DPLS PPV-b-PI-42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8" name="Google Shape;298;g22bceab77bd_0_0"/>
          <p:cNvCxnSpPr>
            <a:stCxn id="286" idx="0"/>
          </p:cNvCxnSpPr>
          <p:nvPr/>
        </p:nvCxnSpPr>
        <p:spPr>
          <a:xfrm flipH="1" rot="10800000">
            <a:off x="1964725" y="5160715"/>
            <a:ext cx="556200" cy="579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9" name="Google Shape;299;g22bceab77bd_0_0"/>
          <p:cNvCxnSpPr>
            <a:endCxn id="283" idx="2"/>
          </p:cNvCxnSpPr>
          <p:nvPr/>
        </p:nvCxnSpPr>
        <p:spPr>
          <a:xfrm flipH="1" rot="10800000">
            <a:off x="997418" y="2077985"/>
            <a:ext cx="1242300" cy="2229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0" name="Google Shape;300;g22bceab77bd_0_0"/>
          <p:cNvCxnSpPr>
            <a:stCxn id="295" idx="0"/>
            <a:endCxn id="283" idx="2"/>
          </p:cNvCxnSpPr>
          <p:nvPr/>
        </p:nvCxnSpPr>
        <p:spPr>
          <a:xfrm rot="10800000">
            <a:off x="2239600" y="2078113"/>
            <a:ext cx="363900" cy="2539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1" name="Google Shape;301;g22bceab77bd_0_0"/>
          <p:cNvCxnSpPr>
            <a:endCxn id="302" idx="2"/>
          </p:cNvCxnSpPr>
          <p:nvPr/>
        </p:nvCxnSpPr>
        <p:spPr>
          <a:xfrm rot="10800000">
            <a:off x="8246564" y="2036584"/>
            <a:ext cx="2620200" cy="274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3" name="Google Shape;303;g22bceab77bd_0_0"/>
          <p:cNvCxnSpPr>
            <a:endCxn id="302" idx="2"/>
          </p:cNvCxnSpPr>
          <p:nvPr/>
        </p:nvCxnSpPr>
        <p:spPr>
          <a:xfrm rot="10800000">
            <a:off x="8246564" y="2036584"/>
            <a:ext cx="1756500" cy="185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4" name="Google Shape;304;g22bceab77bd_0_0"/>
          <p:cNvSpPr/>
          <p:nvPr/>
        </p:nvSpPr>
        <p:spPr>
          <a:xfrm>
            <a:off x="7259714" y="5698314"/>
            <a:ext cx="1423713" cy="681413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SAXS PPV-b-PI-59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22bceab77bd_0_0"/>
          <p:cNvSpPr/>
          <p:nvPr/>
        </p:nvSpPr>
        <p:spPr>
          <a:xfrm>
            <a:off x="7259714" y="1076884"/>
            <a:ext cx="1973700" cy="959700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PPV-</a:t>
            </a:r>
            <a:r>
              <a:rPr b="0" i="1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-PI-59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5" name="Google Shape;305;g22bceab77bd_0_0"/>
          <p:cNvCxnSpPr>
            <a:stCxn id="304" idx="0"/>
          </p:cNvCxnSpPr>
          <p:nvPr/>
        </p:nvCxnSpPr>
        <p:spPr>
          <a:xfrm rot="10800000">
            <a:off x="7287271" y="4778514"/>
            <a:ext cx="684300" cy="919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6" name="Google Shape;306;g22bceab77bd_0_0"/>
          <p:cNvSpPr/>
          <p:nvPr/>
        </p:nvSpPr>
        <p:spPr>
          <a:xfrm>
            <a:off x="8442302" y="2996284"/>
            <a:ext cx="1534282" cy="654050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WAXS PPV-b-PI-59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7" name="Google Shape;307;g22bceab77bd_0_0"/>
          <p:cNvCxnSpPr>
            <a:stCxn id="306" idx="0"/>
            <a:endCxn id="302" idx="2"/>
          </p:cNvCxnSpPr>
          <p:nvPr/>
        </p:nvCxnSpPr>
        <p:spPr>
          <a:xfrm rot="10800000">
            <a:off x="8246443" y="2036584"/>
            <a:ext cx="963000" cy="959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8" name="Google Shape;308;g22bceab77bd_0_0"/>
          <p:cNvSpPr/>
          <p:nvPr/>
        </p:nvSpPr>
        <p:spPr>
          <a:xfrm>
            <a:off x="6088130" y="2954883"/>
            <a:ext cx="1198995" cy="681414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GPC PPV-b-PI-59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9" name="Google Shape;309;g22bceab77bd_0_0"/>
          <p:cNvCxnSpPr>
            <a:stCxn id="308" idx="0"/>
            <a:endCxn id="302" idx="2"/>
          </p:cNvCxnSpPr>
          <p:nvPr/>
        </p:nvCxnSpPr>
        <p:spPr>
          <a:xfrm flipH="1" rot="10800000">
            <a:off x="6687627" y="2036583"/>
            <a:ext cx="1558800" cy="918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0" name="Google Shape;310;g22bceab77bd_0_0"/>
          <p:cNvSpPr/>
          <p:nvPr/>
        </p:nvSpPr>
        <p:spPr>
          <a:xfrm>
            <a:off x="10064648" y="2996284"/>
            <a:ext cx="1576277" cy="68141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TEM PPV-b-PI-59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1" name="Google Shape;311;g22bceab77bd_0_0"/>
          <p:cNvCxnSpPr>
            <a:stCxn id="310" idx="0"/>
            <a:endCxn id="302" idx="2"/>
          </p:cNvCxnSpPr>
          <p:nvPr/>
        </p:nvCxnSpPr>
        <p:spPr>
          <a:xfrm rot="10800000">
            <a:off x="8246687" y="2036584"/>
            <a:ext cx="2606100" cy="959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2" name="Google Shape;312;g22bceab77bd_0_0"/>
          <p:cNvSpPr/>
          <p:nvPr/>
        </p:nvSpPr>
        <p:spPr>
          <a:xfrm>
            <a:off x="6342668" y="4232468"/>
            <a:ext cx="1323221" cy="596493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1/T Analysis PPV-b-PI-59</a:t>
            </a:r>
            <a:endParaRPr/>
          </a:p>
        </p:txBody>
      </p:sp>
      <p:sp>
        <p:nvSpPr>
          <p:cNvPr id="313" name="Google Shape;313;g22bceab77bd_0_0"/>
          <p:cNvSpPr/>
          <p:nvPr/>
        </p:nvSpPr>
        <p:spPr>
          <a:xfrm>
            <a:off x="7822207" y="4576212"/>
            <a:ext cx="1576277" cy="596493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Peak Phase ID PPV-b-PI-59</a:t>
            </a:r>
            <a:endParaRPr/>
          </a:p>
        </p:txBody>
      </p:sp>
      <p:sp>
        <p:nvSpPr>
          <p:cNvPr id="314" name="Google Shape;314;g22bceab77bd_0_0"/>
          <p:cNvSpPr/>
          <p:nvPr/>
        </p:nvSpPr>
        <p:spPr>
          <a:xfrm>
            <a:off x="9245003" y="3887397"/>
            <a:ext cx="1463162" cy="749999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POM PPV-b-PI-59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22bceab77bd_0_0"/>
          <p:cNvSpPr/>
          <p:nvPr/>
        </p:nvSpPr>
        <p:spPr>
          <a:xfrm>
            <a:off x="10032374" y="4778510"/>
            <a:ext cx="1534282" cy="749999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DPLS PPV-b-PI-59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6" name="Google Shape;316;g22bceab77bd_0_0"/>
          <p:cNvCxnSpPr>
            <a:stCxn id="304" idx="0"/>
          </p:cNvCxnSpPr>
          <p:nvPr/>
        </p:nvCxnSpPr>
        <p:spPr>
          <a:xfrm flipH="1" rot="10800000">
            <a:off x="7971571" y="5119314"/>
            <a:ext cx="556200" cy="579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7" name="Google Shape;317;g22bceab77bd_0_0"/>
          <p:cNvCxnSpPr>
            <a:endCxn id="302" idx="2"/>
          </p:cNvCxnSpPr>
          <p:nvPr/>
        </p:nvCxnSpPr>
        <p:spPr>
          <a:xfrm flipH="1" rot="10800000">
            <a:off x="7004264" y="2036584"/>
            <a:ext cx="1242300" cy="2229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8" name="Google Shape;318;g22bceab77bd_0_0"/>
          <p:cNvCxnSpPr>
            <a:stCxn id="313" idx="0"/>
            <a:endCxn id="302" idx="2"/>
          </p:cNvCxnSpPr>
          <p:nvPr/>
        </p:nvCxnSpPr>
        <p:spPr>
          <a:xfrm rot="10800000">
            <a:off x="8246446" y="2036712"/>
            <a:ext cx="363900" cy="2539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3" name="Google Shape;323;p3"/>
          <p:cNvCxnSpPr>
            <a:endCxn id="324" idx="2"/>
          </p:cNvCxnSpPr>
          <p:nvPr/>
        </p:nvCxnSpPr>
        <p:spPr>
          <a:xfrm rot="10800000">
            <a:off x="2239718" y="2077985"/>
            <a:ext cx="2620200" cy="274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5" name="Google Shape;325;p3"/>
          <p:cNvCxnSpPr>
            <a:endCxn id="324" idx="2"/>
          </p:cNvCxnSpPr>
          <p:nvPr/>
        </p:nvCxnSpPr>
        <p:spPr>
          <a:xfrm rot="10800000">
            <a:off x="2239718" y="2077985"/>
            <a:ext cx="1756500" cy="185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6" name="Google Shape;326;p3"/>
          <p:cNvSpPr/>
          <p:nvPr/>
        </p:nvSpPr>
        <p:spPr>
          <a:xfrm>
            <a:off x="3572269" y="120210"/>
            <a:ext cx="2440800" cy="613500"/>
          </a:xfrm>
          <a:prstGeom prst="roundRect">
            <a:avLst>
              <a:gd fmla="val 16667" name="adj"/>
            </a:avLst>
          </a:prstGeom>
          <a:solidFill>
            <a:srgbClr val="ADAF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Phase Behavior Study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"/>
          <p:cNvSpPr/>
          <p:nvPr/>
        </p:nvSpPr>
        <p:spPr>
          <a:xfrm>
            <a:off x="1252868" y="5739715"/>
            <a:ext cx="1423713" cy="681413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SAXS PPV-b-PI-72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"/>
          <p:cNvSpPr/>
          <p:nvPr/>
        </p:nvSpPr>
        <p:spPr>
          <a:xfrm>
            <a:off x="1252868" y="1118285"/>
            <a:ext cx="1973700" cy="959700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PPV-</a:t>
            </a:r>
            <a:r>
              <a:rPr b="0" i="1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-PI-72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8" name="Google Shape;328;p3"/>
          <p:cNvCxnSpPr>
            <a:stCxn id="327" idx="0"/>
          </p:cNvCxnSpPr>
          <p:nvPr/>
        </p:nvCxnSpPr>
        <p:spPr>
          <a:xfrm rot="10800000">
            <a:off x="1280425" y="4819915"/>
            <a:ext cx="684300" cy="919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9" name="Google Shape;329;p3"/>
          <p:cNvSpPr/>
          <p:nvPr/>
        </p:nvSpPr>
        <p:spPr>
          <a:xfrm>
            <a:off x="2435456" y="3037685"/>
            <a:ext cx="1534282" cy="654050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WAXS PPV-b-PI-72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0" name="Google Shape;330;p3"/>
          <p:cNvCxnSpPr>
            <a:stCxn id="329" idx="0"/>
            <a:endCxn id="324" idx="2"/>
          </p:cNvCxnSpPr>
          <p:nvPr/>
        </p:nvCxnSpPr>
        <p:spPr>
          <a:xfrm rot="10800000">
            <a:off x="2239597" y="2077985"/>
            <a:ext cx="963000" cy="959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1" name="Google Shape;331;p3"/>
          <p:cNvSpPr/>
          <p:nvPr/>
        </p:nvSpPr>
        <p:spPr>
          <a:xfrm>
            <a:off x="81284" y="2996284"/>
            <a:ext cx="1198995" cy="681414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GPC PPV-b-PI-72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2" name="Google Shape;332;p3"/>
          <p:cNvCxnSpPr>
            <a:stCxn id="331" idx="0"/>
            <a:endCxn id="324" idx="2"/>
          </p:cNvCxnSpPr>
          <p:nvPr/>
        </p:nvCxnSpPr>
        <p:spPr>
          <a:xfrm flipH="1" rot="10800000">
            <a:off x="680781" y="2077984"/>
            <a:ext cx="1558800" cy="918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3" name="Google Shape;333;p3"/>
          <p:cNvSpPr/>
          <p:nvPr/>
        </p:nvSpPr>
        <p:spPr>
          <a:xfrm>
            <a:off x="4057802" y="3037685"/>
            <a:ext cx="1576277" cy="68141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TEM PPV-b-PI-72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4" name="Google Shape;334;p3"/>
          <p:cNvCxnSpPr>
            <a:stCxn id="333" idx="0"/>
            <a:endCxn id="324" idx="2"/>
          </p:cNvCxnSpPr>
          <p:nvPr/>
        </p:nvCxnSpPr>
        <p:spPr>
          <a:xfrm rot="10800000">
            <a:off x="2239841" y="2077985"/>
            <a:ext cx="2606100" cy="959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5" name="Google Shape;335;p3"/>
          <p:cNvSpPr/>
          <p:nvPr/>
        </p:nvSpPr>
        <p:spPr>
          <a:xfrm>
            <a:off x="335822" y="4273869"/>
            <a:ext cx="1323221" cy="596493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1/T Analysis PPV-b-PI-72</a:t>
            </a:r>
            <a:endParaRPr/>
          </a:p>
        </p:txBody>
      </p:sp>
      <p:sp>
        <p:nvSpPr>
          <p:cNvPr id="336" name="Google Shape;336;p3"/>
          <p:cNvSpPr/>
          <p:nvPr/>
        </p:nvSpPr>
        <p:spPr>
          <a:xfrm>
            <a:off x="1815361" y="4617613"/>
            <a:ext cx="1576277" cy="596493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Peak Phase ID PPV-b-PI-72</a:t>
            </a:r>
            <a:endParaRPr/>
          </a:p>
        </p:txBody>
      </p:sp>
      <p:sp>
        <p:nvSpPr>
          <p:cNvPr id="337" name="Google Shape;337;p3"/>
          <p:cNvSpPr/>
          <p:nvPr/>
        </p:nvSpPr>
        <p:spPr>
          <a:xfrm>
            <a:off x="3238157" y="3928798"/>
            <a:ext cx="1463162" cy="749999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POM PPV-b-PI-72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"/>
          <p:cNvSpPr/>
          <p:nvPr/>
        </p:nvSpPr>
        <p:spPr>
          <a:xfrm>
            <a:off x="4025528" y="4819911"/>
            <a:ext cx="1534282" cy="749999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DPLS PPV-b-PI-72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9" name="Google Shape;339;p3"/>
          <p:cNvCxnSpPr>
            <a:stCxn id="327" idx="0"/>
          </p:cNvCxnSpPr>
          <p:nvPr/>
        </p:nvCxnSpPr>
        <p:spPr>
          <a:xfrm flipH="1" rot="10800000">
            <a:off x="1964725" y="5160715"/>
            <a:ext cx="556200" cy="579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0" name="Google Shape;340;p3"/>
          <p:cNvCxnSpPr>
            <a:endCxn id="324" idx="2"/>
          </p:cNvCxnSpPr>
          <p:nvPr/>
        </p:nvCxnSpPr>
        <p:spPr>
          <a:xfrm flipH="1" rot="10800000">
            <a:off x="997418" y="2077985"/>
            <a:ext cx="1242300" cy="2229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1" name="Google Shape;341;p3"/>
          <p:cNvCxnSpPr>
            <a:stCxn id="336" idx="0"/>
            <a:endCxn id="324" idx="2"/>
          </p:cNvCxnSpPr>
          <p:nvPr/>
        </p:nvCxnSpPr>
        <p:spPr>
          <a:xfrm rot="10800000">
            <a:off x="2239600" y="2078113"/>
            <a:ext cx="363900" cy="2539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2" name="Google Shape;342;p3"/>
          <p:cNvCxnSpPr>
            <a:endCxn id="343" idx="2"/>
          </p:cNvCxnSpPr>
          <p:nvPr/>
        </p:nvCxnSpPr>
        <p:spPr>
          <a:xfrm rot="10800000">
            <a:off x="8246564" y="2036584"/>
            <a:ext cx="2620200" cy="274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4" name="Google Shape;344;p3"/>
          <p:cNvCxnSpPr>
            <a:endCxn id="343" idx="2"/>
          </p:cNvCxnSpPr>
          <p:nvPr/>
        </p:nvCxnSpPr>
        <p:spPr>
          <a:xfrm rot="10800000">
            <a:off x="8246564" y="2036584"/>
            <a:ext cx="1756500" cy="185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5" name="Google Shape;345;p3"/>
          <p:cNvSpPr/>
          <p:nvPr/>
        </p:nvSpPr>
        <p:spPr>
          <a:xfrm>
            <a:off x="7259714" y="5698314"/>
            <a:ext cx="1423713" cy="681413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SAXS PPV-b-PI-89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"/>
          <p:cNvSpPr/>
          <p:nvPr/>
        </p:nvSpPr>
        <p:spPr>
          <a:xfrm>
            <a:off x="7259714" y="1076884"/>
            <a:ext cx="1973700" cy="959700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PPV-</a:t>
            </a:r>
            <a:r>
              <a:rPr b="0" i="1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-PI-89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"/>
          <p:cNvSpPr/>
          <p:nvPr/>
        </p:nvSpPr>
        <p:spPr>
          <a:xfrm>
            <a:off x="8442302" y="2996284"/>
            <a:ext cx="1534282" cy="654050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WAXS PPV-b-PI-89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7" name="Google Shape;347;p3"/>
          <p:cNvCxnSpPr>
            <a:stCxn id="346" idx="0"/>
            <a:endCxn id="343" idx="2"/>
          </p:cNvCxnSpPr>
          <p:nvPr/>
        </p:nvCxnSpPr>
        <p:spPr>
          <a:xfrm rot="10800000">
            <a:off x="8246443" y="2036584"/>
            <a:ext cx="963000" cy="959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8" name="Google Shape;348;p3"/>
          <p:cNvSpPr/>
          <p:nvPr/>
        </p:nvSpPr>
        <p:spPr>
          <a:xfrm>
            <a:off x="6088130" y="2954883"/>
            <a:ext cx="1198995" cy="681414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GPC PPV-b-PI-89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9" name="Google Shape;349;p3"/>
          <p:cNvCxnSpPr>
            <a:stCxn id="348" idx="0"/>
            <a:endCxn id="343" idx="2"/>
          </p:cNvCxnSpPr>
          <p:nvPr/>
        </p:nvCxnSpPr>
        <p:spPr>
          <a:xfrm flipH="1" rot="10800000">
            <a:off x="6687627" y="2036583"/>
            <a:ext cx="1558800" cy="918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0" name="Google Shape;350;p3"/>
          <p:cNvSpPr/>
          <p:nvPr/>
        </p:nvSpPr>
        <p:spPr>
          <a:xfrm>
            <a:off x="10064648" y="2996284"/>
            <a:ext cx="1576277" cy="68141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TEM PPV-b-PI-89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1" name="Google Shape;351;p3"/>
          <p:cNvCxnSpPr>
            <a:stCxn id="350" idx="0"/>
            <a:endCxn id="343" idx="2"/>
          </p:cNvCxnSpPr>
          <p:nvPr/>
        </p:nvCxnSpPr>
        <p:spPr>
          <a:xfrm rot="10800000">
            <a:off x="8246687" y="2036584"/>
            <a:ext cx="2606100" cy="959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2" name="Google Shape;352;p3"/>
          <p:cNvSpPr/>
          <p:nvPr/>
        </p:nvSpPr>
        <p:spPr>
          <a:xfrm>
            <a:off x="9245003" y="3887397"/>
            <a:ext cx="1463162" cy="749999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POM PPV-b-PI-89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"/>
          <p:cNvSpPr/>
          <p:nvPr/>
        </p:nvSpPr>
        <p:spPr>
          <a:xfrm>
            <a:off x="10032374" y="4778510"/>
            <a:ext cx="1534282" cy="749999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DPLS PPV-b-PI-89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4" name="Google Shape;354;p3"/>
          <p:cNvCxnSpPr>
            <a:stCxn id="345" idx="0"/>
            <a:endCxn id="343" idx="2"/>
          </p:cNvCxnSpPr>
          <p:nvPr/>
        </p:nvCxnSpPr>
        <p:spPr>
          <a:xfrm flipH="1" rot="10800000">
            <a:off x="7971571" y="2036514"/>
            <a:ext cx="275100" cy="3661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2022-11-21T22:31:40Z</dcterms:created>
  <dc:creator>Haley Beech</dc:creator>
</cp:coreProperties>
</file>