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lYWL1mfzrT2+zM3M79pX0l/4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404" name="Google Shape;40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437" name="Google Shape;4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470" name="Google Shape;47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503" name="Google Shape;50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536" name="Google Shape;53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556" name="Google Shape;55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588" name="Google Shape;58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615" name="Google Shape;61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be an inventory?</a:t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235" name="Google Shape;2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280" name="Google Shape;2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305" name="Google Shape;30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338" name="Google Shape;33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NB MM 1 and NB MM 2 be inventories?</a:t>
            </a:r>
            <a:endParaRPr/>
          </a:p>
        </p:txBody>
      </p:sp>
      <p:sp>
        <p:nvSpPr>
          <p:cNvPr id="371" name="Google Shape;3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53788" y="-222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Organization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08262" y="871726"/>
            <a:ext cx="2518117" cy="630452"/>
          </a:xfrm>
          <a:prstGeom prst="roundRect">
            <a:avLst>
              <a:gd fmla="val 16667" name="adj"/>
            </a:avLst>
          </a:prstGeom>
          <a:solidFill>
            <a:srgbClr val="2026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 End-to-End Test Papers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29232" y="1888391"/>
            <a:ext cx="2276175" cy="617796"/>
          </a:xfrm>
          <a:prstGeom prst="roundRect">
            <a:avLst>
              <a:gd fmla="val 16667" name="adj"/>
            </a:avLst>
          </a:prstGeom>
          <a:solidFill>
            <a:srgbClr val="596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Xia et al. brushes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619918" y="1037863"/>
            <a:ext cx="1331040" cy="8074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Xia et al. brushes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0" idx="3"/>
            <a:endCxn id="91" idx="1"/>
          </p:cNvCxnSpPr>
          <p:nvPr/>
        </p:nvCxnSpPr>
        <p:spPr>
          <a:xfrm flipH="1" rot="10800000">
            <a:off x="2905407" y="1441589"/>
            <a:ext cx="714600" cy="7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>
            <a:stCxn id="89" idx="2"/>
            <a:endCxn id="90" idx="0"/>
          </p:cNvCxnSpPr>
          <p:nvPr/>
        </p:nvCxnSpPr>
        <p:spPr>
          <a:xfrm>
            <a:off x="1767321" y="1502178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/>
          <p:nvPr/>
        </p:nvSpPr>
        <p:spPr>
          <a:xfrm>
            <a:off x="464546" y="2815379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Macromonomer Synthesis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464546" y="3738192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Homopolymerization Kinetics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464546" y="472350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464546" y="5708824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Studies of Self-Assembly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4 of 8</a:t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408" name="Google Shape;408;p10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12" name="Google Shape;412;p10"/>
          <p:cNvCxnSpPr>
            <a:stCxn id="408" idx="3"/>
            <a:endCxn id="411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10"/>
          <p:cNvCxnSpPr>
            <a:stCxn id="409" idx="3"/>
            <a:endCxn id="411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10"/>
          <p:cNvCxnSpPr>
            <a:stCxn id="410" idx="3"/>
            <a:endCxn id="411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10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16" name="Google Shape;416;p10"/>
          <p:cNvCxnSpPr>
            <a:stCxn id="415" idx="3"/>
            <a:endCxn id="411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10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</p:txBody>
      </p:sp>
      <p:cxnSp>
        <p:nvCxnSpPr>
          <p:cNvPr id="418" name="Google Shape;418;p10"/>
          <p:cNvCxnSpPr>
            <a:stCxn id="411" idx="3"/>
            <a:endCxn id="417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10"/>
          <p:cNvSpPr/>
          <p:nvPr/>
        </p:nvSpPr>
        <p:spPr>
          <a:xfrm>
            <a:off x="5208977" y="2754927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20" name="Google Shape;420;p10"/>
          <p:cNvCxnSpPr>
            <a:stCxn id="419" idx="0"/>
            <a:endCxn id="417" idx="2"/>
          </p:cNvCxnSpPr>
          <p:nvPr/>
        </p:nvCxnSpPr>
        <p:spPr>
          <a:xfrm rot="10800000">
            <a:off x="6229414" y="2430927"/>
            <a:ext cx="1044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p10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22" name="Google Shape;422;p10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25" name="Google Shape;425;p10"/>
          <p:cNvCxnSpPr>
            <a:stCxn id="421" idx="3"/>
            <a:endCxn id="424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10"/>
          <p:cNvCxnSpPr>
            <a:stCxn id="422" idx="3"/>
            <a:endCxn id="424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10"/>
          <p:cNvCxnSpPr>
            <a:stCxn id="423" idx="3"/>
            <a:endCxn id="424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8" name="Google Shape;428;p10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29" name="Google Shape;429;p10"/>
          <p:cNvCxnSpPr>
            <a:stCxn id="428" idx="3"/>
            <a:endCxn id="424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10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</p:txBody>
      </p:sp>
      <p:cxnSp>
        <p:nvCxnSpPr>
          <p:cNvPr id="431" name="Google Shape;431;p10"/>
          <p:cNvCxnSpPr>
            <a:stCxn id="424" idx="3"/>
            <a:endCxn id="430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2" name="Google Shape;432;p10"/>
          <p:cNvSpPr/>
          <p:nvPr/>
        </p:nvSpPr>
        <p:spPr>
          <a:xfrm>
            <a:off x="7921696" y="5353633"/>
            <a:ext cx="230942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33" name="Google Shape;433;p10"/>
          <p:cNvCxnSpPr>
            <a:stCxn id="432" idx="0"/>
            <a:endCxn id="430" idx="2"/>
          </p:cNvCxnSpPr>
          <p:nvPr/>
        </p:nvCxnSpPr>
        <p:spPr>
          <a:xfrm rot="10800000">
            <a:off x="8942308" y="5029633"/>
            <a:ext cx="1341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1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5 of 8</a:t>
            </a: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441" name="Google Shape;441;p11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45" name="Google Shape;445;p11"/>
          <p:cNvCxnSpPr>
            <a:stCxn id="441" idx="3"/>
            <a:endCxn id="444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11"/>
          <p:cNvCxnSpPr>
            <a:stCxn id="442" idx="3"/>
            <a:endCxn id="444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11"/>
          <p:cNvCxnSpPr>
            <a:stCxn id="443" idx="3"/>
            <a:endCxn id="444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11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49" name="Google Shape;449;p11"/>
          <p:cNvCxnSpPr>
            <a:stCxn id="448" idx="3"/>
            <a:endCxn id="444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0" name="Google Shape;450;p11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</p:txBody>
      </p:sp>
      <p:cxnSp>
        <p:nvCxnSpPr>
          <p:cNvPr id="451" name="Google Shape;451;p11"/>
          <p:cNvCxnSpPr>
            <a:stCxn id="444" idx="3"/>
            <a:endCxn id="450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11"/>
          <p:cNvSpPr/>
          <p:nvPr/>
        </p:nvSpPr>
        <p:spPr>
          <a:xfrm>
            <a:off x="5208976" y="2754927"/>
            <a:ext cx="252278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53" name="Google Shape;453;p11"/>
          <p:cNvCxnSpPr>
            <a:stCxn id="452" idx="0"/>
            <a:endCxn id="450" idx="2"/>
          </p:cNvCxnSpPr>
          <p:nvPr/>
        </p:nvCxnSpPr>
        <p:spPr>
          <a:xfrm rot="10800000">
            <a:off x="6229468" y="2430927"/>
            <a:ext cx="2409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4" name="Google Shape;454;p11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g-[PLA200-b-PnBA200]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58" name="Google Shape;458;p11"/>
          <p:cNvCxnSpPr>
            <a:stCxn id="454" idx="3"/>
            <a:endCxn id="457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11"/>
          <p:cNvCxnSpPr>
            <a:stCxn id="455" idx="3"/>
            <a:endCxn id="457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11"/>
          <p:cNvCxnSpPr>
            <a:stCxn id="456" idx="3"/>
            <a:endCxn id="457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p11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62" name="Google Shape;462;p11"/>
          <p:cNvCxnSpPr>
            <a:stCxn id="461" idx="3"/>
            <a:endCxn id="457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11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g-[PLA200-b-PnBA200]</a:t>
            </a:r>
            <a:endParaRPr/>
          </a:p>
        </p:txBody>
      </p:sp>
      <p:cxnSp>
        <p:nvCxnSpPr>
          <p:cNvPr id="464" name="Google Shape;464;p11"/>
          <p:cNvCxnSpPr>
            <a:stCxn id="457" idx="3"/>
            <a:endCxn id="463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11"/>
          <p:cNvSpPr/>
          <p:nvPr/>
        </p:nvSpPr>
        <p:spPr>
          <a:xfrm>
            <a:off x="7921696" y="5353633"/>
            <a:ext cx="244086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g-[PLA200-b-PnBA200]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66" name="Google Shape;466;p11"/>
          <p:cNvCxnSpPr>
            <a:stCxn id="465" idx="0"/>
            <a:endCxn id="463" idx="2"/>
          </p:cNvCxnSpPr>
          <p:nvPr/>
        </p:nvCxnSpPr>
        <p:spPr>
          <a:xfrm rot="10800000">
            <a:off x="8942026" y="5029633"/>
            <a:ext cx="2001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6 of 8</a:t>
            </a:r>
            <a:endParaRPr/>
          </a:p>
        </p:txBody>
      </p:sp>
      <p:sp>
        <p:nvSpPr>
          <p:cNvPr id="473" name="Google Shape;473;p12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474" name="Google Shape;474;p12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75" name="Google Shape;475;p12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2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2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78" name="Google Shape;478;p12"/>
          <p:cNvCxnSpPr>
            <a:stCxn id="474" idx="3"/>
            <a:endCxn id="477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12"/>
          <p:cNvCxnSpPr>
            <a:stCxn id="475" idx="3"/>
            <a:endCxn id="477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12"/>
          <p:cNvCxnSpPr>
            <a:stCxn id="476" idx="3"/>
            <a:endCxn id="477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12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82" name="Google Shape;482;p12"/>
          <p:cNvCxnSpPr>
            <a:stCxn id="481" idx="3"/>
            <a:endCxn id="477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12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</p:txBody>
      </p:sp>
      <p:cxnSp>
        <p:nvCxnSpPr>
          <p:cNvPr id="484" name="Google Shape;484;p12"/>
          <p:cNvCxnSpPr>
            <a:stCxn id="477" idx="3"/>
            <a:endCxn id="483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5" name="Google Shape;485;p12"/>
          <p:cNvSpPr/>
          <p:nvPr/>
        </p:nvSpPr>
        <p:spPr>
          <a:xfrm>
            <a:off x="5208976" y="2754927"/>
            <a:ext cx="252278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86" name="Google Shape;486;p12"/>
          <p:cNvCxnSpPr>
            <a:stCxn id="485" idx="0"/>
            <a:endCxn id="483" idx="2"/>
          </p:cNvCxnSpPr>
          <p:nvPr/>
        </p:nvCxnSpPr>
        <p:spPr>
          <a:xfrm rot="10800000">
            <a:off x="6229468" y="2430927"/>
            <a:ext cx="2409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7" name="Google Shape;487;p12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491" name="Google Shape;491;p12"/>
          <p:cNvCxnSpPr>
            <a:stCxn id="487" idx="3"/>
            <a:endCxn id="490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2" name="Google Shape;492;p12"/>
          <p:cNvCxnSpPr>
            <a:stCxn id="488" idx="3"/>
            <a:endCxn id="490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12"/>
          <p:cNvCxnSpPr>
            <a:stCxn id="489" idx="3"/>
            <a:endCxn id="490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4" name="Google Shape;494;p12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495" name="Google Shape;495;p12"/>
          <p:cNvCxnSpPr>
            <a:stCxn id="494" idx="3"/>
            <a:endCxn id="490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p12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</p:txBody>
      </p:sp>
      <p:cxnSp>
        <p:nvCxnSpPr>
          <p:cNvPr id="497" name="Google Shape;497;p12"/>
          <p:cNvCxnSpPr>
            <a:stCxn id="490" idx="3"/>
            <a:endCxn id="496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12"/>
          <p:cNvSpPr/>
          <p:nvPr/>
        </p:nvSpPr>
        <p:spPr>
          <a:xfrm>
            <a:off x="7921696" y="5353633"/>
            <a:ext cx="244086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99" name="Google Shape;499;p12"/>
          <p:cNvCxnSpPr>
            <a:stCxn id="498" idx="0"/>
            <a:endCxn id="496" idx="2"/>
          </p:cNvCxnSpPr>
          <p:nvPr/>
        </p:nvCxnSpPr>
        <p:spPr>
          <a:xfrm rot="10800000">
            <a:off x="8942026" y="5029633"/>
            <a:ext cx="2001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7 of 8</a:t>
            </a:r>
            <a:endParaRPr/>
          </a:p>
        </p:txBody>
      </p:sp>
      <p:sp>
        <p:nvSpPr>
          <p:cNvPr id="506" name="Google Shape;506;p13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507" name="Google Shape;507;p13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508" name="Google Shape;508;p13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3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511" name="Google Shape;511;p13"/>
          <p:cNvCxnSpPr>
            <a:stCxn id="507" idx="3"/>
            <a:endCxn id="510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13"/>
          <p:cNvCxnSpPr>
            <a:stCxn id="508" idx="3"/>
            <a:endCxn id="510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13"/>
          <p:cNvCxnSpPr>
            <a:stCxn id="509" idx="3"/>
            <a:endCxn id="510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13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515" name="Google Shape;515;p13"/>
          <p:cNvCxnSpPr>
            <a:stCxn id="514" idx="3"/>
            <a:endCxn id="510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13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</p:txBody>
      </p:sp>
      <p:cxnSp>
        <p:nvCxnSpPr>
          <p:cNvPr id="517" name="Google Shape;517;p13"/>
          <p:cNvCxnSpPr>
            <a:stCxn id="510" idx="3"/>
            <a:endCxn id="516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8" name="Google Shape;518;p13"/>
          <p:cNvSpPr/>
          <p:nvPr/>
        </p:nvSpPr>
        <p:spPr>
          <a:xfrm>
            <a:off x="5208976" y="2754927"/>
            <a:ext cx="252278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519" name="Google Shape;519;p13"/>
          <p:cNvCxnSpPr>
            <a:stCxn id="518" idx="0"/>
            <a:endCxn id="516" idx="2"/>
          </p:cNvCxnSpPr>
          <p:nvPr/>
        </p:nvCxnSpPr>
        <p:spPr>
          <a:xfrm rot="10800000">
            <a:off x="6229468" y="2430927"/>
            <a:ext cx="2409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0" name="Google Shape;520;p13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521" name="Google Shape;521;p13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3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524" name="Google Shape;524;p13"/>
          <p:cNvCxnSpPr>
            <a:stCxn id="520" idx="3"/>
            <a:endCxn id="523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13"/>
          <p:cNvCxnSpPr>
            <a:stCxn id="521" idx="3"/>
            <a:endCxn id="523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13"/>
          <p:cNvCxnSpPr>
            <a:stCxn id="522" idx="3"/>
            <a:endCxn id="523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13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528" name="Google Shape;528;p13"/>
          <p:cNvCxnSpPr>
            <a:stCxn id="527" idx="3"/>
            <a:endCxn id="523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9" name="Google Shape;529;p13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</p:txBody>
      </p:sp>
      <p:cxnSp>
        <p:nvCxnSpPr>
          <p:cNvPr id="530" name="Google Shape;530;p13"/>
          <p:cNvCxnSpPr>
            <a:stCxn id="523" idx="3"/>
            <a:endCxn id="529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13"/>
          <p:cNvSpPr/>
          <p:nvPr/>
        </p:nvSpPr>
        <p:spPr>
          <a:xfrm>
            <a:off x="7921696" y="5353633"/>
            <a:ext cx="244086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532" name="Google Shape;532;p13"/>
          <p:cNvCxnSpPr>
            <a:stCxn id="531" idx="0"/>
            <a:endCxn id="529" idx="2"/>
          </p:cNvCxnSpPr>
          <p:nvPr/>
        </p:nvCxnSpPr>
        <p:spPr>
          <a:xfrm rot="10800000">
            <a:off x="8942026" y="5029633"/>
            <a:ext cx="2001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8 of 8</a:t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4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4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544" name="Google Shape;544;p14"/>
          <p:cNvCxnSpPr>
            <a:stCxn id="540" idx="3"/>
            <a:endCxn id="543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5" name="Google Shape;545;p14"/>
          <p:cNvCxnSpPr>
            <a:stCxn id="541" idx="3"/>
            <a:endCxn id="543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6" name="Google Shape;546;p14"/>
          <p:cNvCxnSpPr>
            <a:stCxn id="542" idx="3"/>
            <a:endCxn id="543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14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cxnSp>
        <p:nvCxnSpPr>
          <p:cNvPr id="548" name="Google Shape;548;p14"/>
          <p:cNvCxnSpPr>
            <a:stCxn id="547" idx="3"/>
            <a:endCxn id="543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9" name="Google Shape;549;p14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</p:txBody>
      </p:sp>
      <p:cxnSp>
        <p:nvCxnSpPr>
          <p:cNvPr id="550" name="Google Shape;550;p14"/>
          <p:cNvCxnSpPr>
            <a:stCxn id="543" idx="3"/>
            <a:endCxn id="549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1" name="Google Shape;551;p14"/>
          <p:cNvSpPr/>
          <p:nvPr/>
        </p:nvSpPr>
        <p:spPr>
          <a:xfrm>
            <a:off x="5208976" y="2754927"/>
            <a:ext cx="252278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552" name="Google Shape;552;p14"/>
          <p:cNvCxnSpPr>
            <a:stCxn id="551" idx="0"/>
            <a:endCxn id="549" idx="2"/>
          </p:cNvCxnSpPr>
          <p:nvPr/>
        </p:nvCxnSpPr>
        <p:spPr>
          <a:xfrm rot="10800000">
            <a:off x="6229468" y="2430927"/>
            <a:ext cx="2409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Self-Assembly</a:t>
            </a: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Studies of Self-Assembly</a:t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6492132" y="183086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6492132" y="442658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676500" y="514589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739069" y="120198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676501" y="311383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3004969" y="1209077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3004969" y="3113833"/>
            <a:ext cx="230942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3004969" y="1971077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g-[PLA20-b-PnBA180]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sp>
        <p:nvSpPr>
          <p:cNvPr id="568" name="Google Shape;568;p15"/>
          <p:cNvSpPr/>
          <p:nvPr/>
        </p:nvSpPr>
        <p:spPr>
          <a:xfrm>
            <a:off x="3004969" y="3945693"/>
            <a:ext cx="230942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g-[PLA40-b-PnBA160]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sp>
        <p:nvSpPr>
          <p:cNvPr id="569" name="Google Shape;569;p15"/>
          <p:cNvSpPr/>
          <p:nvPr/>
        </p:nvSpPr>
        <p:spPr>
          <a:xfrm>
            <a:off x="3004969" y="5145894"/>
            <a:ext cx="2583031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70" name="Google Shape;570;p15"/>
          <p:cNvSpPr/>
          <p:nvPr/>
        </p:nvSpPr>
        <p:spPr>
          <a:xfrm>
            <a:off x="3004969" y="5977754"/>
            <a:ext cx="2583031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cxnSp>
        <p:nvCxnSpPr>
          <p:cNvPr id="571" name="Google Shape;571;p15"/>
          <p:cNvCxnSpPr>
            <a:stCxn id="563" idx="3"/>
            <a:endCxn id="565" idx="1"/>
          </p:cNvCxnSpPr>
          <p:nvPr/>
        </p:nvCxnSpPr>
        <p:spPr>
          <a:xfrm>
            <a:off x="2550048" y="1508798"/>
            <a:ext cx="454800" cy="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2" name="Google Shape;572;p15"/>
          <p:cNvCxnSpPr>
            <a:stCxn id="563" idx="3"/>
            <a:endCxn id="567" idx="1"/>
          </p:cNvCxnSpPr>
          <p:nvPr/>
        </p:nvCxnSpPr>
        <p:spPr>
          <a:xfrm>
            <a:off x="2550048" y="1508797"/>
            <a:ext cx="454800" cy="7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3" name="Google Shape;573;p15"/>
          <p:cNvCxnSpPr>
            <a:stCxn id="564" idx="3"/>
            <a:endCxn id="566" idx="1"/>
          </p:cNvCxnSpPr>
          <p:nvPr/>
        </p:nvCxnSpPr>
        <p:spPr>
          <a:xfrm>
            <a:off x="2487480" y="3420643"/>
            <a:ext cx="5175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4" name="Google Shape;574;p15"/>
          <p:cNvCxnSpPr>
            <a:stCxn id="564" idx="3"/>
            <a:endCxn id="568" idx="1"/>
          </p:cNvCxnSpPr>
          <p:nvPr/>
        </p:nvCxnSpPr>
        <p:spPr>
          <a:xfrm>
            <a:off x="2487480" y="3420643"/>
            <a:ext cx="517500" cy="83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5" name="Google Shape;575;p15"/>
          <p:cNvCxnSpPr>
            <a:stCxn id="562" idx="3"/>
            <a:endCxn id="569" idx="1"/>
          </p:cNvCxnSpPr>
          <p:nvPr/>
        </p:nvCxnSpPr>
        <p:spPr>
          <a:xfrm>
            <a:off x="2487479" y="5452705"/>
            <a:ext cx="5175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15"/>
          <p:cNvCxnSpPr>
            <a:stCxn id="562" idx="3"/>
            <a:endCxn id="570" idx="1"/>
          </p:cNvCxnSpPr>
          <p:nvPr/>
        </p:nvCxnSpPr>
        <p:spPr>
          <a:xfrm>
            <a:off x="2487479" y="5452705"/>
            <a:ext cx="517500" cy="83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7" name="Google Shape;577;p15"/>
          <p:cNvSpPr/>
          <p:nvPr/>
        </p:nvSpPr>
        <p:spPr>
          <a:xfrm>
            <a:off x="8741806" y="1815608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8741806" y="2577608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g-[PLA130-r-PnBA70]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cxnSp>
        <p:nvCxnSpPr>
          <p:cNvPr id="579" name="Google Shape;579;p15"/>
          <p:cNvCxnSpPr>
            <a:endCxn id="577" idx="1"/>
          </p:cNvCxnSpPr>
          <p:nvPr/>
        </p:nvCxnSpPr>
        <p:spPr>
          <a:xfrm>
            <a:off x="8287006" y="2115404"/>
            <a:ext cx="454800" cy="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0" name="Google Shape;580;p15"/>
          <p:cNvCxnSpPr>
            <a:endCxn id="578" idx="1"/>
          </p:cNvCxnSpPr>
          <p:nvPr/>
        </p:nvCxnSpPr>
        <p:spPr>
          <a:xfrm>
            <a:off x="8287006" y="2115404"/>
            <a:ext cx="454800" cy="7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1" name="Google Shape;581;p15"/>
          <p:cNvSpPr/>
          <p:nvPr/>
        </p:nvSpPr>
        <p:spPr>
          <a:xfrm>
            <a:off x="8741806" y="4411535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8741806" y="5173535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g-[PLA160-r-PnBA40]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cxnSp>
        <p:nvCxnSpPr>
          <p:cNvPr id="583" name="Google Shape;583;p15"/>
          <p:cNvCxnSpPr>
            <a:endCxn id="581" idx="1"/>
          </p:cNvCxnSpPr>
          <p:nvPr/>
        </p:nvCxnSpPr>
        <p:spPr>
          <a:xfrm>
            <a:off x="8287006" y="4711331"/>
            <a:ext cx="454800" cy="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4" name="Google Shape;584;p15"/>
          <p:cNvCxnSpPr>
            <a:endCxn id="582" idx="1"/>
          </p:cNvCxnSpPr>
          <p:nvPr/>
        </p:nvCxnSpPr>
        <p:spPr>
          <a:xfrm>
            <a:off x="8287006" y="4711331"/>
            <a:ext cx="454800" cy="7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0" name="Google Shape;590;p16"/>
          <p:cNvCxnSpPr>
            <a:stCxn id="591" idx="1"/>
            <a:endCxn id="592" idx="3"/>
          </p:cNvCxnSpPr>
          <p:nvPr/>
        </p:nvCxnSpPr>
        <p:spPr>
          <a:xfrm rot="10800000">
            <a:off x="2431565" y="4136818"/>
            <a:ext cx="2985900" cy="159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3" name="Google Shape;593;p16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Self-Assembly</a:t>
            </a:r>
            <a:endParaRPr/>
          </a:p>
        </p:txBody>
      </p:sp>
      <p:sp>
        <p:nvSpPr>
          <p:cNvPr id="594" name="Google Shape;594;p16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Studies of Self-Assembly</a:t>
            </a:r>
            <a:endParaRPr/>
          </a:p>
        </p:txBody>
      </p:sp>
      <p:sp>
        <p:nvSpPr>
          <p:cNvPr id="595" name="Google Shape;595;p16"/>
          <p:cNvSpPr/>
          <p:nvPr/>
        </p:nvSpPr>
        <p:spPr>
          <a:xfrm>
            <a:off x="2994756" y="1312163"/>
            <a:ext cx="1605543" cy="1202197"/>
          </a:xfrm>
          <a:prstGeom prst="roundRect">
            <a:avLst>
              <a:gd fmla="val 16667" name="adj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SAXS 1/I vs 1/T</a:t>
            </a:r>
            <a:endParaRPr/>
          </a:p>
        </p:txBody>
      </p:sp>
      <p:sp>
        <p:nvSpPr>
          <p:cNvPr id="596" name="Google Shape;596;p16"/>
          <p:cNvSpPr/>
          <p:nvPr/>
        </p:nvSpPr>
        <p:spPr>
          <a:xfrm>
            <a:off x="680720" y="131216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</p:txBody>
      </p:sp>
      <p:sp>
        <p:nvSpPr>
          <p:cNvPr id="597" name="Google Shape;597;p16"/>
          <p:cNvSpPr/>
          <p:nvPr/>
        </p:nvSpPr>
        <p:spPr>
          <a:xfrm>
            <a:off x="4859516" y="1278948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598" name="Google Shape;598;p16"/>
          <p:cNvSpPr/>
          <p:nvPr/>
        </p:nvSpPr>
        <p:spPr>
          <a:xfrm>
            <a:off x="2781396" y="2777762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sp>
        <p:nvSpPr>
          <p:cNvPr id="599" name="Google Shape;599;p16"/>
          <p:cNvSpPr/>
          <p:nvPr/>
        </p:nvSpPr>
        <p:spPr>
          <a:xfrm>
            <a:off x="312558" y="2807208"/>
            <a:ext cx="2249674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g-[PLA50-r-PnBA50]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AFM</a:t>
            </a:r>
            <a:endParaRPr/>
          </a:p>
        </p:txBody>
      </p:sp>
      <p:cxnSp>
        <p:nvCxnSpPr>
          <p:cNvPr id="600" name="Google Shape;600;p16"/>
          <p:cNvCxnSpPr>
            <a:stCxn id="597" idx="1"/>
            <a:endCxn id="595" idx="3"/>
          </p:cNvCxnSpPr>
          <p:nvPr/>
        </p:nvCxnSpPr>
        <p:spPr>
          <a:xfrm flipH="1">
            <a:off x="4600316" y="1589844"/>
            <a:ext cx="259200" cy="32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1" name="Google Shape;601;p16"/>
          <p:cNvCxnSpPr>
            <a:stCxn id="595" idx="1"/>
            <a:endCxn id="596" idx="3"/>
          </p:cNvCxnSpPr>
          <p:nvPr/>
        </p:nvCxnSpPr>
        <p:spPr>
          <a:xfrm rot="10800000">
            <a:off x="2491656" y="1618962"/>
            <a:ext cx="503100" cy="2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2" name="Google Shape;602;p16"/>
          <p:cNvCxnSpPr>
            <a:stCxn id="598" idx="1"/>
            <a:endCxn id="596" idx="3"/>
          </p:cNvCxnSpPr>
          <p:nvPr/>
        </p:nvCxnSpPr>
        <p:spPr>
          <a:xfrm rot="10800000">
            <a:off x="2491596" y="1618958"/>
            <a:ext cx="289800" cy="146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3" name="Google Shape;603;p16"/>
          <p:cNvCxnSpPr>
            <a:stCxn id="599" idx="0"/>
            <a:endCxn id="596" idx="2"/>
          </p:cNvCxnSpPr>
          <p:nvPr/>
        </p:nvCxnSpPr>
        <p:spPr>
          <a:xfrm flipH="1" rot="10800000">
            <a:off x="1437395" y="1925808"/>
            <a:ext cx="148800" cy="8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4" name="Google Shape;604;p16"/>
          <p:cNvSpPr/>
          <p:nvPr/>
        </p:nvSpPr>
        <p:spPr>
          <a:xfrm>
            <a:off x="2934651" y="3830043"/>
            <a:ext cx="1605543" cy="1202197"/>
          </a:xfrm>
          <a:prstGeom prst="roundRect">
            <a:avLst>
              <a:gd fmla="val 16667" name="adj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SAXS 1/I vs 1/T</a:t>
            </a:r>
            <a:endParaRPr/>
          </a:p>
        </p:txBody>
      </p:sp>
      <p:sp>
        <p:nvSpPr>
          <p:cNvPr id="592" name="Google Shape;592;p16"/>
          <p:cNvSpPr/>
          <p:nvPr/>
        </p:nvSpPr>
        <p:spPr>
          <a:xfrm>
            <a:off x="620615" y="383004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4799411" y="3796828"/>
            <a:ext cx="2249674" cy="891798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606" name="Google Shape;606;p16"/>
          <p:cNvSpPr/>
          <p:nvPr/>
        </p:nvSpPr>
        <p:spPr>
          <a:xfrm>
            <a:off x="2721291" y="5295642"/>
            <a:ext cx="2249674" cy="891798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252453" y="5325088"/>
            <a:ext cx="2249674" cy="86235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AFM</a:t>
            </a:r>
            <a:endParaRPr/>
          </a:p>
        </p:txBody>
      </p:sp>
      <p:cxnSp>
        <p:nvCxnSpPr>
          <p:cNvPr id="608" name="Google Shape;608;p16"/>
          <p:cNvCxnSpPr>
            <a:stCxn id="605" idx="1"/>
            <a:endCxn id="604" idx="3"/>
          </p:cNvCxnSpPr>
          <p:nvPr/>
        </p:nvCxnSpPr>
        <p:spPr>
          <a:xfrm flipH="1">
            <a:off x="4540211" y="4242727"/>
            <a:ext cx="259200" cy="1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9" name="Google Shape;609;p16"/>
          <p:cNvCxnSpPr>
            <a:stCxn id="604" idx="1"/>
            <a:endCxn id="592" idx="3"/>
          </p:cNvCxnSpPr>
          <p:nvPr/>
        </p:nvCxnSpPr>
        <p:spPr>
          <a:xfrm rot="10800000">
            <a:off x="2431551" y="4136842"/>
            <a:ext cx="503100" cy="2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0" name="Google Shape;610;p16"/>
          <p:cNvCxnSpPr>
            <a:stCxn id="606" idx="1"/>
            <a:endCxn id="592" idx="3"/>
          </p:cNvCxnSpPr>
          <p:nvPr/>
        </p:nvCxnSpPr>
        <p:spPr>
          <a:xfrm rot="10800000">
            <a:off x="2431491" y="4136841"/>
            <a:ext cx="289800" cy="160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16"/>
          <p:cNvCxnSpPr>
            <a:stCxn id="607" idx="0"/>
            <a:endCxn id="592" idx="2"/>
          </p:cNvCxnSpPr>
          <p:nvPr/>
        </p:nvCxnSpPr>
        <p:spPr>
          <a:xfrm flipH="1" rot="10800000">
            <a:off x="1377290" y="4443688"/>
            <a:ext cx="148800" cy="8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16"/>
          <p:cNvSpPr/>
          <p:nvPr/>
        </p:nvSpPr>
        <p:spPr>
          <a:xfrm>
            <a:off x="5417465" y="5295642"/>
            <a:ext cx="2249674" cy="86235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Single Mol. AFM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7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Self-Assembly</a:t>
            </a:r>
            <a:endParaRPr/>
          </a:p>
        </p:txBody>
      </p:sp>
      <p:sp>
        <p:nvSpPr>
          <p:cNvPr id="618" name="Google Shape;618;p17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Studies of Self-Assembly</a:t>
            </a:r>
            <a:endParaRPr/>
          </a:p>
        </p:txBody>
      </p:sp>
      <p:sp>
        <p:nvSpPr>
          <p:cNvPr id="619" name="Google Shape;619;p17"/>
          <p:cNvSpPr/>
          <p:nvPr/>
        </p:nvSpPr>
        <p:spPr>
          <a:xfrm>
            <a:off x="2994756" y="1312163"/>
            <a:ext cx="1605543" cy="1202197"/>
          </a:xfrm>
          <a:prstGeom prst="roundRect">
            <a:avLst>
              <a:gd fmla="val 16667" name="adj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SAXS 1/I vs 1/T</a:t>
            </a:r>
            <a:endParaRPr/>
          </a:p>
        </p:txBody>
      </p:sp>
      <p:sp>
        <p:nvSpPr>
          <p:cNvPr id="620" name="Google Shape;620;p17"/>
          <p:cNvSpPr/>
          <p:nvPr/>
        </p:nvSpPr>
        <p:spPr>
          <a:xfrm>
            <a:off x="680720" y="131216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</p:txBody>
      </p:sp>
      <p:sp>
        <p:nvSpPr>
          <p:cNvPr id="621" name="Google Shape;621;p17"/>
          <p:cNvSpPr/>
          <p:nvPr/>
        </p:nvSpPr>
        <p:spPr>
          <a:xfrm>
            <a:off x="457313" y="493221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g-[PLA200-b-PnBA200]</a:t>
            </a:r>
            <a:endParaRPr/>
          </a:p>
        </p:txBody>
      </p:sp>
      <p:sp>
        <p:nvSpPr>
          <p:cNvPr id="622" name="Google Shape;622;p17"/>
          <p:cNvSpPr/>
          <p:nvPr/>
        </p:nvSpPr>
        <p:spPr>
          <a:xfrm>
            <a:off x="4859516" y="1278948"/>
            <a:ext cx="2249674" cy="88142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SAXS</a:t>
            </a:r>
            <a:endParaRPr/>
          </a:p>
        </p:txBody>
      </p:sp>
      <p:sp>
        <p:nvSpPr>
          <p:cNvPr id="623" name="Google Shape;623;p17"/>
          <p:cNvSpPr/>
          <p:nvPr/>
        </p:nvSpPr>
        <p:spPr>
          <a:xfrm>
            <a:off x="2781396" y="2777762"/>
            <a:ext cx="2249674" cy="88142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DSC</a:t>
            </a:r>
            <a:endParaRPr/>
          </a:p>
        </p:txBody>
      </p:sp>
      <p:sp>
        <p:nvSpPr>
          <p:cNvPr id="624" name="Google Shape;624;p17"/>
          <p:cNvSpPr/>
          <p:nvPr/>
        </p:nvSpPr>
        <p:spPr>
          <a:xfrm>
            <a:off x="312558" y="2807207"/>
            <a:ext cx="2249674" cy="924517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AFM</a:t>
            </a:r>
            <a:endParaRPr/>
          </a:p>
        </p:txBody>
      </p:sp>
      <p:cxnSp>
        <p:nvCxnSpPr>
          <p:cNvPr id="625" name="Google Shape;625;p17"/>
          <p:cNvCxnSpPr>
            <a:stCxn id="622" idx="1"/>
            <a:endCxn id="619" idx="3"/>
          </p:cNvCxnSpPr>
          <p:nvPr/>
        </p:nvCxnSpPr>
        <p:spPr>
          <a:xfrm flipH="1">
            <a:off x="4600316" y="1719659"/>
            <a:ext cx="259200" cy="19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17"/>
          <p:cNvCxnSpPr>
            <a:stCxn id="619" idx="1"/>
            <a:endCxn id="620" idx="3"/>
          </p:cNvCxnSpPr>
          <p:nvPr/>
        </p:nvCxnSpPr>
        <p:spPr>
          <a:xfrm rot="10800000">
            <a:off x="2491656" y="1618962"/>
            <a:ext cx="503100" cy="2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17"/>
          <p:cNvCxnSpPr>
            <a:stCxn id="623" idx="1"/>
            <a:endCxn id="620" idx="3"/>
          </p:cNvCxnSpPr>
          <p:nvPr/>
        </p:nvCxnSpPr>
        <p:spPr>
          <a:xfrm rot="10800000">
            <a:off x="2491596" y="1618873"/>
            <a:ext cx="289800" cy="159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8" name="Google Shape;628;p17"/>
          <p:cNvCxnSpPr>
            <a:stCxn id="624" idx="0"/>
            <a:endCxn id="620" idx="2"/>
          </p:cNvCxnSpPr>
          <p:nvPr/>
        </p:nvCxnSpPr>
        <p:spPr>
          <a:xfrm flipH="1" rot="10800000">
            <a:off x="1437395" y="1925807"/>
            <a:ext cx="148800" cy="8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9" name="Google Shape;629;p17"/>
          <p:cNvSpPr/>
          <p:nvPr/>
        </p:nvSpPr>
        <p:spPr>
          <a:xfrm>
            <a:off x="2994756" y="4798314"/>
            <a:ext cx="2249674" cy="88142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g-[PLA200-b-PnBA200]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</p:txBody>
      </p:sp>
      <p:cxnSp>
        <p:nvCxnSpPr>
          <p:cNvPr id="630" name="Google Shape;630;p17"/>
          <p:cNvCxnSpPr>
            <a:stCxn id="629" idx="1"/>
            <a:endCxn id="621" idx="3"/>
          </p:cNvCxnSpPr>
          <p:nvPr/>
        </p:nvCxnSpPr>
        <p:spPr>
          <a:xfrm rot="10800000">
            <a:off x="2268156" y="5239025"/>
            <a:ext cx="726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1" name="Google Shape;631;p17"/>
          <p:cNvSpPr/>
          <p:nvPr/>
        </p:nvSpPr>
        <p:spPr>
          <a:xfrm>
            <a:off x="8611145" y="4066328"/>
            <a:ext cx="2249674" cy="86235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g-[PLA100-r-PnBA100]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Single Mol. AFM</a:t>
            </a:r>
            <a:endParaRPr/>
          </a:p>
        </p:txBody>
      </p:sp>
      <p:sp>
        <p:nvSpPr>
          <p:cNvPr id="632" name="Google Shape;632;p17"/>
          <p:cNvSpPr/>
          <p:nvPr/>
        </p:nvSpPr>
        <p:spPr>
          <a:xfrm>
            <a:off x="6203700" y="419069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PLA200 hompolymer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17"/>
          <p:cNvCxnSpPr>
            <a:stCxn id="631" idx="1"/>
            <a:endCxn id="632" idx="3"/>
          </p:cNvCxnSpPr>
          <p:nvPr/>
        </p:nvCxnSpPr>
        <p:spPr>
          <a:xfrm rot="10800000">
            <a:off x="8014745" y="4497504"/>
            <a:ext cx="59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"/>
          <p:cNvCxnSpPr>
            <a:stCxn id="104" idx="0"/>
          </p:cNvCxnSpPr>
          <p:nvPr/>
        </p:nvCxnSpPr>
        <p:spPr>
          <a:xfrm flipH="1" rot="10800000">
            <a:off x="6951615" y="1841295"/>
            <a:ext cx="374100" cy="82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>
            <a:stCxn id="106" idx="3"/>
            <a:endCxn id="107" idx="1"/>
          </p:cNvCxnSpPr>
          <p:nvPr/>
        </p:nvCxnSpPr>
        <p:spPr>
          <a:xfrm flipH="1" rot="10800000">
            <a:off x="2159300" y="1383323"/>
            <a:ext cx="8001900" cy="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>
            <a:stCxn id="109" idx="0"/>
            <a:endCxn id="107" idx="2"/>
          </p:cNvCxnSpPr>
          <p:nvPr/>
        </p:nvCxnSpPr>
        <p:spPr>
          <a:xfrm rot="10800000">
            <a:off x="11066811" y="1690089"/>
            <a:ext cx="10260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2"/>
          <p:cNvSpPr/>
          <p:nvPr/>
        </p:nvSpPr>
        <p:spPr>
          <a:xfrm>
            <a:off x="2699156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n-butyl acrylate ATRP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348321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n-butyl acrylate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345219" y="18777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Methyl 2-bromopropionate</a:t>
            </a:r>
            <a:endParaRPr/>
          </a:p>
        </p:txBody>
      </p:sp>
      <p:cxnSp>
        <p:nvCxnSpPr>
          <p:cNvPr id="112" name="Google Shape;112;p2"/>
          <p:cNvCxnSpPr>
            <a:endCxn id="110" idx="1"/>
          </p:cNvCxnSpPr>
          <p:nvPr/>
        </p:nvCxnSpPr>
        <p:spPr>
          <a:xfrm flipH="1" rot="10800000">
            <a:off x="2156156" y="1460122"/>
            <a:ext cx="543000" cy="6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2"/>
          <p:cNvSpPr/>
          <p:nvPr/>
        </p:nvSpPr>
        <p:spPr>
          <a:xfrm>
            <a:off x="4507033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Poly(n-butylacrylate)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668615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 azidification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348436" y="1052973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 “Click” coupling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224823" y="207726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Norbornenyl alkyne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161203" y="107651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10366639" y="18949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 NMR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0366639" y="269088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 GPC</a:t>
            </a:r>
            <a:endParaRPr/>
          </a:p>
        </p:txBody>
      </p:sp>
      <p:cxnSp>
        <p:nvCxnSpPr>
          <p:cNvPr id="118" name="Google Shape;118;p2"/>
          <p:cNvCxnSpPr>
            <a:endCxn id="115" idx="2"/>
          </p:cNvCxnSpPr>
          <p:nvPr/>
        </p:nvCxnSpPr>
        <p:spPr>
          <a:xfrm rot="10800000">
            <a:off x="9077073" y="1831712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>
            <a:stCxn id="120" idx="3"/>
            <a:endCxn id="121" idx="1"/>
          </p:cNvCxnSpPr>
          <p:nvPr/>
        </p:nvCxnSpPr>
        <p:spPr>
          <a:xfrm flipH="1" rot="10800000">
            <a:off x="2159300" y="4784503"/>
            <a:ext cx="8001900" cy="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>
            <a:stCxn id="123" idx="0"/>
            <a:endCxn id="121" idx="2"/>
          </p:cNvCxnSpPr>
          <p:nvPr/>
        </p:nvCxnSpPr>
        <p:spPr>
          <a:xfrm rot="10800000">
            <a:off x="11066811" y="5091269"/>
            <a:ext cx="10260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2"/>
          <p:cNvSpPr/>
          <p:nvPr/>
        </p:nvSpPr>
        <p:spPr>
          <a:xfrm>
            <a:off x="2699156" y="447193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t-butyl acrylate ATRP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348321" y="455449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t-butyl acrylate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45219" y="527897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Methyl 2-bromopropionate</a:t>
            </a:r>
            <a:endParaRPr/>
          </a:p>
        </p:txBody>
      </p:sp>
      <p:cxnSp>
        <p:nvCxnSpPr>
          <p:cNvPr id="126" name="Google Shape;126;p2"/>
          <p:cNvCxnSpPr>
            <a:endCxn id="124" idx="1"/>
          </p:cNvCxnSpPr>
          <p:nvPr/>
        </p:nvCxnSpPr>
        <p:spPr>
          <a:xfrm flipH="1" rot="10800000">
            <a:off x="2156156" y="4861302"/>
            <a:ext cx="543000" cy="6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"/>
          <p:cNvSpPr/>
          <p:nvPr/>
        </p:nvSpPr>
        <p:spPr>
          <a:xfrm>
            <a:off x="4507033" y="455449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Poly(t-butylacrylate)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668615" y="447193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 azidification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348436" y="4454153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 “Click” coupling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8224823" y="547844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Norbornenyl alkyne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0161203" y="447769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10366639" y="529612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 NMR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0366639" y="609206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 GPC</a:t>
            </a:r>
            <a:endParaRPr/>
          </a:p>
        </p:txBody>
      </p:sp>
      <p:cxnSp>
        <p:nvCxnSpPr>
          <p:cNvPr id="132" name="Google Shape;132;p2"/>
          <p:cNvCxnSpPr>
            <a:endCxn id="129" idx="2"/>
          </p:cNvCxnSpPr>
          <p:nvPr/>
        </p:nvCxnSpPr>
        <p:spPr>
          <a:xfrm rot="10800000">
            <a:off x="9077073" y="5232892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2"/>
          <p:cNvSpPr/>
          <p:nvPr/>
        </p:nvSpPr>
        <p:spPr>
          <a:xfrm>
            <a:off x="246285" y="260456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Macromonomer Synthesis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6096000" y="197322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Sodium azide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968181" y="2663895"/>
            <a:ext cx="1966867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476950" y="31546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CuBr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394608" y="29088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PMDETA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0267705" y="28378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THF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>
            <a:stCxn id="136" idx="2"/>
          </p:cNvCxnSpPr>
          <p:nvPr/>
        </p:nvCxnSpPr>
        <p:spPr>
          <a:xfrm flipH="1">
            <a:off x="9031298" y="904502"/>
            <a:ext cx="268800" cy="14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2"/>
          <p:cNvCxnSpPr>
            <a:endCxn id="115" idx="0"/>
          </p:cNvCxnSpPr>
          <p:nvPr/>
        </p:nvCxnSpPr>
        <p:spPr>
          <a:xfrm flipH="1">
            <a:off x="9077073" y="910173"/>
            <a:ext cx="2080200" cy="14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2"/>
          <p:cNvCxnSpPr>
            <a:endCxn id="115" idx="0"/>
          </p:cNvCxnSpPr>
          <p:nvPr/>
        </p:nvCxnSpPr>
        <p:spPr>
          <a:xfrm>
            <a:off x="7396773" y="881373"/>
            <a:ext cx="1680300" cy="17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"/>
          <p:cNvCxnSpPr>
            <a:stCxn id="142" idx="0"/>
          </p:cNvCxnSpPr>
          <p:nvPr/>
        </p:nvCxnSpPr>
        <p:spPr>
          <a:xfrm flipH="1" rot="10800000">
            <a:off x="6728590" y="5203372"/>
            <a:ext cx="374100" cy="82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2"/>
          <p:cNvSpPr/>
          <p:nvPr/>
        </p:nvSpPr>
        <p:spPr>
          <a:xfrm>
            <a:off x="5872975" y="533529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Sodium azide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5745156" y="6025972"/>
            <a:ext cx="1966867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253925" y="367753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CuBr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171583" y="365295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PMDETA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10044680" y="364585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THF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"/>
          <p:cNvCxnSpPr/>
          <p:nvPr/>
        </p:nvCxnSpPr>
        <p:spPr>
          <a:xfrm>
            <a:off x="7173749" y="4243587"/>
            <a:ext cx="1680299" cy="1714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2"/>
          <p:cNvCxnSpPr/>
          <p:nvPr/>
        </p:nvCxnSpPr>
        <p:spPr>
          <a:xfrm flipH="1">
            <a:off x="8808353" y="4280870"/>
            <a:ext cx="268720" cy="1484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2"/>
          <p:cNvCxnSpPr/>
          <p:nvPr/>
        </p:nvCxnSpPr>
        <p:spPr>
          <a:xfrm flipH="1">
            <a:off x="8854048" y="4286610"/>
            <a:ext cx="2080176" cy="1427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3"/>
          <p:cNvCxnSpPr>
            <a:stCxn id="155" idx="3"/>
            <a:endCxn id="156" idx="1"/>
          </p:cNvCxnSpPr>
          <p:nvPr/>
        </p:nvCxnSpPr>
        <p:spPr>
          <a:xfrm flipH="1" rot="10800000">
            <a:off x="2159300" y="1383323"/>
            <a:ext cx="8001900" cy="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>
            <a:stCxn id="158" idx="0"/>
            <a:endCxn id="156" idx="2"/>
          </p:cNvCxnSpPr>
          <p:nvPr/>
        </p:nvCxnSpPr>
        <p:spPr>
          <a:xfrm rot="10800000">
            <a:off x="11066811" y="1690089"/>
            <a:ext cx="10260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3"/>
          <p:cNvSpPr/>
          <p:nvPr/>
        </p:nvSpPr>
        <p:spPr>
          <a:xfrm>
            <a:off x="2699156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Styrene 2.2 ATRP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348321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styrene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345219" y="18777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Methyl 2-bromopropionate</a:t>
            </a:r>
            <a:endParaRPr/>
          </a:p>
        </p:txBody>
      </p:sp>
      <p:cxnSp>
        <p:nvCxnSpPr>
          <p:cNvPr id="161" name="Google Shape;161;p3"/>
          <p:cNvCxnSpPr>
            <a:endCxn id="159" idx="1"/>
          </p:cNvCxnSpPr>
          <p:nvPr/>
        </p:nvCxnSpPr>
        <p:spPr>
          <a:xfrm flipH="1" rot="10800000">
            <a:off x="2156156" y="1460122"/>
            <a:ext cx="543000" cy="6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3"/>
          <p:cNvSpPr/>
          <p:nvPr/>
        </p:nvSpPr>
        <p:spPr>
          <a:xfrm>
            <a:off x="4507033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Poly(styrene) 2.2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6668615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PS2.2 azidification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8348436" y="1052973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2.2 “Click” coupling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8224823" y="207726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Norbornenyl alkyne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0161203" y="107651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NB(PS)2.2k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10366639" y="18949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2.2 NMR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10366639" y="269088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2.2 GPC</a:t>
            </a:r>
            <a:endParaRPr/>
          </a:p>
        </p:txBody>
      </p:sp>
      <p:cxnSp>
        <p:nvCxnSpPr>
          <p:cNvPr id="167" name="Google Shape;167;p3"/>
          <p:cNvCxnSpPr>
            <a:endCxn id="164" idx="2"/>
          </p:cNvCxnSpPr>
          <p:nvPr/>
        </p:nvCxnSpPr>
        <p:spPr>
          <a:xfrm rot="10800000">
            <a:off x="9077073" y="1831712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>
            <a:stCxn id="169" idx="0"/>
          </p:cNvCxnSpPr>
          <p:nvPr/>
        </p:nvCxnSpPr>
        <p:spPr>
          <a:xfrm flipH="1" rot="10800000">
            <a:off x="6951615" y="1841295"/>
            <a:ext cx="374100" cy="82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3"/>
          <p:cNvSpPr/>
          <p:nvPr/>
        </p:nvSpPr>
        <p:spPr>
          <a:xfrm>
            <a:off x="6096000" y="197322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Sodium azide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968181" y="2663895"/>
            <a:ext cx="1966867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476950" y="31546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CuBr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8394608" y="29088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PMDETA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10267705" y="28378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THF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3"/>
          <p:cNvCxnSpPr/>
          <p:nvPr/>
        </p:nvCxnSpPr>
        <p:spPr>
          <a:xfrm>
            <a:off x="7396774" y="881510"/>
            <a:ext cx="1680299" cy="1714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3"/>
          <p:cNvCxnSpPr/>
          <p:nvPr/>
        </p:nvCxnSpPr>
        <p:spPr>
          <a:xfrm flipH="1">
            <a:off x="9031378" y="904502"/>
            <a:ext cx="268720" cy="1484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3"/>
          <p:cNvCxnSpPr/>
          <p:nvPr/>
        </p:nvCxnSpPr>
        <p:spPr>
          <a:xfrm flipH="1">
            <a:off x="9077073" y="910242"/>
            <a:ext cx="2080176" cy="1427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3"/>
          <p:cNvSpPr/>
          <p:nvPr/>
        </p:nvSpPr>
        <p:spPr>
          <a:xfrm>
            <a:off x="246285" y="260456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Macromonomer Synthesis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520998" y="504921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427793" y="4736332"/>
            <a:ext cx="1694985" cy="110155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4.7 ring- opening 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528278" y="442952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D,L-lactide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28277" y="513370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alcohol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528277" y="58378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stannous octoate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"/>
          <p:cNvCxnSpPr>
            <a:stCxn id="180" idx="3"/>
            <a:endCxn id="179" idx="1"/>
          </p:cNvCxnSpPr>
          <p:nvPr/>
        </p:nvCxnSpPr>
        <p:spPr>
          <a:xfrm>
            <a:off x="2339257" y="4736332"/>
            <a:ext cx="1088400" cy="55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3"/>
          <p:cNvCxnSpPr>
            <a:stCxn id="181" idx="3"/>
            <a:endCxn id="179" idx="1"/>
          </p:cNvCxnSpPr>
          <p:nvPr/>
        </p:nvCxnSpPr>
        <p:spPr>
          <a:xfrm flipH="1" rot="10800000">
            <a:off x="2339256" y="5287217"/>
            <a:ext cx="1088400" cy="15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3"/>
          <p:cNvCxnSpPr>
            <a:stCxn id="182" idx="3"/>
            <a:endCxn id="179" idx="1"/>
          </p:cNvCxnSpPr>
          <p:nvPr/>
        </p:nvCxnSpPr>
        <p:spPr>
          <a:xfrm flipH="1" rot="10800000">
            <a:off x="2339256" y="5287002"/>
            <a:ext cx="1088400" cy="8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3"/>
          <p:cNvCxnSpPr>
            <a:stCxn id="179" idx="3"/>
          </p:cNvCxnSpPr>
          <p:nvPr/>
        </p:nvCxnSpPr>
        <p:spPr>
          <a:xfrm>
            <a:off x="5122778" y="5287112"/>
            <a:ext cx="511200" cy="16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3"/>
          <p:cNvSpPr/>
          <p:nvPr/>
        </p:nvSpPr>
        <p:spPr>
          <a:xfrm>
            <a:off x="7652708" y="47696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 4.7 NMR</a:t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7652708" y="5565620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 4.7 GPC</a:t>
            </a:r>
            <a:endParaRPr/>
          </a:p>
        </p:txBody>
      </p:sp>
      <p:cxnSp>
        <p:nvCxnSpPr>
          <p:cNvPr id="189" name="Google Shape;189;p3"/>
          <p:cNvCxnSpPr>
            <a:endCxn id="187" idx="1"/>
          </p:cNvCxnSpPr>
          <p:nvPr/>
        </p:nvCxnSpPr>
        <p:spPr>
          <a:xfrm flipH="1" rot="10800000">
            <a:off x="7136408" y="5080574"/>
            <a:ext cx="516300" cy="3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3"/>
          <p:cNvCxnSpPr>
            <a:stCxn id="178" idx="3"/>
          </p:cNvCxnSpPr>
          <p:nvPr/>
        </p:nvCxnSpPr>
        <p:spPr>
          <a:xfrm>
            <a:off x="7138686" y="5474674"/>
            <a:ext cx="513900" cy="39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4"/>
          <p:cNvCxnSpPr>
            <a:stCxn id="196" idx="3"/>
            <a:endCxn id="197" idx="1"/>
          </p:cNvCxnSpPr>
          <p:nvPr/>
        </p:nvCxnSpPr>
        <p:spPr>
          <a:xfrm flipH="1" rot="10800000">
            <a:off x="2159300" y="1383323"/>
            <a:ext cx="8001900" cy="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4"/>
          <p:cNvCxnSpPr>
            <a:stCxn id="199" idx="0"/>
            <a:endCxn id="197" idx="2"/>
          </p:cNvCxnSpPr>
          <p:nvPr/>
        </p:nvCxnSpPr>
        <p:spPr>
          <a:xfrm rot="10800000">
            <a:off x="11066811" y="1690089"/>
            <a:ext cx="102600" cy="100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4"/>
          <p:cNvSpPr/>
          <p:nvPr/>
        </p:nvSpPr>
        <p:spPr>
          <a:xfrm>
            <a:off x="2699156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Styrene 6.6 ATRP</a:t>
            </a: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48321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styrene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345219" y="18777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Methyl 2-bromopropionate</a:t>
            </a:r>
            <a:endParaRPr/>
          </a:p>
        </p:txBody>
      </p:sp>
      <p:cxnSp>
        <p:nvCxnSpPr>
          <p:cNvPr id="202" name="Google Shape;202;p4"/>
          <p:cNvCxnSpPr>
            <a:endCxn id="200" idx="1"/>
          </p:cNvCxnSpPr>
          <p:nvPr/>
        </p:nvCxnSpPr>
        <p:spPr>
          <a:xfrm flipH="1" rot="10800000">
            <a:off x="2156156" y="1460122"/>
            <a:ext cx="543000" cy="6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4"/>
          <p:cNvSpPr/>
          <p:nvPr/>
        </p:nvSpPr>
        <p:spPr>
          <a:xfrm>
            <a:off x="4507033" y="115331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Poly(styrene) 6.6 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6668615" y="1070752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6.6 azidification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8348436" y="1052973"/>
            <a:ext cx="1457274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6.6 “Click” coupling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8224823" y="207726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Norbornenyl alkyne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0161203" y="107651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NB(PS)6.6k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10366639" y="189494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6.6 NMR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10366639" y="269088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 6.6 GPC</a:t>
            </a:r>
            <a:endParaRPr/>
          </a:p>
        </p:txBody>
      </p:sp>
      <p:cxnSp>
        <p:nvCxnSpPr>
          <p:cNvPr id="208" name="Google Shape;208;p4"/>
          <p:cNvCxnSpPr>
            <a:endCxn id="205" idx="2"/>
          </p:cNvCxnSpPr>
          <p:nvPr/>
        </p:nvCxnSpPr>
        <p:spPr>
          <a:xfrm rot="10800000">
            <a:off x="9077073" y="1831712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4"/>
          <p:cNvCxnSpPr>
            <a:stCxn id="210" idx="0"/>
          </p:cNvCxnSpPr>
          <p:nvPr/>
        </p:nvCxnSpPr>
        <p:spPr>
          <a:xfrm flipH="1" rot="10800000">
            <a:off x="6951615" y="1841295"/>
            <a:ext cx="374100" cy="82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4"/>
          <p:cNvSpPr/>
          <p:nvPr/>
        </p:nvSpPr>
        <p:spPr>
          <a:xfrm>
            <a:off x="6096000" y="197322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Sodium azide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5968181" y="2663895"/>
            <a:ext cx="1966867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dimethylformamide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6476950" y="31546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CuBr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8394608" y="29088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PMDETA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0267705" y="283782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THF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>
            <a:off x="7396774" y="881510"/>
            <a:ext cx="1680299" cy="1714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4"/>
          <p:cNvCxnSpPr/>
          <p:nvPr/>
        </p:nvCxnSpPr>
        <p:spPr>
          <a:xfrm flipH="1">
            <a:off x="9031378" y="904502"/>
            <a:ext cx="268720" cy="1484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4"/>
          <p:cNvCxnSpPr/>
          <p:nvPr/>
        </p:nvCxnSpPr>
        <p:spPr>
          <a:xfrm flipH="1">
            <a:off x="9077073" y="910242"/>
            <a:ext cx="2080176" cy="1427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4"/>
          <p:cNvSpPr/>
          <p:nvPr/>
        </p:nvSpPr>
        <p:spPr>
          <a:xfrm>
            <a:off x="246285" y="260456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Macromonomer Synthesis</a:t>
            </a:r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5520998" y="5049215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NB(PLA)7.0k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3427793" y="4846476"/>
            <a:ext cx="1694985" cy="991416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7.0 ring- opening polymerization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28278" y="442952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D,L-lactide</a:t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528277" y="513370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alcohol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528277" y="58378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stannous octoate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4"/>
          <p:cNvCxnSpPr>
            <a:stCxn id="221" idx="3"/>
            <a:endCxn id="220" idx="1"/>
          </p:cNvCxnSpPr>
          <p:nvPr/>
        </p:nvCxnSpPr>
        <p:spPr>
          <a:xfrm>
            <a:off x="2339257" y="4736332"/>
            <a:ext cx="1088400" cy="6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4"/>
          <p:cNvCxnSpPr>
            <a:stCxn id="222" idx="3"/>
            <a:endCxn id="220" idx="1"/>
          </p:cNvCxnSpPr>
          <p:nvPr/>
        </p:nvCxnSpPr>
        <p:spPr>
          <a:xfrm flipH="1" rot="10800000">
            <a:off x="2339256" y="5342117"/>
            <a:ext cx="1088400" cy="9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4"/>
          <p:cNvCxnSpPr>
            <a:stCxn id="223" idx="3"/>
            <a:endCxn id="220" idx="1"/>
          </p:cNvCxnSpPr>
          <p:nvPr/>
        </p:nvCxnSpPr>
        <p:spPr>
          <a:xfrm flipH="1" rot="10800000">
            <a:off x="2339256" y="5342202"/>
            <a:ext cx="1088400" cy="80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4"/>
          <p:cNvCxnSpPr>
            <a:stCxn id="220" idx="3"/>
          </p:cNvCxnSpPr>
          <p:nvPr/>
        </p:nvCxnSpPr>
        <p:spPr>
          <a:xfrm>
            <a:off x="5122778" y="5342184"/>
            <a:ext cx="511200" cy="10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4"/>
          <p:cNvSpPr/>
          <p:nvPr/>
        </p:nvSpPr>
        <p:spPr>
          <a:xfrm>
            <a:off x="7652708" y="4769678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 7.0 NMR</a:t>
            </a:r>
            <a:endParaRPr/>
          </a:p>
        </p:txBody>
      </p:sp>
      <p:sp>
        <p:nvSpPr>
          <p:cNvPr id="229" name="Google Shape;229;p4"/>
          <p:cNvSpPr/>
          <p:nvPr/>
        </p:nvSpPr>
        <p:spPr>
          <a:xfrm>
            <a:off x="7652708" y="5565620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 7.0 GPC</a:t>
            </a:r>
            <a:endParaRPr/>
          </a:p>
        </p:txBody>
      </p:sp>
      <p:cxnSp>
        <p:nvCxnSpPr>
          <p:cNvPr id="230" name="Google Shape;230;p4"/>
          <p:cNvCxnSpPr>
            <a:endCxn id="228" idx="1"/>
          </p:cNvCxnSpPr>
          <p:nvPr/>
        </p:nvCxnSpPr>
        <p:spPr>
          <a:xfrm flipH="1" rot="10800000">
            <a:off x="7136408" y="5080574"/>
            <a:ext cx="516300" cy="3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4"/>
          <p:cNvCxnSpPr>
            <a:stCxn id="219" idx="3"/>
          </p:cNvCxnSpPr>
          <p:nvPr/>
        </p:nvCxnSpPr>
        <p:spPr>
          <a:xfrm>
            <a:off x="7138686" y="5474674"/>
            <a:ext cx="513900" cy="39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Homopolymerization Kinetics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Homopolymerization Kinetics</a:t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224723" y="12599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328708" y="410177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6253259" y="143965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NB(PS)2.2k</a:t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5541060" y="4072251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NB(PLA)4.7k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10131951" y="419639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PLA200 hompolymer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203315" y="201493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203314" y="280775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2359841" y="118498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PnBA4.0k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5"/>
          <p:cNvCxnSpPr>
            <a:stCxn id="239" idx="3"/>
            <a:endCxn id="246" idx="1"/>
          </p:cNvCxnSpPr>
          <p:nvPr/>
        </p:nvCxnSpPr>
        <p:spPr>
          <a:xfrm>
            <a:off x="2035702" y="156673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5"/>
          <p:cNvCxnSpPr>
            <a:stCxn id="244" idx="3"/>
            <a:endCxn id="246" idx="1"/>
          </p:cNvCxnSpPr>
          <p:nvPr/>
        </p:nvCxnSpPr>
        <p:spPr>
          <a:xfrm flipH="1" rot="10800000">
            <a:off x="2014294" y="1574440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5"/>
          <p:cNvCxnSpPr>
            <a:stCxn id="245" idx="3"/>
            <a:endCxn id="246" idx="1"/>
          </p:cNvCxnSpPr>
          <p:nvPr/>
        </p:nvCxnSpPr>
        <p:spPr>
          <a:xfrm flipH="1" rot="10800000">
            <a:off x="2014293" y="157437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5"/>
          <p:cNvSpPr/>
          <p:nvPr/>
        </p:nvSpPr>
        <p:spPr>
          <a:xfrm>
            <a:off x="6241990" y="213260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6241989" y="292543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8398516" y="130266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PS2.2k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5"/>
          <p:cNvCxnSpPr>
            <a:endCxn id="252" idx="1"/>
          </p:cNvCxnSpPr>
          <p:nvPr/>
        </p:nvCxnSpPr>
        <p:spPr>
          <a:xfrm>
            <a:off x="8074516" y="1684531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5"/>
          <p:cNvCxnSpPr>
            <a:stCxn id="250" idx="3"/>
            <a:endCxn id="252" idx="1"/>
          </p:cNvCxnSpPr>
          <p:nvPr/>
        </p:nvCxnSpPr>
        <p:spPr>
          <a:xfrm flipH="1" rot="10800000">
            <a:off x="8052969" y="169211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5"/>
          <p:cNvCxnSpPr>
            <a:stCxn id="251" idx="3"/>
            <a:endCxn id="252" idx="1"/>
          </p:cNvCxnSpPr>
          <p:nvPr/>
        </p:nvCxnSpPr>
        <p:spPr>
          <a:xfrm flipH="1" rot="10800000">
            <a:off x="8052968" y="169204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5"/>
          <p:cNvSpPr/>
          <p:nvPr/>
        </p:nvSpPr>
        <p:spPr>
          <a:xfrm>
            <a:off x="259009" y="484957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259008" y="564239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2415535" y="401962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PtBA4.7k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5"/>
          <p:cNvCxnSpPr>
            <a:endCxn id="258" idx="1"/>
          </p:cNvCxnSpPr>
          <p:nvPr/>
        </p:nvCxnSpPr>
        <p:spPr>
          <a:xfrm>
            <a:off x="2091535" y="4401495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5"/>
          <p:cNvCxnSpPr>
            <a:stCxn id="256" idx="3"/>
            <a:endCxn id="258" idx="1"/>
          </p:cNvCxnSpPr>
          <p:nvPr/>
        </p:nvCxnSpPr>
        <p:spPr>
          <a:xfrm flipH="1" rot="10800000">
            <a:off x="2069988" y="440908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5"/>
          <p:cNvCxnSpPr>
            <a:stCxn id="257" idx="3"/>
            <a:endCxn id="258" idx="1"/>
          </p:cNvCxnSpPr>
          <p:nvPr/>
        </p:nvCxnSpPr>
        <p:spPr>
          <a:xfrm flipH="1" rot="10800000">
            <a:off x="2069987" y="440901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5"/>
          <p:cNvSpPr/>
          <p:nvPr/>
        </p:nvSpPr>
        <p:spPr>
          <a:xfrm>
            <a:off x="5364595" y="494378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5364594" y="573661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7521121" y="4113839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PLA4.7k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5"/>
          <p:cNvCxnSpPr>
            <a:endCxn id="264" idx="1"/>
          </p:cNvCxnSpPr>
          <p:nvPr/>
        </p:nvCxnSpPr>
        <p:spPr>
          <a:xfrm>
            <a:off x="7197121" y="4495709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5"/>
          <p:cNvCxnSpPr>
            <a:stCxn id="262" idx="3"/>
            <a:endCxn id="264" idx="1"/>
          </p:cNvCxnSpPr>
          <p:nvPr/>
        </p:nvCxnSpPr>
        <p:spPr>
          <a:xfrm flipH="1" rot="10800000">
            <a:off x="7175574" y="4503295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5"/>
          <p:cNvCxnSpPr>
            <a:stCxn id="263" idx="3"/>
            <a:endCxn id="264" idx="1"/>
          </p:cNvCxnSpPr>
          <p:nvPr/>
        </p:nvCxnSpPr>
        <p:spPr>
          <a:xfrm flipH="1" rot="10800000">
            <a:off x="7175573" y="4503224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5"/>
          <p:cNvCxnSpPr>
            <a:stCxn id="264" idx="3"/>
            <a:endCxn id="243" idx="1"/>
          </p:cNvCxnSpPr>
          <p:nvPr/>
        </p:nvCxnSpPr>
        <p:spPr>
          <a:xfrm>
            <a:off x="9561771" y="4503209"/>
            <a:ext cx="57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5"/>
          <p:cNvSpPr/>
          <p:nvPr/>
        </p:nvSpPr>
        <p:spPr>
          <a:xfrm>
            <a:off x="2633088" y="2377786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PnBA4.0k kinetics</a:t>
            </a:r>
            <a:endParaRPr/>
          </a:p>
        </p:txBody>
      </p:sp>
      <p:cxnSp>
        <p:nvCxnSpPr>
          <p:cNvPr id="270" name="Google Shape;270;p5"/>
          <p:cNvCxnSpPr>
            <a:stCxn id="269" idx="0"/>
            <a:endCxn id="246" idx="2"/>
          </p:cNvCxnSpPr>
          <p:nvPr/>
        </p:nvCxnSpPr>
        <p:spPr>
          <a:xfrm rot="10800000">
            <a:off x="3380060" y="1963786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5"/>
          <p:cNvSpPr/>
          <p:nvPr/>
        </p:nvSpPr>
        <p:spPr>
          <a:xfrm>
            <a:off x="8756140" y="2502293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PS2.2k kinetics</a:t>
            </a:r>
            <a:endParaRPr/>
          </a:p>
        </p:txBody>
      </p:sp>
      <p:cxnSp>
        <p:nvCxnSpPr>
          <p:cNvPr id="272" name="Google Shape;272;p5"/>
          <p:cNvCxnSpPr>
            <a:stCxn id="271" idx="0"/>
          </p:cNvCxnSpPr>
          <p:nvPr/>
        </p:nvCxnSpPr>
        <p:spPr>
          <a:xfrm rot="10800000">
            <a:off x="9503112" y="2088293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5"/>
          <p:cNvSpPr/>
          <p:nvPr/>
        </p:nvSpPr>
        <p:spPr>
          <a:xfrm>
            <a:off x="2761082" y="5196619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PtBA4.7k kinetics</a:t>
            </a:r>
            <a:endParaRPr/>
          </a:p>
        </p:txBody>
      </p:sp>
      <p:cxnSp>
        <p:nvCxnSpPr>
          <p:cNvPr id="274" name="Google Shape;274;p5"/>
          <p:cNvCxnSpPr>
            <a:stCxn id="273" idx="0"/>
          </p:cNvCxnSpPr>
          <p:nvPr/>
        </p:nvCxnSpPr>
        <p:spPr>
          <a:xfrm rot="10800000">
            <a:off x="3508054" y="4782619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5"/>
          <p:cNvSpPr/>
          <p:nvPr/>
        </p:nvSpPr>
        <p:spPr>
          <a:xfrm>
            <a:off x="7868579" y="5281891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PLA4.7k kinetics</a:t>
            </a:r>
            <a:endParaRPr/>
          </a:p>
        </p:txBody>
      </p:sp>
      <p:cxnSp>
        <p:nvCxnSpPr>
          <p:cNvPr id="276" name="Google Shape;276;p5"/>
          <p:cNvCxnSpPr>
            <a:stCxn id="275" idx="0"/>
          </p:cNvCxnSpPr>
          <p:nvPr/>
        </p:nvCxnSpPr>
        <p:spPr>
          <a:xfrm rot="10800000">
            <a:off x="8615551" y="4867891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Homopolymerization Kinetics</a:t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Homopolymerization Kinetics</a:t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1556932" y="139537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NB(PS)6.6k</a:t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812621" y="4017289"/>
            <a:ext cx="1617688" cy="850918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 cap="flat" cmpd="sng" w="76200">
            <a:solidFill>
              <a:srgbClr val="E5E6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NB(PLA)7.0k</a:t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1507430" y="214276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507429" y="293559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3663956" y="131282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PS6.6k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6"/>
          <p:cNvCxnSpPr>
            <a:endCxn id="288" idx="1"/>
          </p:cNvCxnSpPr>
          <p:nvPr/>
        </p:nvCxnSpPr>
        <p:spPr>
          <a:xfrm>
            <a:off x="3339956" y="1694690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6"/>
          <p:cNvCxnSpPr>
            <a:stCxn id="286" idx="3"/>
            <a:endCxn id="288" idx="1"/>
          </p:cNvCxnSpPr>
          <p:nvPr/>
        </p:nvCxnSpPr>
        <p:spPr>
          <a:xfrm flipH="1" rot="10800000">
            <a:off x="3318409" y="170227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6"/>
          <p:cNvCxnSpPr>
            <a:stCxn id="287" idx="3"/>
            <a:endCxn id="288" idx="1"/>
          </p:cNvCxnSpPr>
          <p:nvPr/>
        </p:nvCxnSpPr>
        <p:spPr>
          <a:xfrm flipH="1" rot="10800000">
            <a:off x="3318408" y="170220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6"/>
          <p:cNvSpPr/>
          <p:nvPr/>
        </p:nvSpPr>
        <p:spPr>
          <a:xfrm>
            <a:off x="630035" y="495394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630034" y="5746773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2786561" y="4123999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PLA7.0k homopolymerization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6"/>
          <p:cNvCxnSpPr>
            <a:endCxn id="294" idx="1"/>
          </p:cNvCxnSpPr>
          <p:nvPr/>
        </p:nvCxnSpPr>
        <p:spPr>
          <a:xfrm>
            <a:off x="2462561" y="4505869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6"/>
          <p:cNvCxnSpPr>
            <a:stCxn id="292" idx="3"/>
            <a:endCxn id="294" idx="1"/>
          </p:cNvCxnSpPr>
          <p:nvPr/>
        </p:nvCxnSpPr>
        <p:spPr>
          <a:xfrm flipH="1" rot="10800000">
            <a:off x="2441014" y="4513455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6"/>
          <p:cNvCxnSpPr>
            <a:stCxn id="293" idx="3"/>
            <a:endCxn id="294" idx="1"/>
          </p:cNvCxnSpPr>
          <p:nvPr/>
        </p:nvCxnSpPr>
        <p:spPr>
          <a:xfrm flipH="1" rot="10800000">
            <a:off x="2441013" y="4513384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6"/>
          <p:cNvSpPr/>
          <p:nvPr/>
        </p:nvSpPr>
        <p:spPr>
          <a:xfrm>
            <a:off x="3960001" y="2480415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PS6.6k kinetics</a:t>
            </a:r>
            <a:endParaRPr/>
          </a:p>
        </p:txBody>
      </p:sp>
      <p:cxnSp>
        <p:nvCxnSpPr>
          <p:cNvPr id="299" name="Google Shape;299;p6"/>
          <p:cNvCxnSpPr>
            <a:stCxn id="298" idx="0"/>
          </p:cNvCxnSpPr>
          <p:nvPr/>
        </p:nvCxnSpPr>
        <p:spPr>
          <a:xfrm rot="10800000">
            <a:off x="4706973" y="2066415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6"/>
          <p:cNvSpPr/>
          <p:nvPr/>
        </p:nvSpPr>
        <p:spPr>
          <a:xfrm>
            <a:off x="3101536" y="5306297"/>
            <a:ext cx="16055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PLA7.0k kinetics</a:t>
            </a:r>
            <a:endParaRPr/>
          </a:p>
        </p:txBody>
      </p:sp>
      <p:cxnSp>
        <p:nvCxnSpPr>
          <p:cNvPr id="301" name="Google Shape;301;p6"/>
          <p:cNvCxnSpPr>
            <a:stCxn id="300" idx="0"/>
          </p:cNvCxnSpPr>
          <p:nvPr/>
        </p:nvCxnSpPr>
        <p:spPr>
          <a:xfrm rot="10800000">
            <a:off x="3848508" y="4892297"/>
            <a:ext cx="55800" cy="4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1 of 8</a:t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g-[PS40-b-PnBA70] copolymerization</a:t>
            </a:r>
            <a:endParaRPr/>
          </a:p>
        </p:txBody>
      </p:sp>
      <p:cxnSp>
        <p:nvCxnSpPr>
          <p:cNvPr id="313" name="Google Shape;313;p7"/>
          <p:cNvCxnSpPr>
            <a:stCxn id="309" idx="3"/>
            <a:endCxn id="312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7"/>
          <p:cNvCxnSpPr>
            <a:stCxn id="310" idx="3"/>
            <a:endCxn id="312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7"/>
          <p:cNvCxnSpPr>
            <a:stCxn id="311" idx="3"/>
            <a:endCxn id="312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7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NB(PS)6.6k</a:t>
            </a:r>
            <a:endParaRPr/>
          </a:p>
        </p:txBody>
      </p:sp>
      <p:cxnSp>
        <p:nvCxnSpPr>
          <p:cNvPr id="317" name="Google Shape;317;p7"/>
          <p:cNvCxnSpPr>
            <a:stCxn id="316" idx="3"/>
            <a:endCxn id="312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7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g-[PS40-b-PnBA70]</a:t>
            </a:r>
            <a:endParaRPr/>
          </a:p>
        </p:txBody>
      </p:sp>
      <p:cxnSp>
        <p:nvCxnSpPr>
          <p:cNvPr id="319" name="Google Shape;319;p7"/>
          <p:cNvCxnSpPr>
            <a:stCxn id="312" idx="3"/>
            <a:endCxn id="318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7"/>
          <p:cNvSpPr/>
          <p:nvPr/>
        </p:nvSpPr>
        <p:spPr>
          <a:xfrm>
            <a:off x="5208977" y="2754927"/>
            <a:ext cx="204093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g-[PS40-b-PnBA70]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321" name="Google Shape;321;p7"/>
          <p:cNvCxnSpPr>
            <a:stCxn id="320" idx="0"/>
            <a:endCxn id="318" idx="2"/>
          </p:cNvCxnSpPr>
          <p:nvPr/>
        </p:nvCxnSpPr>
        <p:spPr>
          <a:xfrm rot="10800000">
            <a:off x="6229442" y="2430927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7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g-[PS40-r-PnBA200] copolymerization</a:t>
            </a:r>
            <a:endParaRPr/>
          </a:p>
        </p:txBody>
      </p:sp>
      <p:cxnSp>
        <p:nvCxnSpPr>
          <p:cNvPr id="326" name="Google Shape;326;p7"/>
          <p:cNvCxnSpPr>
            <a:stCxn id="322" idx="3"/>
            <a:endCxn id="325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7"/>
          <p:cNvCxnSpPr>
            <a:stCxn id="323" idx="3"/>
            <a:endCxn id="325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7"/>
          <p:cNvCxnSpPr>
            <a:stCxn id="324" idx="3"/>
            <a:endCxn id="325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p7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NB(PS)6.6k</a:t>
            </a:r>
            <a:endParaRPr/>
          </a:p>
        </p:txBody>
      </p:sp>
      <p:cxnSp>
        <p:nvCxnSpPr>
          <p:cNvPr id="330" name="Google Shape;330;p7"/>
          <p:cNvCxnSpPr>
            <a:stCxn id="329" idx="3"/>
            <a:endCxn id="325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7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g-[PS40-r-PnBA200]</a:t>
            </a:r>
            <a:endParaRPr/>
          </a:p>
        </p:txBody>
      </p:sp>
      <p:cxnSp>
        <p:nvCxnSpPr>
          <p:cNvPr id="332" name="Google Shape;332;p7"/>
          <p:cNvCxnSpPr>
            <a:stCxn id="325" idx="3"/>
            <a:endCxn id="331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7"/>
          <p:cNvSpPr/>
          <p:nvPr/>
        </p:nvSpPr>
        <p:spPr>
          <a:xfrm>
            <a:off x="7921697" y="5353633"/>
            <a:ext cx="204093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g-[PS40-r-PnBA200]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334" name="Google Shape;334;p7"/>
          <p:cNvCxnSpPr>
            <a:stCxn id="333" idx="0"/>
            <a:endCxn id="331" idx="2"/>
          </p:cNvCxnSpPr>
          <p:nvPr/>
        </p:nvCxnSpPr>
        <p:spPr>
          <a:xfrm rot="10800000">
            <a:off x="8942162" y="5029633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2 of 8</a:t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346" name="Google Shape;346;p8"/>
          <p:cNvCxnSpPr>
            <a:stCxn id="342" idx="3"/>
            <a:endCxn id="345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8"/>
          <p:cNvCxnSpPr>
            <a:stCxn id="343" idx="3"/>
            <a:endCxn id="345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8"/>
          <p:cNvCxnSpPr>
            <a:stCxn id="344" idx="3"/>
            <a:endCxn id="345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8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cxnSp>
        <p:nvCxnSpPr>
          <p:cNvPr id="350" name="Google Shape;350;p8"/>
          <p:cNvCxnSpPr>
            <a:stCxn id="349" idx="3"/>
            <a:endCxn id="345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8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g-[PtBA100-b-PnBA100]</a:t>
            </a:r>
            <a:endParaRPr/>
          </a:p>
        </p:txBody>
      </p:sp>
      <p:cxnSp>
        <p:nvCxnSpPr>
          <p:cNvPr id="352" name="Google Shape;352;p8"/>
          <p:cNvCxnSpPr>
            <a:stCxn id="345" idx="3"/>
            <a:endCxn id="351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8"/>
          <p:cNvSpPr/>
          <p:nvPr/>
        </p:nvSpPr>
        <p:spPr>
          <a:xfrm>
            <a:off x="5208976" y="2754927"/>
            <a:ext cx="250246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354" name="Google Shape;354;p8"/>
          <p:cNvCxnSpPr>
            <a:stCxn id="353" idx="0"/>
            <a:endCxn id="351" idx="2"/>
          </p:cNvCxnSpPr>
          <p:nvPr/>
        </p:nvCxnSpPr>
        <p:spPr>
          <a:xfrm rot="10800000">
            <a:off x="6229508" y="2430927"/>
            <a:ext cx="2307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8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NB(PnBA)4.0k</a:t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359" name="Google Shape;359;p8"/>
          <p:cNvCxnSpPr>
            <a:stCxn id="355" idx="3"/>
            <a:endCxn id="358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8"/>
          <p:cNvCxnSpPr>
            <a:stCxn id="356" idx="3"/>
            <a:endCxn id="358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p8"/>
          <p:cNvCxnSpPr>
            <a:stCxn id="357" idx="3"/>
            <a:endCxn id="358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2" name="Google Shape;362;p8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cxnSp>
        <p:nvCxnSpPr>
          <p:cNvPr id="363" name="Google Shape;363;p8"/>
          <p:cNvCxnSpPr>
            <a:stCxn id="362" idx="3"/>
            <a:endCxn id="358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8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g-[PtBA100-b-PnBA200]</a:t>
            </a:r>
            <a:endParaRPr/>
          </a:p>
        </p:txBody>
      </p:sp>
      <p:cxnSp>
        <p:nvCxnSpPr>
          <p:cNvPr id="365" name="Google Shape;365;p8"/>
          <p:cNvCxnSpPr>
            <a:stCxn id="358" idx="3"/>
            <a:endCxn id="364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8"/>
          <p:cNvSpPr/>
          <p:nvPr/>
        </p:nvSpPr>
        <p:spPr>
          <a:xfrm>
            <a:off x="7921696" y="5353633"/>
            <a:ext cx="27361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g-[PtBA100-b-PnBA200]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367" name="Google Shape;367;p8"/>
          <p:cNvCxnSpPr>
            <a:stCxn id="366" idx="0"/>
            <a:endCxn id="364" idx="2"/>
          </p:cNvCxnSpPr>
          <p:nvPr/>
        </p:nvCxnSpPr>
        <p:spPr>
          <a:xfrm rot="10800000">
            <a:off x="8942068" y="5029633"/>
            <a:ext cx="3477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/>
        </p:nvSpPr>
        <p:spPr>
          <a:xfrm>
            <a:off x="345219" y="262393"/>
            <a:ext cx="10515600" cy="6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Copolymer Synthesis 3 of 8</a:t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>
            <a:off x="9311084" y="426728"/>
            <a:ext cx="2440860" cy="613621"/>
          </a:xfrm>
          <a:prstGeom prst="roundRect">
            <a:avLst>
              <a:gd fmla="val 16667" name="adj"/>
            </a:avLst>
          </a:prstGeom>
          <a:solidFill>
            <a:srgbClr val="ADA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 Synthesis</a:t>
            </a:r>
            <a:endParaRPr/>
          </a:p>
        </p:txBody>
      </p:sp>
      <p:sp>
        <p:nvSpPr>
          <p:cNvPr id="375" name="Google Shape;375;p9"/>
          <p:cNvSpPr/>
          <p:nvPr/>
        </p:nvSpPr>
        <p:spPr>
          <a:xfrm>
            <a:off x="570163" y="182888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sp>
        <p:nvSpPr>
          <p:cNvPr id="376" name="Google Shape;376;p9"/>
          <p:cNvSpPr/>
          <p:nvPr/>
        </p:nvSpPr>
        <p:spPr>
          <a:xfrm>
            <a:off x="548755" y="2583890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548754" y="3376719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2705281" y="1753945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g-[PS50-b-PtBA50]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379" name="Google Shape;379;p9"/>
          <p:cNvCxnSpPr>
            <a:stCxn id="375" idx="3"/>
            <a:endCxn id="378" idx="1"/>
          </p:cNvCxnSpPr>
          <p:nvPr/>
        </p:nvCxnSpPr>
        <p:spPr>
          <a:xfrm>
            <a:off x="2381142" y="2135696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9"/>
          <p:cNvCxnSpPr>
            <a:stCxn id="376" idx="3"/>
            <a:endCxn id="378" idx="1"/>
          </p:cNvCxnSpPr>
          <p:nvPr/>
        </p:nvCxnSpPr>
        <p:spPr>
          <a:xfrm flipH="1" rot="10800000">
            <a:off x="2359734" y="2143401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9"/>
          <p:cNvCxnSpPr>
            <a:stCxn id="377" idx="3"/>
            <a:endCxn id="378" idx="1"/>
          </p:cNvCxnSpPr>
          <p:nvPr/>
        </p:nvCxnSpPr>
        <p:spPr>
          <a:xfrm flipH="1" rot="10800000">
            <a:off x="2359733" y="2143330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2" name="Google Shape;382;p9"/>
          <p:cNvSpPr/>
          <p:nvPr/>
        </p:nvSpPr>
        <p:spPr>
          <a:xfrm>
            <a:off x="548753" y="961308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NB(PS)2.2k</a:t>
            </a:r>
            <a:endParaRPr/>
          </a:p>
        </p:txBody>
      </p:sp>
      <p:cxnSp>
        <p:nvCxnSpPr>
          <p:cNvPr id="383" name="Google Shape;383;p9"/>
          <p:cNvCxnSpPr>
            <a:stCxn id="382" idx="3"/>
            <a:endCxn id="378" idx="1"/>
          </p:cNvCxnSpPr>
          <p:nvPr/>
        </p:nvCxnSpPr>
        <p:spPr>
          <a:xfrm>
            <a:off x="2359732" y="1268118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9"/>
          <p:cNvSpPr/>
          <p:nvPr/>
        </p:nvSpPr>
        <p:spPr>
          <a:xfrm>
            <a:off x="5323953" y="181740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g-[PS50-b-PtBA50]</a:t>
            </a:r>
            <a:endParaRPr/>
          </a:p>
        </p:txBody>
      </p:sp>
      <p:cxnSp>
        <p:nvCxnSpPr>
          <p:cNvPr id="385" name="Google Shape;385;p9"/>
          <p:cNvCxnSpPr>
            <a:stCxn id="378" idx="3"/>
            <a:endCxn id="384" idx="1"/>
          </p:cNvCxnSpPr>
          <p:nvPr/>
        </p:nvCxnSpPr>
        <p:spPr>
          <a:xfrm flipH="1" rot="10800000">
            <a:off x="4745931" y="2124115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9"/>
          <p:cNvSpPr/>
          <p:nvPr/>
        </p:nvSpPr>
        <p:spPr>
          <a:xfrm>
            <a:off x="5208977" y="2754927"/>
            <a:ext cx="2040930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g-[PS50-b-PtBA50]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387" name="Google Shape;387;p9"/>
          <p:cNvCxnSpPr>
            <a:stCxn id="386" idx="0"/>
            <a:endCxn id="384" idx="2"/>
          </p:cNvCxnSpPr>
          <p:nvPr/>
        </p:nvCxnSpPr>
        <p:spPr>
          <a:xfrm rot="10800000">
            <a:off x="6229442" y="2430927"/>
            <a:ext cx="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9"/>
          <p:cNvSpPr/>
          <p:nvPr/>
        </p:nvSpPr>
        <p:spPr>
          <a:xfrm>
            <a:off x="3282883" y="4427591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NB(PtBA)4.7k</a:t>
            </a:r>
            <a:endParaRPr/>
          </a:p>
        </p:txBody>
      </p:sp>
      <p:sp>
        <p:nvSpPr>
          <p:cNvPr id="389" name="Google Shape;389;p9"/>
          <p:cNvSpPr/>
          <p:nvPr/>
        </p:nvSpPr>
        <p:spPr>
          <a:xfrm>
            <a:off x="3261475" y="5182596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 Catalyst 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3261474" y="5975425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Tetrahydrofuran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5418001" y="4352651"/>
            <a:ext cx="2040650" cy="778739"/>
          </a:xfrm>
          <a:prstGeom prst="roundRect">
            <a:avLst>
              <a:gd fmla="val 16667" name="adj"/>
            </a:avLst>
          </a:prstGeom>
          <a:solidFill>
            <a:srgbClr val="95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g-[PS100-b-PtBA100]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copolymerization</a:t>
            </a:r>
            <a:endParaRPr/>
          </a:p>
        </p:txBody>
      </p:sp>
      <p:cxnSp>
        <p:nvCxnSpPr>
          <p:cNvPr id="392" name="Google Shape;392;p9"/>
          <p:cNvCxnSpPr>
            <a:stCxn id="388" idx="3"/>
            <a:endCxn id="391" idx="1"/>
          </p:cNvCxnSpPr>
          <p:nvPr/>
        </p:nvCxnSpPr>
        <p:spPr>
          <a:xfrm>
            <a:off x="5093862" y="4734402"/>
            <a:ext cx="324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9"/>
          <p:cNvCxnSpPr>
            <a:stCxn id="389" idx="3"/>
            <a:endCxn id="391" idx="1"/>
          </p:cNvCxnSpPr>
          <p:nvPr/>
        </p:nvCxnSpPr>
        <p:spPr>
          <a:xfrm flipH="1" rot="10800000">
            <a:off x="5072454" y="4742107"/>
            <a:ext cx="345600" cy="74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9"/>
          <p:cNvCxnSpPr>
            <a:stCxn id="390" idx="3"/>
            <a:endCxn id="391" idx="1"/>
          </p:cNvCxnSpPr>
          <p:nvPr/>
        </p:nvCxnSpPr>
        <p:spPr>
          <a:xfrm flipH="1" rot="10800000">
            <a:off x="5072453" y="4742036"/>
            <a:ext cx="345600" cy="154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5" name="Google Shape;395;p9"/>
          <p:cNvSpPr/>
          <p:nvPr/>
        </p:nvSpPr>
        <p:spPr>
          <a:xfrm>
            <a:off x="3261473" y="3560014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NB(PS)2.2k</a:t>
            </a:r>
            <a:endParaRPr/>
          </a:p>
        </p:txBody>
      </p:sp>
      <p:cxnSp>
        <p:nvCxnSpPr>
          <p:cNvPr id="396" name="Google Shape;396;p9"/>
          <p:cNvCxnSpPr>
            <a:stCxn id="395" idx="3"/>
            <a:endCxn id="391" idx="1"/>
          </p:cNvCxnSpPr>
          <p:nvPr/>
        </p:nvCxnSpPr>
        <p:spPr>
          <a:xfrm>
            <a:off x="5072452" y="3866825"/>
            <a:ext cx="345600" cy="8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9"/>
          <p:cNvSpPr/>
          <p:nvPr/>
        </p:nvSpPr>
        <p:spPr>
          <a:xfrm>
            <a:off x="8036673" y="4416107"/>
            <a:ext cx="1810979" cy="613621"/>
          </a:xfrm>
          <a:prstGeom prst="roundRect">
            <a:avLst>
              <a:gd fmla="val 16667" name="adj"/>
            </a:avLst>
          </a:prstGeom>
          <a:solidFill>
            <a:srgbClr val="2754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g-[PS100-b-PtBA100]</a:t>
            </a:r>
            <a:endParaRPr/>
          </a:p>
        </p:txBody>
      </p:sp>
      <p:cxnSp>
        <p:nvCxnSpPr>
          <p:cNvPr id="398" name="Google Shape;398;p9"/>
          <p:cNvCxnSpPr>
            <a:stCxn id="391" idx="3"/>
            <a:endCxn id="397" idx="1"/>
          </p:cNvCxnSpPr>
          <p:nvPr/>
        </p:nvCxnSpPr>
        <p:spPr>
          <a:xfrm flipH="1" rot="10800000">
            <a:off x="7458651" y="4722821"/>
            <a:ext cx="578100" cy="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9" name="Google Shape;399;p9"/>
          <p:cNvSpPr/>
          <p:nvPr/>
        </p:nvSpPr>
        <p:spPr>
          <a:xfrm>
            <a:off x="7921696" y="5353633"/>
            <a:ext cx="2329743" cy="621792"/>
          </a:xfrm>
          <a:prstGeom prst="roundRect">
            <a:avLst>
              <a:gd fmla="val 16667" name="adj"/>
            </a:avLst>
          </a:prstGeom>
          <a:solidFill>
            <a:srgbClr val="2D97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g-[PS100-b-PtBA100]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GPC</a:t>
            </a:r>
            <a:endParaRPr/>
          </a:p>
        </p:txBody>
      </p:sp>
      <p:cxnSp>
        <p:nvCxnSpPr>
          <p:cNvPr id="400" name="Google Shape;400;p9"/>
          <p:cNvCxnSpPr>
            <a:stCxn id="399" idx="0"/>
            <a:endCxn id="397" idx="2"/>
          </p:cNvCxnSpPr>
          <p:nvPr/>
        </p:nvCxnSpPr>
        <p:spPr>
          <a:xfrm rot="10800000">
            <a:off x="8942268" y="5029633"/>
            <a:ext cx="144300" cy="3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2023-02-13T14:48:35Z</dcterms:created>
  <dc:creator>Sarah Isabel Allec</dc:creator>
</cp:coreProperties>
</file>