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8" r:id="rId3"/>
    <p:sldId id="259" r:id="rId4"/>
    <p:sldId id="260" r:id="rId5"/>
    <p:sldId id="261" r:id="rId6"/>
    <p:sldId id="262" r:id="rId7"/>
    <p:sldId id="263" r:id="rId8"/>
    <p:sldId id="264" r:id="rId9"/>
    <p:sldId id="265" r:id="rId10"/>
    <p:sldId id="275" r:id="rId11"/>
    <p:sldId id="274"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593196"/>
    <a:srgbClr val="2D9742"/>
    <a:srgbClr val="951919"/>
    <a:srgbClr val="275497"/>
    <a:srgbClr val="E5E6EB"/>
    <a:srgbClr val="ADAFBD"/>
    <a:srgbClr val="596777"/>
    <a:srgbClr val="20262C"/>
    <a:srgbClr val="30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5" d="100"/>
          <a:sy n="105" d="100"/>
        </p:scale>
        <p:origin x="198"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0C2C7AC-1A30-45DD-B7F5-D40730AF7B65}"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76255-A01A-4255-A34F-D70B6E74FFAC}" type="slidenum">
              <a:rPr lang="en-US" smtClean="0"/>
              <a:t>‹#›</a:t>
            </a:fld>
            <a:endParaRPr lang="en-US"/>
          </a:p>
        </p:txBody>
      </p:sp>
    </p:spTree>
    <p:extLst>
      <p:ext uri="{BB962C8B-B14F-4D97-AF65-F5344CB8AC3E}">
        <p14:creationId xmlns:p14="http://schemas.microsoft.com/office/powerpoint/2010/main" val="66899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C2C7AC-1A30-45DD-B7F5-D40730AF7B65}"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76255-A01A-4255-A34F-D70B6E74FFAC}" type="slidenum">
              <a:rPr lang="en-US" smtClean="0"/>
              <a:t>‹#›</a:t>
            </a:fld>
            <a:endParaRPr lang="en-US"/>
          </a:p>
        </p:txBody>
      </p:sp>
    </p:spTree>
    <p:extLst>
      <p:ext uri="{BB962C8B-B14F-4D97-AF65-F5344CB8AC3E}">
        <p14:creationId xmlns:p14="http://schemas.microsoft.com/office/powerpoint/2010/main" val="2767322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C2C7AC-1A30-45DD-B7F5-D40730AF7B65}"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76255-A01A-4255-A34F-D70B6E74FFAC}" type="slidenum">
              <a:rPr lang="en-US" smtClean="0"/>
              <a:t>‹#›</a:t>
            </a:fld>
            <a:endParaRPr lang="en-US"/>
          </a:p>
        </p:txBody>
      </p:sp>
    </p:spTree>
    <p:extLst>
      <p:ext uri="{BB962C8B-B14F-4D97-AF65-F5344CB8AC3E}">
        <p14:creationId xmlns:p14="http://schemas.microsoft.com/office/powerpoint/2010/main" val="263297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C2C7AC-1A30-45DD-B7F5-D40730AF7B65}"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76255-A01A-4255-A34F-D70B6E74FFAC}" type="slidenum">
              <a:rPr lang="en-US" smtClean="0"/>
              <a:t>‹#›</a:t>
            </a:fld>
            <a:endParaRPr lang="en-US"/>
          </a:p>
        </p:txBody>
      </p:sp>
    </p:spTree>
    <p:extLst>
      <p:ext uri="{BB962C8B-B14F-4D97-AF65-F5344CB8AC3E}">
        <p14:creationId xmlns:p14="http://schemas.microsoft.com/office/powerpoint/2010/main" val="404192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C2C7AC-1A30-45DD-B7F5-D40730AF7B65}"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76255-A01A-4255-A34F-D70B6E74FFAC}" type="slidenum">
              <a:rPr lang="en-US" smtClean="0"/>
              <a:t>‹#›</a:t>
            </a:fld>
            <a:endParaRPr lang="en-US"/>
          </a:p>
        </p:txBody>
      </p:sp>
    </p:spTree>
    <p:extLst>
      <p:ext uri="{BB962C8B-B14F-4D97-AF65-F5344CB8AC3E}">
        <p14:creationId xmlns:p14="http://schemas.microsoft.com/office/powerpoint/2010/main" val="9994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C2C7AC-1A30-45DD-B7F5-D40730AF7B65}"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76255-A01A-4255-A34F-D70B6E74FFAC}" type="slidenum">
              <a:rPr lang="en-US" smtClean="0"/>
              <a:t>‹#›</a:t>
            </a:fld>
            <a:endParaRPr lang="en-US"/>
          </a:p>
        </p:txBody>
      </p:sp>
    </p:spTree>
    <p:extLst>
      <p:ext uri="{BB962C8B-B14F-4D97-AF65-F5344CB8AC3E}">
        <p14:creationId xmlns:p14="http://schemas.microsoft.com/office/powerpoint/2010/main" val="49713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C2C7AC-1A30-45DD-B7F5-D40730AF7B65}"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E76255-A01A-4255-A34F-D70B6E74FFAC}" type="slidenum">
              <a:rPr lang="en-US" smtClean="0"/>
              <a:t>‹#›</a:t>
            </a:fld>
            <a:endParaRPr lang="en-US"/>
          </a:p>
        </p:txBody>
      </p:sp>
    </p:spTree>
    <p:extLst>
      <p:ext uri="{BB962C8B-B14F-4D97-AF65-F5344CB8AC3E}">
        <p14:creationId xmlns:p14="http://schemas.microsoft.com/office/powerpoint/2010/main" val="3871468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C2C7AC-1A30-45DD-B7F5-D40730AF7B65}"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E76255-A01A-4255-A34F-D70B6E74FFAC}" type="slidenum">
              <a:rPr lang="en-US" smtClean="0"/>
              <a:t>‹#›</a:t>
            </a:fld>
            <a:endParaRPr lang="en-US"/>
          </a:p>
        </p:txBody>
      </p:sp>
    </p:spTree>
    <p:extLst>
      <p:ext uri="{BB962C8B-B14F-4D97-AF65-F5344CB8AC3E}">
        <p14:creationId xmlns:p14="http://schemas.microsoft.com/office/powerpoint/2010/main" val="2924147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2C7AC-1A30-45DD-B7F5-D40730AF7B65}"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E76255-A01A-4255-A34F-D70B6E74FFAC}" type="slidenum">
              <a:rPr lang="en-US" smtClean="0"/>
              <a:t>‹#›</a:t>
            </a:fld>
            <a:endParaRPr lang="en-US"/>
          </a:p>
        </p:txBody>
      </p:sp>
    </p:spTree>
    <p:extLst>
      <p:ext uri="{BB962C8B-B14F-4D97-AF65-F5344CB8AC3E}">
        <p14:creationId xmlns:p14="http://schemas.microsoft.com/office/powerpoint/2010/main" val="3538713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C2C7AC-1A30-45DD-B7F5-D40730AF7B65}"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76255-A01A-4255-A34F-D70B6E74FFAC}" type="slidenum">
              <a:rPr lang="en-US" smtClean="0"/>
              <a:t>‹#›</a:t>
            </a:fld>
            <a:endParaRPr lang="en-US"/>
          </a:p>
        </p:txBody>
      </p:sp>
    </p:spTree>
    <p:extLst>
      <p:ext uri="{BB962C8B-B14F-4D97-AF65-F5344CB8AC3E}">
        <p14:creationId xmlns:p14="http://schemas.microsoft.com/office/powerpoint/2010/main" val="144141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C2C7AC-1A30-45DD-B7F5-D40730AF7B65}"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76255-A01A-4255-A34F-D70B6E74FFAC}" type="slidenum">
              <a:rPr lang="en-US" smtClean="0"/>
              <a:t>‹#›</a:t>
            </a:fld>
            <a:endParaRPr lang="en-US"/>
          </a:p>
        </p:txBody>
      </p:sp>
    </p:spTree>
    <p:extLst>
      <p:ext uri="{BB962C8B-B14F-4D97-AF65-F5344CB8AC3E}">
        <p14:creationId xmlns:p14="http://schemas.microsoft.com/office/powerpoint/2010/main" val="255080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C2C7AC-1A30-45DD-B7F5-D40730AF7B65}" type="datetimeFigureOut">
              <a:rPr lang="en-US" smtClean="0"/>
              <a:t>3/30/2023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76255-A01A-4255-A34F-D70B6E74FFAC}" type="slidenum">
              <a:rPr lang="en-US" smtClean="0"/>
              <a:t>‹#›</a:t>
            </a:fld>
            <a:endParaRPr lang="en-US"/>
          </a:p>
        </p:txBody>
      </p:sp>
    </p:spTree>
    <p:extLst>
      <p:ext uri="{BB962C8B-B14F-4D97-AF65-F5344CB8AC3E}">
        <p14:creationId xmlns:p14="http://schemas.microsoft.com/office/powerpoint/2010/main" val="545946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a:extLst>
              <a:ext uri="{FF2B5EF4-FFF2-40B4-BE49-F238E27FC236}">
                <a16:creationId xmlns:a16="http://schemas.microsoft.com/office/drawing/2014/main" id="{442377C6-4417-43B8-9863-8AD9D08BB3A3}"/>
              </a:ext>
            </a:extLst>
          </p:cNvPr>
          <p:cNvCxnSpPr>
            <a:cxnSpLocks/>
            <a:stCxn id="4" idx="2"/>
          </p:cNvCxnSpPr>
          <p:nvPr/>
        </p:nvCxnSpPr>
        <p:spPr>
          <a:xfrm>
            <a:off x="1767320" y="3102752"/>
            <a:ext cx="2019224" cy="63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1D9DA24-8CA4-464F-9B18-9FC1687D28B6}"/>
              </a:ext>
            </a:extLst>
          </p:cNvPr>
          <p:cNvCxnSpPr>
            <a:cxnSpLocks/>
            <a:stCxn id="4" idx="2"/>
          </p:cNvCxnSpPr>
          <p:nvPr/>
        </p:nvCxnSpPr>
        <p:spPr>
          <a:xfrm>
            <a:off x="1767320" y="3102752"/>
            <a:ext cx="2818019" cy="2842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42DD670-0C3D-4A0A-B7DE-FEAF3D65C245}"/>
              </a:ext>
            </a:extLst>
          </p:cNvPr>
          <p:cNvCxnSpPr>
            <a:cxnSpLocks/>
            <a:endCxn id="10" idx="2"/>
          </p:cNvCxnSpPr>
          <p:nvPr/>
        </p:nvCxnSpPr>
        <p:spPr>
          <a:xfrm>
            <a:off x="1767319" y="3083130"/>
            <a:ext cx="82343" cy="3435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EAC9A3C-387B-4632-807B-D6C39CC43A81}"/>
              </a:ext>
            </a:extLst>
          </p:cNvPr>
          <p:cNvSpPr>
            <a:spLocks noGrp="1"/>
          </p:cNvSpPr>
          <p:nvPr>
            <p:ph type="title"/>
          </p:nvPr>
        </p:nvSpPr>
        <p:spPr>
          <a:xfrm>
            <a:off x="0" y="-6007"/>
            <a:ext cx="10515600" cy="1325563"/>
          </a:xfrm>
        </p:spPr>
        <p:txBody>
          <a:bodyPr/>
          <a:lstStyle/>
          <a:p>
            <a:r>
              <a:rPr lang="en-US" dirty="0"/>
              <a:t>Overall Organization</a:t>
            </a:r>
          </a:p>
        </p:txBody>
      </p:sp>
      <p:sp>
        <p:nvSpPr>
          <p:cNvPr id="3" name="Rounded Rectangle 3">
            <a:extLst>
              <a:ext uri="{FF2B5EF4-FFF2-40B4-BE49-F238E27FC236}">
                <a16:creationId xmlns:a16="http://schemas.microsoft.com/office/drawing/2014/main" id="{AB548793-908B-40C1-8B04-6E5DAF2D97CC}"/>
              </a:ext>
            </a:extLst>
          </p:cNvPr>
          <p:cNvSpPr/>
          <p:nvPr/>
        </p:nvSpPr>
        <p:spPr>
          <a:xfrm>
            <a:off x="508262" y="1468291"/>
            <a:ext cx="2518117" cy="630452"/>
          </a:xfrm>
          <a:prstGeom prst="roundRect">
            <a:avLst/>
          </a:prstGeom>
          <a:solidFill>
            <a:srgbClr val="20262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CRIPT End-to-End Test Papers</a:t>
            </a:r>
          </a:p>
        </p:txBody>
      </p:sp>
      <p:sp>
        <p:nvSpPr>
          <p:cNvPr id="4" name="Rounded Rectangle 4">
            <a:extLst>
              <a:ext uri="{FF2B5EF4-FFF2-40B4-BE49-F238E27FC236}">
                <a16:creationId xmlns:a16="http://schemas.microsoft.com/office/drawing/2014/main" id="{15B0078F-DAAA-416B-ACA1-D6FA37382E88}"/>
              </a:ext>
            </a:extLst>
          </p:cNvPr>
          <p:cNvSpPr/>
          <p:nvPr/>
        </p:nvSpPr>
        <p:spPr>
          <a:xfrm>
            <a:off x="629232" y="2484956"/>
            <a:ext cx="2276175" cy="617796"/>
          </a:xfrm>
          <a:prstGeom prst="roundRect">
            <a:avLst/>
          </a:prstGeom>
          <a:solidFill>
            <a:srgbClr val="5967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Calabrese et al. Rubber Recycling</a:t>
            </a:r>
          </a:p>
        </p:txBody>
      </p:sp>
      <p:sp>
        <p:nvSpPr>
          <p:cNvPr id="6" name="Rounded Rectangle 8">
            <a:extLst>
              <a:ext uri="{FF2B5EF4-FFF2-40B4-BE49-F238E27FC236}">
                <a16:creationId xmlns:a16="http://schemas.microsoft.com/office/drawing/2014/main" id="{BD1599F6-2CDA-4816-B9B8-85914DD98BD6}"/>
              </a:ext>
            </a:extLst>
          </p:cNvPr>
          <p:cNvSpPr/>
          <p:nvPr/>
        </p:nvSpPr>
        <p:spPr>
          <a:xfrm>
            <a:off x="629232" y="3429000"/>
            <a:ext cx="2440860" cy="613621"/>
          </a:xfrm>
          <a:prstGeom prst="roundRect">
            <a:avLst/>
          </a:prstGeom>
          <a:solidFill>
            <a:srgbClr val="ADAFB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Composition Analysis</a:t>
            </a:r>
          </a:p>
        </p:txBody>
      </p:sp>
      <p:sp>
        <p:nvSpPr>
          <p:cNvPr id="7" name="Rounded Rectangle 13">
            <a:extLst>
              <a:ext uri="{FF2B5EF4-FFF2-40B4-BE49-F238E27FC236}">
                <a16:creationId xmlns:a16="http://schemas.microsoft.com/office/drawing/2014/main" id="{76CD19BE-EE20-46F2-8990-E636FDBB5BBC}"/>
              </a:ext>
            </a:extLst>
          </p:cNvPr>
          <p:cNvSpPr/>
          <p:nvPr/>
        </p:nvSpPr>
        <p:spPr>
          <a:xfrm>
            <a:off x="3786544" y="2390148"/>
            <a:ext cx="1331040" cy="807412"/>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Reference to Calabrese et al.</a:t>
            </a:r>
          </a:p>
        </p:txBody>
      </p:sp>
      <p:sp>
        <p:nvSpPr>
          <p:cNvPr id="8" name="Rounded Rectangle 8">
            <a:extLst>
              <a:ext uri="{FF2B5EF4-FFF2-40B4-BE49-F238E27FC236}">
                <a16:creationId xmlns:a16="http://schemas.microsoft.com/office/drawing/2014/main" id="{2EFE1E90-0A96-4C86-95CC-5E21E503B004}"/>
              </a:ext>
            </a:extLst>
          </p:cNvPr>
          <p:cNvSpPr/>
          <p:nvPr/>
        </p:nvSpPr>
        <p:spPr>
          <a:xfrm>
            <a:off x="629232" y="4227443"/>
            <a:ext cx="2440860" cy="613621"/>
          </a:xfrm>
          <a:prstGeom prst="roundRect">
            <a:avLst/>
          </a:prstGeom>
          <a:solidFill>
            <a:srgbClr val="ADAFB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Model Rubber Preparation</a:t>
            </a:r>
          </a:p>
        </p:txBody>
      </p:sp>
      <p:sp>
        <p:nvSpPr>
          <p:cNvPr id="9" name="Rounded Rectangle 8">
            <a:extLst>
              <a:ext uri="{FF2B5EF4-FFF2-40B4-BE49-F238E27FC236}">
                <a16:creationId xmlns:a16="http://schemas.microsoft.com/office/drawing/2014/main" id="{C7235E06-F00C-45C4-986F-4FFF20100381}"/>
              </a:ext>
            </a:extLst>
          </p:cNvPr>
          <p:cNvSpPr/>
          <p:nvPr/>
        </p:nvSpPr>
        <p:spPr>
          <a:xfrm>
            <a:off x="629232" y="5066067"/>
            <a:ext cx="2440860" cy="613621"/>
          </a:xfrm>
          <a:prstGeom prst="roundRect">
            <a:avLst/>
          </a:prstGeom>
          <a:solidFill>
            <a:srgbClr val="ADAFB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Preparation</a:t>
            </a:r>
          </a:p>
        </p:txBody>
      </p:sp>
      <p:sp>
        <p:nvSpPr>
          <p:cNvPr id="10" name="Rounded Rectangle 8">
            <a:extLst>
              <a:ext uri="{FF2B5EF4-FFF2-40B4-BE49-F238E27FC236}">
                <a16:creationId xmlns:a16="http://schemas.microsoft.com/office/drawing/2014/main" id="{2AC75527-FA79-43D6-9D19-6ECA127F6B51}"/>
              </a:ext>
            </a:extLst>
          </p:cNvPr>
          <p:cNvSpPr/>
          <p:nvPr/>
        </p:nvSpPr>
        <p:spPr>
          <a:xfrm>
            <a:off x="629232" y="5904691"/>
            <a:ext cx="2440860" cy="613621"/>
          </a:xfrm>
          <a:prstGeom prst="roundRect">
            <a:avLst/>
          </a:prstGeom>
          <a:solidFill>
            <a:srgbClr val="ADAFB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Laminate Adhesion Strength</a:t>
            </a:r>
          </a:p>
        </p:txBody>
      </p:sp>
      <p:sp>
        <p:nvSpPr>
          <p:cNvPr id="11" name="Rounded Rectangle 8">
            <a:extLst>
              <a:ext uri="{FF2B5EF4-FFF2-40B4-BE49-F238E27FC236}">
                <a16:creationId xmlns:a16="http://schemas.microsoft.com/office/drawing/2014/main" id="{22B2580E-4EB9-4998-B085-D75212319843}"/>
              </a:ext>
            </a:extLst>
          </p:cNvPr>
          <p:cNvSpPr/>
          <p:nvPr/>
        </p:nvSpPr>
        <p:spPr>
          <a:xfrm>
            <a:off x="3385347" y="5904691"/>
            <a:ext cx="2440860" cy="613621"/>
          </a:xfrm>
          <a:prstGeom prst="roundRect">
            <a:avLst/>
          </a:prstGeom>
          <a:solidFill>
            <a:srgbClr val="ADAFB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Factorial Design with Controls</a:t>
            </a:r>
          </a:p>
        </p:txBody>
      </p:sp>
      <p:cxnSp>
        <p:nvCxnSpPr>
          <p:cNvPr id="12" name="Straight Arrow Connector 11">
            <a:extLst>
              <a:ext uri="{FF2B5EF4-FFF2-40B4-BE49-F238E27FC236}">
                <a16:creationId xmlns:a16="http://schemas.microsoft.com/office/drawing/2014/main" id="{4C11EA4D-BEEA-4D74-AA1A-7900635F4319}"/>
              </a:ext>
            </a:extLst>
          </p:cNvPr>
          <p:cNvCxnSpPr>
            <a:cxnSpLocks/>
            <a:endCxn id="7" idx="1"/>
          </p:cNvCxnSpPr>
          <p:nvPr/>
        </p:nvCxnSpPr>
        <p:spPr>
          <a:xfrm flipV="1">
            <a:off x="2905407" y="2793854"/>
            <a:ext cx="881137" cy="21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5FD0400-D77E-499C-98F2-0BDEE998131B}"/>
              </a:ext>
            </a:extLst>
          </p:cNvPr>
          <p:cNvCxnSpPr>
            <a:cxnSpLocks/>
            <a:stCxn id="3" idx="2"/>
            <a:endCxn id="4" idx="0"/>
          </p:cNvCxnSpPr>
          <p:nvPr/>
        </p:nvCxnSpPr>
        <p:spPr>
          <a:xfrm flipH="1">
            <a:off x="1767320" y="2098743"/>
            <a:ext cx="1" cy="386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8">
            <a:extLst>
              <a:ext uri="{FF2B5EF4-FFF2-40B4-BE49-F238E27FC236}">
                <a16:creationId xmlns:a16="http://schemas.microsoft.com/office/drawing/2014/main" id="{010A531C-68FC-4313-99AD-1C7B79B78FC7}"/>
              </a:ext>
            </a:extLst>
          </p:cNvPr>
          <p:cNvSpPr/>
          <p:nvPr/>
        </p:nvSpPr>
        <p:spPr>
          <a:xfrm>
            <a:off x="3364909" y="5051459"/>
            <a:ext cx="2440860" cy="613621"/>
          </a:xfrm>
          <a:prstGeom prst="roundRect">
            <a:avLst/>
          </a:prstGeom>
          <a:solidFill>
            <a:srgbClr val="ADAFB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Analysis of Factorial Design</a:t>
            </a:r>
          </a:p>
        </p:txBody>
      </p:sp>
      <p:sp>
        <p:nvSpPr>
          <p:cNvPr id="19" name="Rounded Rectangle 6">
            <a:extLst>
              <a:ext uri="{FF2B5EF4-FFF2-40B4-BE49-F238E27FC236}">
                <a16:creationId xmlns:a16="http://schemas.microsoft.com/office/drawing/2014/main" id="{CB78032E-1473-4575-AE0D-5511F810528E}"/>
              </a:ext>
            </a:extLst>
          </p:cNvPr>
          <p:cNvSpPr/>
          <p:nvPr/>
        </p:nvSpPr>
        <p:spPr>
          <a:xfrm>
            <a:off x="6237527" y="3429000"/>
            <a:ext cx="2309456" cy="621792"/>
          </a:xfrm>
          <a:prstGeom prst="roundRect">
            <a:avLst/>
          </a:prstGeom>
          <a:solidFill>
            <a:srgbClr val="E5E6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Recycled Rubbers</a:t>
            </a:r>
          </a:p>
        </p:txBody>
      </p:sp>
      <p:sp>
        <p:nvSpPr>
          <p:cNvPr id="20" name="Rounded Rectangle 6">
            <a:extLst>
              <a:ext uri="{FF2B5EF4-FFF2-40B4-BE49-F238E27FC236}">
                <a16:creationId xmlns:a16="http://schemas.microsoft.com/office/drawing/2014/main" id="{718430CD-6381-4FB0-94A4-D20760C556A9}"/>
              </a:ext>
            </a:extLst>
          </p:cNvPr>
          <p:cNvSpPr/>
          <p:nvPr/>
        </p:nvSpPr>
        <p:spPr>
          <a:xfrm>
            <a:off x="3786544" y="3403355"/>
            <a:ext cx="2309456" cy="621792"/>
          </a:xfrm>
          <a:prstGeom prst="roundRect">
            <a:avLst/>
          </a:prstGeom>
          <a:solidFill>
            <a:srgbClr val="E5E6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Rubber Formulation Ingredients</a:t>
            </a:r>
          </a:p>
        </p:txBody>
      </p:sp>
    </p:spTree>
    <p:extLst>
      <p:ext uri="{BB962C8B-B14F-4D97-AF65-F5344CB8AC3E}">
        <p14:creationId xmlns:p14="http://schemas.microsoft.com/office/powerpoint/2010/main" val="3795146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01E016FC-3BEB-4EFF-BEEB-CC1AEB1569CB}"/>
              </a:ext>
            </a:extLst>
          </p:cNvPr>
          <p:cNvSpPr/>
          <p:nvPr/>
        </p:nvSpPr>
        <p:spPr>
          <a:xfrm>
            <a:off x="302004" y="1006679"/>
            <a:ext cx="8665827" cy="22230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31530-1B45-4056-A1A1-BF1A3CA03DF7}"/>
              </a:ext>
            </a:extLst>
          </p:cNvPr>
          <p:cNvSpPr>
            <a:spLocks noGrp="1"/>
          </p:cNvSpPr>
          <p:nvPr>
            <p:ph type="title"/>
          </p:nvPr>
        </p:nvSpPr>
        <p:spPr>
          <a:xfrm>
            <a:off x="0" y="0"/>
            <a:ext cx="10515600" cy="1325563"/>
          </a:xfrm>
        </p:spPr>
        <p:txBody>
          <a:bodyPr/>
          <a:lstStyle/>
          <a:p>
            <a:r>
              <a:rPr lang="en-US" dirty="0"/>
              <a:t>What About Data Analysis?</a:t>
            </a:r>
          </a:p>
        </p:txBody>
      </p:sp>
      <p:sp>
        <p:nvSpPr>
          <p:cNvPr id="3" name="Rounded Rectangle 40">
            <a:extLst>
              <a:ext uri="{FF2B5EF4-FFF2-40B4-BE49-F238E27FC236}">
                <a16:creationId xmlns:a16="http://schemas.microsoft.com/office/drawing/2014/main" id="{44A92E31-73F9-4C6A-B199-95EE9261572E}"/>
              </a:ext>
            </a:extLst>
          </p:cNvPr>
          <p:cNvSpPr/>
          <p:nvPr/>
        </p:nvSpPr>
        <p:spPr>
          <a:xfrm>
            <a:off x="494103" y="13019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00000</a:t>
            </a:r>
          </a:p>
        </p:txBody>
      </p:sp>
      <p:sp>
        <p:nvSpPr>
          <p:cNvPr id="4" name="Rounded Rectangle 40">
            <a:extLst>
              <a:ext uri="{FF2B5EF4-FFF2-40B4-BE49-F238E27FC236}">
                <a16:creationId xmlns:a16="http://schemas.microsoft.com/office/drawing/2014/main" id="{9169B571-05D9-4806-BFFF-429541117354}"/>
              </a:ext>
            </a:extLst>
          </p:cNvPr>
          <p:cNvSpPr/>
          <p:nvPr/>
        </p:nvSpPr>
        <p:spPr>
          <a:xfrm>
            <a:off x="646503" y="14543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00001</a:t>
            </a:r>
          </a:p>
        </p:txBody>
      </p:sp>
      <p:sp>
        <p:nvSpPr>
          <p:cNvPr id="5" name="Rounded Rectangle 40">
            <a:extLst>
              <a:ext uri="{FF2B5EF4-FFF2-40B4-BE49-F238E27FC236}">
                <a16:creationId xmlns:a16="http://schemas.microsoft.com/office/drawing/2014/main" id="{9C3BC4A9-8EC8-4847-A2B6-DB95F63AC35B}"/>
              </a:ext>
            </a:extLst>
          </p:cNvPr>
          <p:cNvSpPr/>
          <p:nvPr/>
        </p:nvSpPr>
        <p:spPr>
          <a:xfrm>
            <a:off x="798903" y="16067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00010</a:t>
            </a:r>
          </a:p>
        </p:txBody>
      </p:sp>
      <p:sp>
        <p:nvSpPr>
          <p:cNvPr id="7" name="Rounded Rectangle 40">
            <a:extLst>
              <a:ext uri="{FF2B5EF4-FFF2-40B4-BE49-F238E27FC236}">
                <a16:creationId xmlns:a16="http://schemas.microsoft.com/office/drawing/2014/main" id="{B1CBB1E9-40AE-4216-B60A-00C1165BF6E0}"/>
              </a:ext>
            </a:extLst>
          </p:cNvPr>
          <p:cNvSpPr/>
          <p:nvPr/>
        </p:nvSpPr>
        <p:spPr>
          <a:xfrm>
            <a:off x="951303" y="17591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00011</a:t>
            </a:r>
          </a:p>
        </p:txBody>
      </p:sp>
      <p:sp>
        <p:nvSpPr>
          <p:cNvPr id="8" name="Rounded Rectangle 40">
            <a:extLst>
              <a:ext uri="{FF2B5EF4-FFF2-40B4-BE49-F238E27FC236}">
                <a16:creationId xmlns:a16="http://schemas.microsoft.com/office/drawing/2014/main" id="{B3BC201F-1316-48AD-BCD4-4C9F3DB6B791}"/>
              </a:ext>
            </a:extLst>
          </p:cNvPr>
          <p:cNvSpPr/>
          <p:nvPr/>
        </p:nvSpPr>
        <p:spPr>
          <a:xfrm>
            <a:off x="1103703" y="19115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00100</a:t>
            </a:r>
          </a:p>
        </p:txBody>
      </p:sp>
      <p:sp>
        <p:nvSpPr>
          <p:cNvPr id="9" name="Rounded Rectangle 40">
            <a:extLst>
              <a:ext uri="{FF2B5EF4-FFF2-40B4-BE49-F238E27FC236}">
                <a16:creationId xmlns:a16="http://schemas.microsoft.com/office/drawing/2014/main" id="{8A00E306-DDBF-4FD0-B8CF-872EC99152C1}"/>
              </a:ext>
            </a:extLst>
          </p:cNvPr>
          <p:cNvSpPr/>
          <p:nvPr/>
        </p:nvSpPr>
        <p:spPr>
          <a:xfrm>
            <a:off x="1256103" y="20639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00101</a:t>
            </a:r>
          </a:p>
        </p:txBody>
      </p:sp>
      <p:sp>
        <p:nvSpPr>
          <p:cNvPr id="10" name="Rounded Rectangle 40">
            <a:extLst>
              <a:ext uri="{FF2B5EF4-FFF2-40B4-BE49-F238E27FC236}">
                <a16:creationId xmlns:a16="http://schemas.microsoft.com/office/drawing/2014/main" id="{9C72A4CC-0A16-4489-B253-AF2127BD9455}"/>
              </a:ext>
            </a:extLst>
          </p:cNvPr>
          <p:cNvSpPr/>
          <p:nvPr/>
        </p:nvSpPr>
        <p:spPr>
          <a:xfrm>
            <a:off x="1408503" y="22163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00110</a:t>
            </a:r>
          </a:p>
        </p:txBody>
      </p:sp>
      <p:sp>
        <p:nvSpPr>
          <p:cNvPr id="11" name="Rounded Rectangle 40">
            <a:extLst>
              <a:ext uri="{FF2B5EF4-FFF2-40B4-BE49-F238E27FC236}">
                <a16:creationId xmlns:a16="http://schemas.microsoft.com/office/drawing/2014/main" id="{22F09285-BD61-47E1-93BF-AB6435EE52ED}"/>
              </a:ext>
            </a:extLst>
          </p:cNvPr>
          <p:cNvSpPr/>
          <p:nvPr/>
        </p:nvSpPr>
        <p:spPr>
          <a:xfrm>
            <a:off x="1560903" y="23687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00111</a:t>
            </a:r>
          </a:p>
        </p:txBody>
      </p:sp>
      <p:sp>
        <p:nvSpPr>
          <p:cNvPr id="12" name="Rounded Rectangle 40">
            <a:extLst>
              <a:ext uri="{FF2B5EF4-FFF2-40B4-BE49-F238E27FC236}">
                <a16:creationId xmlns:a16="http://schemas.microsoft.com/office/drawing/2014/main" id="{CF166D6E-80F6-43B3-9084-7FDC9254E6F8}"/>
              </a:ext>
            </a:extLst>
          </p:cNvPr>
          <p:cNvSpPr/>
          <p:nvPr/>
        </p:nvSpPr>
        <p:spPr>
          <a:xfrm>
            <a:off x="2322903" y="13019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01000</a:t>
            </a:r>
          </a:p>
        </p:txBody>
      </p:sp>
      <p:sp>
        <p:nvSpPr>
          <p:cNvPr id="13" name="Rounded Rectangle 40">
            <a:extLst>
              <a:ext uri="{FF2B5EF4-FFF2-40B4-BE49-F238E27FC236}">
                <a16:creationId xmlns:a16="http://schemas.microsoft.com/office/drawing/2014/main" id="{B76E5615-9471-4CE9-BEB2-BB0E1E4AA11E}"/>
              </a:ext>
            </a:extLst>
          </p:cNvPr>
          <p:cNvSpPr/>
          <p:nvPr/>
        </p:nvSpPr>
        <p:spPr>
          <a:xfrm>
            <a:off x="2475303" y="14543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01001</a:t>
            </a:r>
          </a:p>
        </p:txBody>
      </p:sp>
      <p:sp>
        <p:nvSpPr>
          <p:cNvPr id="14" name="Rounded Rectangle 40">
            <a:extLst>
              <a:ext uri="{FF2B5EF4-FFF2-40B4-BE49-F238E27FC236}">
                <a16:creationId xmlns:a16="http://schemas.microsoft.com/office/drawing/2014/main" id="{D10D6F0C-8D0D-49F2-A33E-FB17A1DD7A7B}"/>
              </a:ext>
            </a:extLst>
          </p:cNvPr>
          <p:cNvSpPr/>
          <p:nvPr/>
        </p:nvSpPr>
        <p:spPr>
          <a:xfrm>
            <a:off x="2627703" y="16067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01010</a:t>
            </a:r>
          </a:p>
        </p:txBody>
      </p:sp>
      <p:sp>
        <p:nvSpPr>
          <p:cNvPr id="15" name="Rounded Rectangle 40">
            <a:extLst>
              <a:ext uri="{FF2B5EF4-FFF2-40B4-BE49-F238E27FC236}">
                <a16:creationId xmlns:a16="http://schemas.microsoft.com/office/drawing/2014/main" id="{8EB576D2-7A74-405C-A0B8-C32E56207664}"/>
              </a:ext>
            </a:extLst>
          </p:cNvPr>
          <p:cNvSpPr/>
          <p:nvPr/>
        </p:nvSpPr>
        <p:spPr>
          <a:xfrm>
            <a:off x="2780103" y="17591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01011</a:t>
            </a:r>
          </a:p>
        </p:txBody>
      </p:sp>
      <p:sp>
        <p:nvSpPr>
          <p:cNvPr id="16" name="Rounded Rectangle 40">
            <a:extLst>
              <a:ext uri="{FF2B5EF4-FFF2-40B4-BE49-F238E27FC236}">
                <a16:creationId xmlns:a16="http://schemas.microsoft.com/office/drawing/2014/main" id="{4FC0AAFE-E7FF-4109-9114-8B5D21F2FA88}"/>
              </a:ext>
            </a:extLst>
          </p:cNvPr>
          <p:cNvSpPr/>
          <p:nvPr/>
        </p:nvSpPr>
        <p:spPr>
          <a:xfrm>
            <a:off x="2932503" y="19115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01100</a:t>
            </a:r>
          </a:p>
        </p:txBody>
      </p:sp>
      <p:sp>
        <p:nvSpPr>
          <p:cNvPr id="17" name="Rounded Rectangle 40">
            <a:extLst>
              <a:ext uri="{FF2B5EF4-FFF2-40B4-BE49-F238E27FC236}">
                <a16:creationId xmlns:a16="http://schemas.microsoft.com/office/drawing/2014/main" id="{4470D2F9-CC55-4FD7-A098-EBE4EAA6DE58}"/>
              </a:ext>
            </a:extLst>
          </p:cNvPr>
          <p:cNvSpPr/>
          <p:nvPr/>
        </p:nvSpPr>
        <p:spPr>
          <a:xfrm>
            <a:off x="3084903" y="20639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01101</a:t>
            </a:r>
          </a:p>
        </p:txBody>
      </p:sp>
      <p:sp>
        <p:nvSpPr>
          <p:cNvPr id="18" name="Rounded Rectangle 40">
            <a:extLst>
              <a:ext uri="{FF2B5EF4-FFF2-40B4-BE49-F238E27FC236}">
                <a16:creationId xmlns:a16="http://schemas.microsoft.com/office/drawing/2014/main" id="{454A8FAB-4AB1-47D9-B834-8E3BA5F578A0}"/>
              </a:ext>
            </a:extLst>
          </p:cNvPr>
          <p:cNvSpPr/>
          <p:nvPr/>
        </p:nvSpPr>
        <p:spPr>
          <a:xfrm>
            <a:off x="3220714" y="2228577"/>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01110</a:t>
            </a:r>
          </a:p>
        </p:txBody>
      </p:sp>
      <p:sp>
        <p:nvSpPr>
          <p:cNvPr id="19" name="Rounded Rectangle 40">
            <a:extLst>
              <a:ext uri="{FF2B5EF4-FFF2-40B4-BE49-F238E27FC236}">
                <a16:creationId xmlns:a16="http://schemas.microsoft.com/office/drawing/2014/main" id="{BA0D1116-AEFA-4C1F-BD35-46A044234BAE}"/>
              </a:ext>
            </a:extLst>
          </p:cNvPr>
          <p:cNvSpPr/>
          <p:nvPr/>
        </p:nvSpPr>
        <p:spPr>
          <a:xfrm>
            <a:off x="3389703" y="23687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01111</a:t>
            </a:r>
          </a:p>
        </p:txBody>
      </p:sp>
      <p:sp>
        <p:nvSpPr>
          <p:cNvPr id="36" name="Rounded Rectangle 64">
            <a:extLst>
              <a:ext uri="{FF2B5EF4-FFF2-40B4-BE49-F238E27FC236}">
                <a16:creationId xmlns:a16="http://schemas.microsoft.com/office/drawing/2014/main" id="{60E7B4E4-4072-4D96-A02A-7B2841A97E4A}"/>
              </a:ext>
            </a:extLst>
          </p:cNvPr>
          <p:cNvSpPr/>
          <p:nvPr/>
        </p:nvSpPr>
        <p:spPr>
          <a:xfrm>
            <a:off x="3810000" y="3398032"/>
            <a:ext cx="1709486" cy="926592"/>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Analysis of Factorial Design</a:t>
            </a:r>
          </a:p>
        </p:txBody>
      </p:sp>
      <p:sp>
        <p:nvSpPr>
          <p:cNvPr id="37" name="Rounded Rectangle 40">
            <a:extLst>
              <a:ext uri="{FF2B5EF4-FFF2-40B4-BE49-F238E27FC236}">
                <a16:creationId xmlns:a16="http://schemas.microsoft.com/office/drawing/2014/main" id="{E5C75250-DC35-4D59-8577-429798A33AC4}"/>
              </a:ext>
            </a:extLst>
          </p:cNvPr>
          <p:cNvSpPr/>
          <p:nvPr/>
        </p:nvSpPr>
        <p:spPr>
          <a:xfrm>
            <a:off x="4057051" y="4679242"/>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Effect Factors</a:t>
            </a:r>
          </a:p>
        </p:txBody>
      </p:sp>
      <p:sp>
        <p:nvSpPr>
          <p:cNvPr id="38" name="Rounded Rectangle 8">
            <a:extLst>
              <a:ext uri="{FF2B5EF4-FFF2-40B4-BE49-F238E27FC236}">
                <a16:creationId xmlns:a16="http://schemas.microsoft.com/office/drawing/2014/main" id="{72E8A05E-65E6-4BC4-B34B-25F49B640E55}"/>
              </a:ext>
            </a:extLst>
          </p:cNvPr>
          <p:cNvSpPr/>
          <p:nvPr/>
        </p:nvSpPr>
        <p:spPr>
          <a:xfrm>
            <a:off x="9438538" y="211012"/>
            <a:ext cx="2440860" cy="613621"/>
          </a:xfrm>
          <a:prstGeom prst="roundRect">
            <a:avLst/>
          </a:prstGeom>
          <a:solidFill>
            <a:srgbClr val="ADAFB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Analysis of Factorial Design</a:t>
            </a:r>
          </a:p>
        </p:txBody>
      </p:sp>
      <p:sp>
        <p:nvSpPr>
          <p:cNvPr id="40" name="TextBox 39">
            <a:extLst>
              <a:ext uri="{FF2B5EF4-FFF2-40B4-BE49-F238E27FC236}">
                <a16:creationId xmlns:a16="http://schemas.microsoft.com/office/drawing/2014/main" id="{64C8157F-FAFD-4D98-9FE9-B7C6BB42AAF0}"/>
              </a:ext>
            </a:extLst>
          </p:cNvPr>
          <p:cNvSpPr txBox="1"/>
          <p:nvPr/>
        </p:nvSpPr>
        <p:spPr>
          <a:xfrm>
            <a:off x="9110444" y="1556966"/>
            <a:ext cx="1610686" cy="923330"/>
          </a:xfrm>
          <a:prstGeom prst="rect">
            <a:avLst/>
          </a:prstGeom>
          <a:noFill/>
        </p:spPr>
        <p:txBody>
          <a:bodyPr wrap="square" rtlCol="0">
            <a:spAutoFit/>
          </a:bodyPr>
          <a:lstStyle/>
          <a:p>
            <a:r>
              <a:rPr lang="en-US" dirty="0"/>
              <a:t>These data are not in this experiment.</a:t>
            </a:r>
          </a:p>
        </p:txBody>
      </p:sp>
      <p:sp>
        <p:nvSpPr>
          <p:cNvPr id="20" name="Rounded Rectangle 40">
            <a:extLst>
              <a:ext uri="{FF2B5EF4-FFF2-40B4-BE49-F238E27FC236}">
                <a16:creationId xmlns:a16="http://schemas.microsoft.com/office/drawing/2014/main" id="{7ADB744C-DE8E-4DD8-8092-4788E9B0447F}"/>
              </a:ext>
            </a:extLst>
          </p:cNvPr>
          <p:cNvSpPr/>
          <p:nvPr/>
        </p:nvSpPr>
        <p:spPr>
          <a:xfrm>
            <a:off x="4163862" y="13019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10000</a:t>
            </a:r>
          </a:p>
        </p:txBody>
      </p:sp>
      <p:sp>
        <p:nvSpPr>
          <p:cNvPr id="21" name="Rounded Rectangle 40">
            <a:extLst>
              <a:ext uri="{FF2B5EF4-FFF2-40B4-BE49-F238E27FC236}">
                <a16:creationId xmlns:a16="http://schemas.microsoft.com/office/drawing/2014/main" id="{3FB6937A-5835-4DCA-BB67-D4F10C3ACEBC}"/>
              </a:ext>
            </a:extLst>
          </p:cNvPr>
          <p:cNvSpPr/>
          <p:nvPr/>
        </p:nvSpPr>
        <p:spPr>
          <a:xfrm>
            <a:off x="4316262" y="14543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10001</a:t>
            </a:r>
          </a:p>
        </p:txBody>
      </p:sp>
      <p:sp>
        <p:nvSpPr>
          <p:cNvPr id="22" name="Rounded Rectangle 40">
            <a:extLst>
              <a:ext uri="{FF2B5EF4-FFF2-40B4-BE49-F238E27FC236}">
                <a16:creationId xmlns:a16="http://schemas.microsoft.com/office/drawing/2014/main" id="{4E2C073A-D7E8-4F3B-983F-425596AA4A29}"/>
              </a:ext>
            </a:extLst>
          </p:cNvPr>
          <p:cNvSpPr/>
          <p:nvPr/>
        </p:nvSpPr>
        <p:spPr>
          <a:xfrm>
            <a:off x="4468662" y="16067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10010</a:t>
            </a:r>
          </a:p>
        </p:txBody>
      </p:sp>
      <p:sp>
        <p:nvSpPr>
          <p:cNvPr id="23" name="Rounded Rectangle 40">
            <a:extLst>
              <a:ext uri="{FF2B5EF4-FFF2-40B4-BE49-F238E27FC236}">
                <a16:creationId xmlns:a16="http://schemas.microsoft.com/office/drawing/2014/main" id="{8FDFD6CE-6ACF-40DB-9B4E-E14EEB7E575A}"/>
              </a:ext>
            </a:extLst>
          </p:cNvPr>
          <p:cNvSpPr/>
          <p:nvPr/>
        </p:nvSpPr>
        <p:spPr>
          <a:xfrm>
            <a:off x="4621062" y="17591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10011</a:t>
            </a:r>
          </a:p>
        </p:txBody>
      </p:sp>
      <p:sp>
        <p:nvSpPr>
          <p:cNvPr id="24" name="Rounded Rectangle 40">
            <a:extLst>
              <a:ext uri="{FF2B5EF4-FFF2-40B4-BE49-F238E27FC236}">
                <a16:creationId xmlns:a16="http://schemas.microsoft.com/office/drawing/2014/main" id="{7265CD88-5085-44D1-BBE1-9EEFB4E31345}"/>
              </a:ext>
            </a:extLst>
          </p:cNvPr>
          <p:cNvSpPr/>
          <p:nvPr/>
        </p:nvSpPr>
        <p:spPr>
          <a:xfrm>
            <a:off x="4773462" y="19115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10100</a:t>
            </a:r>
          </a:p>
        </p:txBody>
      </p:sp>
      <p:sp>
        <p:nvSpPr>
          <p:cNvPr id="25" name="Rounded Rectangle 40">
            <a:extLst>
              <a:ext uri="{FF2B5EF4-FFF2-40B4-BE49-F238E27FC236}">
                <a16:creationId xmlns:a16="http://schemas.microsoft.com/office/drawing/2014/main" id="{DB12FD84-D8D2-4F7E-89BE-5DCECC57C721}"/>
              </a:ext>
            </a:extLst>
          </p:cNvPr>
          <p:cNvSpPr/>
          <p:nvPr/>
        </p:nvSpPr>
        <p:spPr>
          <a:xfrm>
            <a:off x="4925862" y="20639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10101</a:t>
            </a:r>
          </a:p>
        </p:txBody>
      </p:sp>
      <p:sp>
        <p:nvSpPr>
          <p:cNvPr id="26" name="Rounded Rectangle 40">
            <a:extLst>
              <a:ext uri="{FF2B5EF4-FFF2-40B4-BE49-F238E27FC236}">
                <a16:creationId xmlns:a16="http://schemas.microsoft.com/office/drawing/2014/main" id="{AA762F1F-1B05-44C0-865A-9AE21C533C64}"/>
              </a:ext>
            </a:extLst>
          </p:cNvPr>
          <p:cNvSpPr/>
          <p:nvPr/>
        </p:nvSpPr>
        <p:spPr>
          <a:xfrm>
            <a:off x="5078262" y="22163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10110</a:t>
            </a:r>
          </a:p>
        </p:txBody>
      </p:sp>
      <p:sp>
        <p:nvSpPr>
          <p:cNvPr id="27" name="Rounded Rectangle 40">
            <a:extLst>
              <a:ext uri="{FF2B5EF4-FFF2-40B4-BE49-F238E27FC236}">
                <a16:creationId xmlns:a16="http://schemas.microsoft.com/office/drawing/2014/main" id="{D849A1C4-AA66-483D-B391-7AA124AFDE7C}"/>
              </a:ext>
            </a:extLst>
          </p:cNvPr>
          <p:cNvSpPr/>
          <p:nvPr/>
        </p:nvSpPr>
        <p:spPr>
          <a:xfrm>
            <a:off x="5230662" y="23687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10111</a:t>
            </a:r>
          </a:p>
        </p:txBody>
      </p:sp>
      <p:sp>
        <p:nvSpPr>
          <p:cNvPr id="28" name="Rounded Rectangle 40">
            <a:extLst>
              <a:ext uri="{FF2B5EF4-FFF2-40B4-BE49-F238E27FC236}">
                <a16:creationId xmlns:a16="http://schemas.microsoft.com/office/drawing/2014/main" id="{4574BD58-BEAF-40F9-9C04-3EF38E7D457B}"/>
              </a:ext>
            </a:extLst>
          </p:cNvPr>
          <p:cNvSpPr/>
          <p:nvPr/>
        </p:nvSpPr>
        <p:spPr>
          <a:xfrm>
            <a:off x="5971565" y="13019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11000</a:t>
            </a:r>
          </a:p>
        </p:txBody>
      </p:sp>
      <p:sp>
        <p:nvSpPr>
          <p:cNvPr id="29" name="Rounded Rectangle 40">
            <a:extLst>
              <a:ext uri="{FF2B5EF4-FFF2-40B4-BE49-F238E27FC236}">
                <a16:creationId xmlns:a16="http://schemas.microsoft.com/office/drawing/2014/main" id="{01F244E4-362B-437A-9B0D-BBB21777C378}"/>
              </a:ext>
            </a:extLst>
          </p:cNvPr>
          <p:cNvSpPr/>
          <p:nvPr/>
        </p:nvSpPr>
        <p:spPr>
          <a:xfrm>
            <a:off x="6123965" y="14543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11001</a:t>
            </a:r>
          </a:p>
        </p:txBody>
      </p:sp>
      <p:sp>
        <p:nvSpPr>
          <p:cNvPr id="30" name="Rounded Rectangle 40">
            <a:extLst>
              <a:ext uri="{FF2B5EF4-FFF2-40B4-BE49-F238E27FC236}">
                <a16:creationId xmlns:a16="http://schemas.microsoft.com/office/drawing/2014/main" id="{5026ADBC-AF74-4AD3-BC23-79C455E9741A}"/>
              </a:ext>
            </a:extLst>
          </p:cNvPr>
          <p:cNvSpPr/>
          <p:nvPr/>
        </p:nvSpPr>
        <p:spPr>
          <a:xfrm>
            <a:off x="6276365" y="16067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11010</a:t>
            </a:r>
          </a:p>
        </p:txBody>
      </p:sp>
      <p:sp>
        <p:nvSpPr>
          <p:cNvPr id="31" name="Rounded Rectangle 40">
            <a:extLst>
              <a:ext uri="{FF2B5EF4-FFF2-40B4-BE49-F238E27FC236}">
                <a16:creationId xmlns:a16="http://schemas.microsoft.com/office/drawing/2014/main" id="{4AF7D1DD-C042-43AB-8181-CF39CF76AFCC}"/>
              </a:ext>
            </a:extLst>
          </p:cNvPr>
          <p:cNvSpPr/>
          <p:nvPr/>
        </p:nvSpPr>
        <p:spPr>
          <a:xfrm>
            <a:off x="6428765" y="17591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11011</a:t>
            </a:r>
          </a:p>
        </p:txBody>
      </p:sp>
      <p:sp>
        <p:nvSpPr>
          <p:cNvPr id="32" name="Rounded Rectangle 40">
            <a:extLst>
              <a:ext uri="{FF2B5EF4-FFF2-40B4-BE49-F238E27FC236}">
                <a16:creationId xmlns:a16="http://schemas.microsoft.com/office/drawing/2014/main" id="{5D88D8FC-049D-4B6A-B332-59671204C8E1}"/>
              </a:ext>
            </a:extLst>
          </p:cNvPr>
          <p:cNvSpPr/>
          <p:nvPr/>
        </p:nvSpPr>
        <p:spPr>
          <a:xfrm>
            <a:off x="6581165" y="19115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11100</a:t>
            </a:r>
          </a:p>
        </p:txBody>
      </p:sp>
      <p:sp>
        <p:nvSpPr>
          <p:cNvPr id="33" name="Rounded Rectangle 40">
            <a:extLst>
              <a:ext uri="{FF2B5EF4-FFF2-40B4-BE49-F238E27FC236}">
                <a16:creationId xmlns:a16="http://schemas.microsoft.com/office/drawing/2014/main" id="{0E7957D8-66E4-423C-B357-1BEA2F59BA07}"/>
              </a:ext>
            </a:extLst>
          </p:cNvPr>
          <p:cNvSpPr/>
          <p:nvPr/>
        </p:nvSpPr>
        <p:spPr>
          <a:xfrm>
            <a:off x="6733565" y="20639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11101</a:t>
            </a:r>
          </a:p>
        </p:txBody>
      </p:sp>
      <p:sp>
        <p:nvSpPr>
          <p:cNvPr id="34" name="Rounded Rectangle 40">
            <a:extLst>
              <a:ext uri="{FF2B5EF4-FFF2-40B4-BE49-F238E27FC236}">
                <a16:creationId xmlns:a16="http://schemas.microsoft.com/office/drawing/2014/main" id="{919EA032-F319-4F76-900E-C913CA8245C7}"/>
              </a:ext>
            </a:extLst>
          </p:cNvPr>
          <p:cNvSpPr/>
          <p:nvPr/>
        </p:nvSpPr>
        <p:spPr>
          <a:xfrm>
            <a:off x="6885965" y="22163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11110</a:t>
            </a:r>
          </a:p>
        </p:txBody>
      </p:sp>
      <p:sp>
        <p:nvSpPr>
          <p:cNvPr id="35" name="Rounded Rectangle 40">
            <a:extLst>
              <a:ext uri="{FF2B5EF4-FFF2-40B4-BE49-F238E27FC236}">
                <a16:creationId xmlns:a16="http://schemas.microsoft.com/office/drawing/2014/main" id="{7CC105CE-3B57-4594-AABE-ECB82FE949FC}"/>
              </a:ext>
            </a:extLst>
          </p:cNvPr>
          <p:cNvSpPr/>
          <p:nvPr/>
        </p:nvSpPr>
        <p:spPr>
          <a:xfrm>
            <a:off x="7038365" y="2368785"/>
            <a:ext cx="13346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11111</a:t>
            </a:r>
          </a:p>
        </p:txBody>
      </p:sp>
      <p:cxnSp>
        <p:nvCxnSpPr>
          <p:cNvPr id="42" name="Straight Arrow Connector 41">
            <a:extLst>
              <a:ext uri="{FF2B5EF4-FFF2-40B4-BE49-F238E27FC236}">
                <a16:creationId xmlns:a16="http://schemas.microsoft.com/office/drawing/2014/main" id="{7BBD4949-C70D-4520-95F6-C3BC6774895B}"/>
              </a:ext>
            </a:extLst>
          </p:cNvPr>
          <p:cNvCxnSpPr>
            <a:stCxn id="11" idx="2"/>
            <a:endCxn id="36" idx="0"/>
          </p:cNvCxnSpPr>
          <p:nvPr/>
        </p:nvCxnSpPr>
        <p:spPr>
          <a:xfrm>
            <a:off x="2228252" y="2990577"/>
            <a:ext cx="2436491" cy="407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7F422E5-72AF-4841-A349-4153AD8809EA}"/>
              </a:ext>
            </a:extLst>
          </p:cNvPr>
          <p:cNvCxnSpPr>
            <a:stCxn id="19" idx="2"/>
            <a:endCxn id="36" idx="0"/>
          </p:cNvCxnSpPr>
          <p:nvPr/>
        </p:nvCxnSpPr>
        <p:spPr>
          <a:xfrm>
            <a:off x="4057052" y="2990577"/>
            <a:ext cx="607691" cy="407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4529FA-C955-4A1A-AE06-C1036CE34B55}"/>
              </a:ext>
            </a:extLst>
          </p:cNvPr>
          <p:cNvCxnSpPr>
            <a:stCxn id="27" idx="2"/>
            <a:endCxn id="36" idx="0"/>
          </p:cNvCxnSpPr>
          <p:nvPr/>
        </p:nvCxnSpPr>
        <p:spPr>
          <a:xfrm flipH="1">
            <a:off x="4664743" y="2990577"/>
            <a:ext cx="1233268" cy="407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2936BFA-C7F7-4B9C-8E7B-ECE3BF1DA217}"/>
              </a:ext>
            </a:extLst>
          </p:cNvPr>
          <p:cNvCxnSpPr>
            <a:stCxn id="35" idx="2"/>
            <a:endCxn id="36" idx="0"/>
          </p:cNvCxnSpPr>
          <p:nvPr/>
        </p:nvCxnSpPr>
        <p:spPr>
          <a:xfrm flipH="1">
            <a:off x="4664743" y="2990577"/>
            <a:ext cx="3040971" cy="407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22A99D7-0523-4AAC-89BA-70EE890D27C6}"/>
              </a:ext>
            </a:extLst>
          </p:cNvPr>
          <p:cNvCxnSpPr>
            <a:stCxn id="36" idx="2"/>
            <a:endCxn id="37" idx="0"/>
          </p:cNvCxnSpPr>
          <p:nvPr/>
        </p:nvCxnSpPr>
        <p:spPr>
          <a:xfrm>
            <a:off x="4664743" y="4324624"/>
            <a:ext cx="59657" cy="35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249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BD69-D41B-487D-93F3-E54E6FD5C828}"/>
              </a:ext>
            </a:extLst>
          </p:cNvPr>
          <p:cNvSpPr>
            <a:spLocks noGrp="1"/>
          </p:cNvSpPr>
          <p:nvPr>
            <p:ph type="title"/>
          </p:nvPr>
        </p:nvSpPr>
        <p:spPr>
          <a:xfrm>
            <a:off x="0" y="0"/>
            <a:ext cx="10515600" cy="1325563"/>
          </a:xfrm>
        </p:spPr>
        <p:txBody>
          <a:bodyPr/>
          <a:lstStyle/>
          <a:p>
            <a:r>
              <a:rPr lang="en-US" dirty="0"/>
              <a:t>Inventory I</a:t>
            </a:r>
          </a:p>
        </p:txBody>
      </p:sp>
      <p:sp>
        <p:nvSpPr>
          <p:cNvPr id="78" name="Rounded Rectangle 17">
            <a:extLst>
              <a:ext uri="{FF2B5EF4-FFF2-40B4-BE49-F238E27FC236}">
                <a16:creationId xmlns:a16="http://schemas.microsoft.com/office/drawing/2014/main" id="{A4FB1473-A32F-4FE8-945F-48B9900D39D1}"/>
              </a:ext>
            </a:extLst>
          </p:cNvPr>
          <p:cNvSpPr/>
          <p:nvPr/>
        </p:nvSpPr>
        <p:spPr>
          <a:xfrm>
            <a:off x="2469667" y="1325563"/>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Vulcanizing fluid 760 (cement)</a:t>
            </a:r>
          </a:p>
        </p:txBody>
      </p:sp>
      <p:sp>
        <p:nvSpPr>
          <p:cNvPr id="79" name="Rounded Rectangle 17">
            <a:extLst>
              <a:ext uri="{FF2B5EF4-FFF2-40B4-BE49-F238E27FC236}">
                <a16:creationId xmlns:a16="http://schemas.microsoft.com/office/drawing/2014/main" id="{4B88865F-8BCF-480F-8E74-66E90CC77913}"/>
              </a:ext>
            </a:extLst>
          </p:cNvPr>
          <p:cNvSpPr/>
          <p:nvPr/>
        </p:nvSpPr>
        <p:spPr>
          <a:xfrm>
            <a:off x="2469667" y="2305062"/>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Cushion Gum</a:t>
            </a:r>
          </a:p>
        </p:txBody>
      </p:sp>
      <p:sp>
        <p:nvSpPr>
          <p:cNvPr id="80" name="Rounded Rectangle 6">
            <a:extLst>
              <a:ext uri="{FF2B5EF4-FFF2-40B4-BE49-F238E27FC236}">
                <a16:creationId xmlns:a16="http://schemas.microsoft.com/office/drawing/2014/main" id="{3BD8525A-C0DA-4E33-8D50-AF2C247755B0}"/>
              </a:ext>
            </a:extLst>
          </p:cNvPr>
          <p:cNvSpPr/>
          <p:nvPr/>
        </p:nvSpPr>
        <p:spPr>
          <a:xfrm>
            <a:off x="9563285" y="240706"/>
            <a:ext cx="2309456" cy="621792"/>
          </a:xfrm>
          <a:prstGeom prst="roundRect">
            <a:avLst/>
          </a:prstGeom>
          <a:solidFill>
            <a:srgbClr val="E5E6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Rubber Formulation Ingredients</a:t>
            </a:r>
          </a:p>
        </p:txBody>
      </p:sp>
      <p:sp>
        <p:nvSpPr>
          <p:cNvPr id="81" name="Rounded Rectangle 40">
            <a:extLst>
              <a:ext uri="{FF2B5EF4-FFF2-40B4-BE49-F238E27FC236}">
                <a16:creationId xmlns:a16="http://schemas.microsoft.com/office/drawing/2014/main" id="{FFB5BCC8-8FDB-43F1-8539-3B251CC6B858}"/>
              </a:ext>
            </a:extLst>
          </p:cNvPr>
          <p:cNvSpPr/>
          <p:nvPr/>
        </p:nvSpPr>
        <p:spPr>
          <a:xfrm>
            <a:off x="647548" y="3228430"/>
            <a:ext cx="1232859" cy="613621"/>
          </a:xfrm>
          <a:prstGeom prst="roundRect">
            <a:avLst/>
          </a:prstGeom>
          <a:solidFill>
            <a:srgbClr val="27549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Stearic acid</a:t>
            </a:r>
          </a:p>
        </p:txBody>
      </p:sp>
      <p:sp>
        <p:nvSpPr>
          <p:cNvPr id="82" name="Rounded Rectangle 17">
            <a:extLst>
              <a:ext uri="{FF2B5EF4-FFF2-40B4-BE49-F238E27FC236}">
                <a16:creationId xmlns:a16="http://schemas.microsoft.com/office/drawing/2014/main" id="{CA7D6F37-F9E2-4A15-ABED-7542580182BF}"/>
              </a:ext>
            </a:extLst>
          </p:cNvPr>
          <p:cNvSpPr/>
          <p:nvPr/>
        </p:nvSpPr>
        <p:spPr>
          <a:xfrm>
            <a:off x="455134" y="2314280"/>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Carbon black N330</a:t>
            </a:r>
          </a:p>
        </p:txBody>
      </p:sp>
      <p:sp>
        <p:nvSpPr>
          <p:cNvPr id="83" name="Rounded Rectangle 17">
            <a:extLst>
              <a:ext uri="{FF2B5EF4-FFF2-40B4-BE49-F238E27FC236}">
                <a16:creationId xmlns:a16="http://schemas.microsoft.com/office/drawing/2014/main" id="{ACECC661-9C01-4F69-BF6F-792A33859BB2}"/>
              </a:ext>
            </a:extLst>
          </p:cNvPr>
          <p:cNvSpPr/>
          <p:nvPr/>
        </p:nvSpPr>
        <p:spPr>
          <a:xfrm>
            <a:off x="455134" y="1395270"/>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High-cis polybutadiene</a:t>
            </a:r>
          </a:p>
        </p:txBody>
      </p:sp>
      <p:sp>
        <p:nvSpPr>
          <p:cNvPr id="84" name="Rounded Rectangle 40">
            <a:extLst>
              <a:ext uri="{FF2B5EF4-FFF2-40B4-BE49-F238E27FC236}">
                <a16:creationId xmlns:a16="http://schemas.microsoft.com/office/drawing/2014/main" id="{BBC9D93D-746C-4EFB-83DD-571D1B450342}"/>
              </a:ext>
            </a:extLst>
          </p:cNvPr>
          <p:cNvSpPr/>
          <p:nvPr/>
        </p:nvSpPr>
        <p:spPr>
          <a:xfrm>
            <a:off x="647548" y="4021696"/>
            <a:ext cx="1232859" cy="613621"/>
          </a:xfrm>
          <a:prstGeom prst="roundRect">
            <a:avLst/>
          </a:prstGeom>
          <a:solidFill>
            <a:srgbClr val="27549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Zinc oxide</a:t>
            </a:r>
          </a:p>
        </p:txBody>
      </p:sp>
      <p:sp>
        <p:nvSpPr>
          <p:cNvPr id="85" name="Rounded Rectangle 40">
            <a:extLst>
              <a:ext uri="{FF2B5EF4-FFF2-40B4-BE49-F238E27FC236}">
                <a16:creationId xmlns:a16="http://schemas.microsoft.com/office/drawing/2014/main" id="{0AD408F6-2765-40A0-BA89-25685C4936C1}"/>
              </a:ext>
            </a:extLst>
          </p:cNvPr>
          <p:cNvSpPr/>
          <p:nvPr/>
        </p:nvSpPr>
        <p:spPr>
          <a:xfrm>
            <a:off x="647548" y="4775889"/>
            <a:ext cx="1232859" cy="613621"/>
          </a:xfrm>
          <a:prstGeom prst="roundRect">
            <a:avLst/>
          </a:prstGeom>
          <a:solidFill>
            <a:srgbClr val="27549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BHT</a:t>
            </a:r>
          </a:p>
        </p:txBody>
      </p:sp>
      <p:sp>
        <p:nvSpPr>
          <p:cNvPr id="86" name="Rounded Rectangle 40">
            <a:extLst>
              <a:ext uri="{FF2B5EF4-FFF2-40B4-BE49-F238E27FC236}">
                <a16:creationId xmlns:a16="http://schemas.microsoft.com/office/drawing/2014/main" id="{CEB1C13C-AEE3-4956-B201-F3DA9C1E1AD9}"/>
              </a:ext>
            </a:extLst>
          </p:cNvPr>
          <p:cNvSpPr/>
          <p:nvPr/>
        </p:nvSpPr>
        <p:spPr>
          <a:xfrm>
            <a:off x="5044573" y="1434115"/>
            <a:ext cx="1232859" cy="613621"/>
          </a:xfrm>
          <a:prstGeom prst="roundRect">
            <a:avLst/>
          </a:prstGeom>
          <a:solidFill>
            <a:srgbClr val="27549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TBBS</a:t>
            </a:r>
          </a:p>
        </p:txBody>
      </p:sp>
      <p:sp>
        <p:nvSpPr>
          <p:cNvPr id="87" name="Rounded Rectangle 40">
            <a:extLst>
              <a:ext uri="{FF2B5EF4-FFF2-40B4-BE49-F238E27FC236}">
                <a16:creationId xmlns:a16="http://schemas.microsoft.com/office/drawing/2014/main" id="{DCD7565A-FA9F-4885-8FF9-19A995F97CD9}"/>
              </a:ext>
            </a:extLst>
          </p:cNvPr>
          <p:cNvSpPr/>
          <p:nvPr/>
        </p:nvSpPr>
        <p:spPr>
          <a:xfrm>
            <a:off x="5044572" y="2135238"/>
            <a:ext cx="1232859" cy="613621"/>
          </a:xfrm>
          <a:prstGeom prst="roundRect">
            <a:avLst/>
          </a:prstGeom>
          <a:solidFill>
            <a:srgbClr val="27549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sulfur</a:t>
            </a:r>
          </a:p>
        </p:txBody>
      </p:sp>
      <p:sp>
        <p:nvSpPr>
          <p:cNvPr id="88" name="Rounded Rectangle 40">
            <a:extLst>
              <a:ext uri="{FF2B5EF4-FFF2-40B4-BE49-F238E27FC236}">
                <a16:creationId xmlns:a16="http://schemas.microsoft.com/office/drawing/2014/main" id="{E3E670C9-A017-41CC-84EE-B27BEE5779A1}"/>
              </a:ext>
            </a:extLst>
          </p:cNvPr>
          <p:cNvSpPr/>
          <p:nvPr/>
        </p:nvSpPr>
        <p:spPr>
          <a:xfrm>
            <a:off x="2662081" y="3284561"/>
            <a:ext cx="1232859" cy="613621"/>
          </a:xfrm>
          <a:prstGeom prst="roundRect">
            <a:avLst/>
          </a:prstGeom>
          <a:solidFill>
            <a:srgbClr val="27549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toluene</a:t>
            </a:r>
          </a:p>
        </p:txBody>
      </p:sp>
      <p:sp>
        <p:nvSpPr>
          <p:cNvPr id="89" name="Rounded Rectangle 17">
            <a:extLst>
              <a:ext uri="{FF2B5EF4-FFF2-40B4-BE49-F238E27FC236}">
                <a16:creationId xmlns:a16="http://schemas.microsoft.com/office/drawing/2014/main" id="{54756C44-3071-4430-BC48-977B3B81FF55}"/>
              </a:ext>
            </a:extLst>
          </p:cNvPr>
          <p:cNvSpPr/>
          <p:nvPr/>
        </p:nvSpPr>
        <p:spPr>
          <a:xfrm>
            <a:off x="7074169" y="4039191"/>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masterbatch</a:t>
            </a:r>
          </a:p>
        </p:txBody>
      </p:sp>
      <p:sp>
        <p:nvSpPr>
          <p:cNvPr id="90" name="Rounded Rectangle 17">
            <a:extLst>
              <a:ext uri="{FF2B5EF4-FFF2-40B4-BE49-F238E27FC236}">
                <a16:creationId xmlns:a16="http://schemas.microsoft.com/office/drawing/2014/main" id="{C7309DCE-0E90-4354-97BC-6F7F3D69E7A4}"/>
              </a:ext>
            </a:extLst>
          </p:cNvPr>
          <p:cNvSpPr/>
          <p:nvPr/>
        </p:nvSpPr>
        <p:spPr>
          <a:xfrm>
            <a:off x="7049757" y="1403463"/>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uncured</a:t>
            </a:r>
          </a:p>
        </p:txBody>
      </p:sp>
      <p:sp>
        <p:nvSpPr>
          <p:cNvPr id="91" name="Rounded Rectangle 17">
            <a:extLst>
              <a:ext uri="{FF2B5EF4-FFF2-40B4-BE49-F238E27FC236}">
                <a16:creationId xmlns:a16="http://schemas.microsoft.com/office/drawing/2014/main" id="{7FD75FF5-E567-4E92-A5CE-F25C8CDAD0FA}"/>
              </a:ext>
            </a:extLst>
          </p:cNvPr>
          <p:cNvSpPr/>
          <p:nvPr/>
        </p:nvSpPr>
        <p:spPr>
          <a:xfrm>
            <a:off x="7049757" y="2287715"/>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cured</a:t>
            </a:r>
          </a:p>
        </p:txBody>
      </p:sp>
      <p:sp>
        <p:nvSpPr>
          <p:cNvPr id="92" name="Rounded Rectangle 17">
            <a:extLst>
              <a:ext uri="{FF2B5EF4-FFF2-40B4-BE49-F238E27FC236}">
                <a16:creationId xmlns:a16="http://schemas.microsoft.com/office/drawing/2014/main" id="{CB2C3B73-DFE4-440D-B8D0-E9DC0ECB3EC6}"/>
              </a:ext>
            </a:extLst>
          </p:cNvPr>
          <p:cNvSpPr/>
          <p:nvPr/>
        </p:nvSpPr>
        <p:spPr>
          <a:xfrm>
            <a:off x="7074169" y="3142568"/>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GRP</a:t>
            </a:r>
          </a:p>
        </p:txBody>
      </p:sp>
    </p:spTree>
    <p:extLst>
      <p:ext uri="{BB962C8B-B14F-4D97-AF65-F5344CB8AC3E}">
        <p14:creationId xmlns:p14="http://schemas.microsoft.com/office/powerpoint/2010/main" val="269660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BD69-D41B-487D-93F3-E54E6FD5C828}"/>
              </a:ext>
            </a:extLst>
          </p:cNvPr>
          <p:cNvSpPr>
            <a:spLocks noGrp="1"/>
          </p:cNvSpPr>
          <p:nvPr>
            <p:ph type="title"/>
          </p:nvPr>
        </p:nvSpPr>
        <p:spPr>
          <a:xfrm>
            <a:off x="0" y="0"/>
            <a:ext cx="10515600" cy="1325563"/>
          </a:xfrm>
        </p:spPr>
        <p:txBody>
          <a:bodyPr/>
          <a:lstStyle/>
          <a:p>
            <a:r>
              <a:rPr lang="en-US" dirty="0"/>
              <a:t>Inventory II</a:t>
            </a:r>
          </a:p>
        </p:txBody>
      </p:sp>
      <p:sp>
        <p:nvSpPr>
          <p:cNvPr id="41" name="Rounded Rectangle 6">
            <a:extLst>
              <a:ext uri="{FF2B5EF4-FFF2-40B4-BE49-F238E27FC236}">
                <a16:creationId xmlns:a16="http://schemas.microsoft.com/office/drawing/2014/main" id="{0EF573C3-1A82-4E08-ACA1-BD80A8216491}"/>
              </a:ext>
            </a:extLst>
          </p:cNvPr>
          <p:cNvSpPr/>
          <p:nvPr/>
        </p:nvSpPr>
        <p:spPr>
          <a:xfrm>
            <a:off x="9601512" y="249573"/>
            <a:ext cx="2309456" cy="621792"/>
          </a:xfrm>
          <a:prstGeom prst="roundRect">
            <a:avLst/>
          </a:prstGeom>
          <a:solidFill>
            <a:srgbClr val="E5E6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Recycled Rubbers</a:t>
            </a:r>
          </a:p>
        </p:txBody>
      </p:sp>
      <p:sp>
        <p:nvSpPr>
          <p:cNvPr id="42" name="Rounded Rectangle 17">
            <a:extLst>
              <a:ext uri="{FF2B5EF4-FFF2-40B4-BE49-F238E27FC236}">
                <a16:creationId xmlns:a16="http://schemas.microsoft.com/office/drawing/2014/main" id="{FAEA947E-7032-4D2E-98B6-B8C89AADD18D}"/>
              </a:ext>
            </a:extLst>
          </p:cNvPr>
          <p:cNvSpPr/>
          <p:nvPr/>
        </p:nvSpPr>
        <p:spPr>
          <a:xfrm>
            <a:off x="771239" y="1130411"/>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00000</a:t>
            </a:r>
          </a:p>
        </p:txBody>
      </p:sp>
      <p:sp>
        <p:nvSpPr>
          <p:cNvPr id="43" name="Rounded Rectangle 17">
            <a:extLst>
              <a:ext uri="{FF2B5EF4-FFF2-40B4-BE49-F238E27FC236}">
                <a16:creationId xmlns:a16="http://schemas.microsoft.com/office/drawing/2014/main" id="{6D524BA7-0D41-456E-AA15-ADB669F2B64F}"/>
              </a:ext>
            </a:extLst>
          </p:cNvPr>
          <p:cNvSpPr/>
          <p:nvPr/>
        </p:nvSpPr>
        <p:spPr>
          <a:xfrm>
            <a:off x="771239" y="1953930"/>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00001</a:t>
            </a:r>
          </a:p>
        </p:txBody>
      </p:sp>
      <p:sp>
        <p:nvSpPr>
          <p:cNvPr id="44" name="Rounded Rectangle 17">
            <a:extLst>
              <a:ext uri="{FF2B5EF4-FFF2-40B4-BE49-F238E27FC236}">
                <a16:creationId xmlns:a16="http://schemas.microsoft.com/office/drawing/2014/main" id="{EC8DDBFC-9F74-4398-AEB1-79F26BCBF328}"/>
              </a:ext>
            </a:extLst>
          </p:cNvPr>
          <p:cNvSpPr/>
          <p:nvPr/>
        </p:nvSpPr>
        <p:spPr>
          <a:xfrm>
            <a:off x="771239" y="2777449"/>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00010</a:t>
            </a:r>
          </a:p>
        </p:txBody>
      </p:sp>
      <p:sp>
        <p:nvSpPr>
          <p:cNvPr id="45" name="Rounded Rectangle 17">
            <a:extLst>
              <a:ext uri="{FF2B5EF4-FFF2-40B4-BE49-F238E27FC236}">
                <a16:creationId xmlns:a16="http://schemas.microsoft.com/office/drawing/2014/main" id="{0470EA2C-4113-4396-B006-F7FC87CE1D03}"/>
              </a:ext>
            </a:extLst>
          </p:cNvPr>
          <p:cNvSpPr/>
          <p:nvPr/>
        </p:nvSpPr>
        <p:spPr>
          <a:xfrm>
            <a:off x="771239" y="3600968"/>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00011</a:t>
            </a:r>
          </a:p>
        </p:txBody>
      </p:sp>
      <p:sp>
        <p:nvSpPr>
          <p:cNvPr id="46" name="Rounded Rectangle 17">
            <a:extLst>
              <a:ext uri="{FF2B5EF4-FFF2-40B4-BE49-F238E27FC236}">
                <a16:creationId xmlns:a16="http://schemas.microsoft.com/office/drawing/2014/main" id="{4A1558BD-9257-4E54-8FFB-F4069DA8D91C}"/>
              </a:ext>
            </a:extLst>
          </p:cNvPr>
          <p:cNvSpPr/>
          <p:nvPr/>
        </p:nvSpPr>
        <p:spPr>
          <a:xfrm>
            <a:off x="771239" y="4424487"/>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00100</a:t>
            </a:r>
          </a:p>
        </p:txBody>
      </p:sp>
      <p:sp>
        <p:nvSpPr>
          <p:cNvPr id="47" name="Rounded Rectangle 17">
            <a:extLst>
              <a:ext uri="{FF2B5EF4-FFF2-40B4-BE49-F238E27FC236}">
                <a16:creationId xmlns:a16="http://schemas.microsoft.com/office/drawing/2014/main" id="{B5735613-6648-4180-99BE-FBD99E8A5E17}"/>
              </a:ext>
            </a:extLst>
          </p:cNvPr>
          <p:cNvSpPr/>
          <p:nvPr/>
        </p:nvSpPr>
        <p:spPr>
          <a:xfrm>
            <a:off x="771239" y="5248006"/>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00101</a:t>
            </a:r>
          </a:p>
        </p:txBody>
      </p:sp>
      <p:sp>
        <p:nvSpPr>
          <p:cNvPr id="48" name="Rounded Rectangle 17">
            <a:extLst>
              <a:ext uri="{FF2B5EF4-FFF2-40B4-BE49-F238E27FC236}">
                <a16:creationId xmlns:a16="http://schemas.microsoft.com/office/drawing/2014/main" id="{D866C290-D8D0-4919-A772-4AAAC6F785B2}"/>
              </a:ext>
            </a:extLst>
          </p:cNvPr>
          <p:cNvSpPr/>
          <p:nvPr/>
        </p:nvSpPr>
        <p:spPr>
          <a:xfrm>
            <a:off x="771239" y="6071525"/>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00110</a:t>
            </a:r>
          </a:p>
        </p:txBody>
      </p:sp>
      <p:sp>
        <p:nvSpPr>
          <p:cNvPr id="49" name="Rounded Rectangle 17">
            <a:extLst>
              <a:ext uri="{FF2B5EF4-FFF2-40B4-BE49-F238E27FC236}">
                <a16:creationId xmlns:a16="http://schemas.microsoft.com/office/drawing/2014/main" id="{C282905E-FFB1-4430-8762-CD328AE4F8DB}"/>
              </a:ext>
            </a:extLst>
          </p:cNvPr>
          <p:cNvSpPr/>
          <p:nvPr/>
        </p:nvSpPr>
        <p:spPr>
          <a:xfrm>
            <a:off x="2542714" y="1130411"/>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00111</a:t>
            </a:r>
          </a:p>
        </p:txBody>
      </p:sp>
      <p:sp>
        <p:nvSpPr>
          <p:cNvPr id="50" name="Rounded Rectangle 17">
            <a:extLst>
              <a:ext uri="{FF2B5EF4-FFF2-40B4-BE49-F238E27FC236}">
                <a16:creationId xmlns:a16="http://schemas.microsoft.com/office/drawing/2014/main" id="{39ACB3CC-0C0D-4DA9-981A-E93C23787DA3}"/>
              </a:ext>
            </a:extLst>
          </p:cNvPr>
          <p:cNvSpPr/>
          <p:nvPr/>
        </p:nvSpPr>
        <p:spPr>
          <a:xfrm>
            <a:off x="2542714" y="1953930"/>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01000</a:t>
            </a:r>
          </a:p>
        </p:txBody>
      </p:sp>
      <p:sp>
        <p:nvSpPr>
          <p:cNvPr id="51" name="Rounded Rectangle 17">
            <a:extLst>
              <a:ext uri="{FF2B5EF4-FFF2-40B4-BE49-F238E27FC236}">
                <a16:creationId xmlns:a16="http://schemas.microsoft.com/office/drawing/2014/main" id="{62933D33-E666-42AA-9611-520074854034}"/>
              </a:ext>
            </a:extLst>
          </p:cNvPr>
          <p:cNvSpPr/>
          <p:nvPr/>
        </p:nvSpPr>
        <p:spPr>
          <a:xfrm>
            <a:off x="2542714" y="2777448"/>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01001</a:t>
            </a:r>
          </a:p>
        </p:txBody>
      </p:sp>
      <p:sp>
        <p:nvSpPr>
          <p:cNvPr id="52" name="Rounded Rectangle 17">
            <a:extLst>
              <a:ext uri="{FF2B5EF4-FFF2-40B4-BE49-F238E27FC236}">
                <a16:creationId xmlns:a16="http://schemas.microsoft.com/office/drawing/2014/main" id="{AA89DB3F-5BD8-4A6B-BF49-2C1EAC11561A}"/>
              </a:ext>
            </a:extLst>
          </p:cNvPr>
          <p:cNvSpPr/>
          <p:nvPr/>
        </p:nvSpPr>
        <p:spPr>
          <a:xfrm>
            <a:off x="2542714" y="3600966"/>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01010</a:t>
            </a:r>
          </a:p>
        </p:txBody>
      </p:sp>
      <p:sp>
        <p:nvSpPr>
          <p:cNvPr id="53" name="Rounded Rectangle 17">
            <a:extLst>
              <a:ext uri="{FF2B5EF4-FFF2-40B4-BE49-F238E27FC236}">
                <a16:creationId xmlns:a16="http://schemas.microsoft.com/office/drawing/2014/main" id="{5C6D3AA1-9539-4EA8-A762-5347212C8474}"/>
              </a:ext>
            </a:extLst>
          </p:cNvPr>
          <p:cNvSpPr/>
          <p:nvPr/>
        </p:nvSpPr>
        <p:spPr>
          <a:xfrm>
            <a:off x="2542714" y="4424484"/>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01011</a:t>
            </a:r>
          </a:p>
        </p:txBody>
      </p:sp>
      <p:sp>
        <p:nvSpPr>
          <p:cNvPr id="54" name="Rounded Rectangle 17">
            <a:extLst>
              <a:ext uri="{FF2B5EF4-FFF2-40B4-BE49-F238E27FC236}">
                <a16:creationId xmlns:a16="http://schemas.microsoft.com/office/drawing/2014/main" id="{8BB729E7-1F2F-43FD-834A-E1B1C77565AD}"/>
              </a:ext>
            </a:extLst>
          </p:cNvPr>
          <p:cNvSpPr/>
          <p:nvPr/>
        </p:nvSpPr>
        <p:spPr>
          <a:xfrm>
            <a:off x="2542714" y="5248002"/>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01100</a:t>
            </a:r>
          </a:p>
        </p:txBody>
      </p:sp>
      <p:sp>
        <p:nvSpPr>
          <p:cNvPr id="55" name="Rounded Rectangle 17">
            <a:extLst>
              <a:ext uri="{FF2B5EF4-FFF2-40B4-BE49-F238E27FC236}">
                <a16:creationId xmlns:a16="http://schemas.microsoft.com/office/drawing/2014/main" id="{B11E826F-EEE6-4FDE-AA72-BA7F81BA287E}"/>
              </a:ext>
            </a:extLst>
          </p:cNvPr>
          <p:cNvSpPr/>
          <p:nvPr/>
        </p:nvSpPr>
        <p:spPr>
          <a:xfrm>
            <a:off x="2542714" y="6071525"/>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01101</a:t>
            </a:r>
          </a:p>
        </p:txBody>
      </p:sp>
      <p:sp>
        <p:nvSpPr>
          <p:cNvPr id="56" name="Rounded Rectangle 17">
            <a:extLst>
              <a:ext uri="{FF2B5EF4-FFF2-40B4-BE49-F238E27FC236}">
                <a16:creationId xmlns:a16="http://schemas.microsoft.com/office/drawing/2014/main" id="{85BA32F8-9E2A-4AAE-A0A4-DDC82DCFB899}"/>
              </a:ext>
            </a:extLst>
          </p:cNvPr>
          <p:cNvSpPr/>
          <p:nvPr/>
        </p:nvSpPr>
        <p:spPr>
          <a:xfrm>
            <a:off x="4314189" y="1130411"/>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01110</a:t>
            </a:r>
          </a:p>
        </p:txBody>
      </p:sp>
      <p:sp>
        <p:nvSpPr>
          <p:cNvPr id="57" name="Rounded Rectangle 17">
            <a:extLst>
              <a:ext uri="{FF2B5EF4-FFF2-40B4-BE49-F238E27FC236}">
                <a16:creationId xmlns:a16="http://schemas.microsoft.com/office/drawing/2014/main" id="{56031848-2C29-485E-8CEA-3B52F14BC73D}"/>
              </a:ext>
            </a:extLst>
          </p:cNvPr>
          <p:cNvSpPr/>
          <p:nvPr/>
        </p:nvSpPr>
        <p:spPr>
          <a:xfrm>
            <a:off x="4314189" y="1953930"/>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01111</a:t>
            </a:r>
          </a:p>
        </p:txBody>
      </p:sp>
      <p:sp>
        <p:nvSpPr>
          <p:cNvPr id="58" name="Rounded Rectangle 17">
            <a:extLst>
              <a:ext uri="{FF2B5EF4-FFF2-40B4-BE49-F238E27FC236}">
                <a16:creationId xmlns:a16="http://schemas.microsoft.com/office/drawing/2014/main" id="{B2F6394B-1950-4F09-B533-ADFEF092C9B3}"/>
              </a:ext>
            </a:extLst>
          </p:cNvPr>
          <p:cNvSpPr/>
          <p:nvPr/>
        </p:nvSpPr>
        <p:spPr>
          <a:xfrm>
            <a:off x="4314189" y="2778140"/>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10000</a:t>
            </a:r>
          </a:p>
        </p:txBody>
      </p:sp>
      <p:sp>
        <p:nvSpPr>
          <p:cNvPr id="59" name="Rounded Rectangle 17">
            <a:extLst>
              <a:ext uri="{FF2B5EF4-FFF2-40B4-BE49-F238E27FC236}">
                <a16:creationId xmlns:a16="http://schemas.microsoft.com/office/drawing/2014/main" id="{859C0BC2-41F5-491C-B4C0-FD6CE08A15BF}"/>
              </a:ext>
            </a:extLst>
          </p:cNvPr>
          <p:cNvSpPr/>
          <p:nvPr/>
        </p:nvSpPr>
        <p:spPr>
          <a:xfrm>
            <a:off x="4314189" y="3600966"/>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10001</a:t>
            </a:r>
          </a:p>
        </p:txBody>
      </p:sp>
      <p:sp>
        <p:nvSpPr>
          <p:cNvPr id="60" name="Rounded Rectangle 17">
            <a:extLst>
              <a:ext uri="{FF2B5EF4-FFF2-40B4-BE49-F238E27FC236}">
                <a16:creationId xmlns:a16="http://schemas.microsoft.com/office/drawing/2014/main" id="{05CAA6B3-3F2C-4975-86AA-1BED9280FDBD}"/>
              </a:ext>
            </a:extLst>
          </p:cNvPr>
          <p:cNvSpPr/>
          <p:nvPr/>
        </p:nvSpPr>
        <p:spPr>
          <a:xfrm>
            <a:off x="4314189" y="4424484"/>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10010</a:t>
            </a:r>
          </a:p>
        </p:txBody>
      </p:sp>
      <p:sp>
        <p:nvSpPr>
          <p:cNvPr id="61" name="Rounded Rectangle 17">
            <a:extLst>
              <a:ext uri="{FF2B5EF4-FFF2-40B4-BE49-F238E27FC236}">
                <a16:creationId xmlns:a16="http://schemas.microsoft.com/office/drawing/2014/main" id="{8389E20B-43CF-4D1D-8381-E60B250CD489}"/>
              </a:ext>
            </a:extLst>
          </p:cNvPr>
          <p:cNvSpPr/>
          <p:nvPr/>
        </p:nvSpPr>
        <p:spPr>
          <a:xfrm>
            <a:off x="4314189" y="5248001"/>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10011</a:t>
            </a:r>
          </a:p>
        </p:txBody>
      </p:sp>
      <p:sp>
        <p:nvSpPr>
          <p:cNvPr id="62" name="Rounded Rectangle 17">
            <a:extLst>
              <a:ext uri="{FF2B5EF4-FFF2-40B4-BE49-F238E27FC236}">
                <a16:creationId xmlns:a16="http://schemas.microsoft.com/office/drawing/2014/main" id="{C0FB12EB-F0DE-4E8E-B741-FF56F793833F}"/>
              </a:ext>
            </a:extLst>
          </p:cNvPr>
          <p:cNvSpPr/>
          <p:nvPr/>
        </p:nvSpPr>
        <p:spPr>
          <a:xfrm>
            <a:off x="4314189" y="6071518"/>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10100</a:t>
            </a:r>
          </a:p>
        </p:txBody>
      </p:sp>
      <p:sp>
        <p:nvSpPr>
          <p:cNvPr id="63" name="Rounded Rectangle 17">
            <a:extLst>
              <a:ext uri="{FF2B5EF4-FFF2-40B4-BE49-F238E27FC236}">
                <a16:creationId xmlns:a16="http://schemas.microsoft.com/office/drawing/2014/main" id="{50E52245-FFD1-4005-8E44-5DA34570A009}"/>
              </a:ext>
            </a:extLst>
          </p:cNvPr>
          <p:cNvSpPr/>
          <p:nvPr/>
        </p:nvSpPr>
        <p:spPr>
          <a:xfrm>
            <a:off x="6085664" y="1130410"/>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10101</a:t>
            </a:r>
          </a:p>
        </p:txBody>
      </p:sp>
      <p:sp>
        <p:nvSpPr>
          <p:cNvPr id="64" name="Rounded Rectangle 17">
            <a:extLst>
              <a:ext uri="{FF2B5EF4-FFF2-40B4-BE49-F238E27FC236}">
                <a16:creationId xmlns:a16="http://schemas.microsoft.com/office/drawing/2014/main" id="{F3F77FE8-CC0D-4831-A540-5EEA891071C6}"/>
              </a:ext>
            </a:extLst>
          </p:cNvPr>
          <p:cNvSpPr/>
          <p:nvPr/>
        </p:nvSpPr>
        <p:spPr>
          <a:xfrm>
            <a:off x="6096000" y="1953929"/>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10110</a:t>
            </a:r>
          </a:p>
        </p:txBody>
      </p:sp>
      <p:sp>
        <p:nvSpPr>
          <p:cNvPr id="65" name="Rounded Rectangle 17">
            <a:extLst>
              <a:ext uri="{FF2B5EF4-FFF2-40B4-BE49-F238E27FC236}">
                <a16:creationId xmlns:a16="http://schemas.microsoft.com/office/drawing/2014/main" id="{D8542C19-F6F4-48D7-8EE5-F5F4EB13581E}"/>
              </a:ext>
            </a:extLst>
          </p:cNvPr>
          <p:cNvSpPr/>
          <p:nvPr/>
        </p:nvSpPr>
        <p:spPr>
          <a:xfrm>
            <a:off x="6085664" y="2777448"/>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10111</a:t>
            </a:r>
          </a:p>
        </p:txBody>
      </p:sp>
      <p:sp>
        <p:nvSpPr>
          <p:cNvPr id="66" name="Rounded Rectangle 17">
            <a:extLst>
              <a:ext uri="{FF2B5EF4-FFF2-40B4-BE49-F238E27FC236}">
                <a16:creationId xmlns:a16="http://schemas.microsoft.com/office/drawing/2014/main" id="{F9A99B39-32A8-49A9-92B7-EFCCAE85B49B}"/>
              </a:ext>
            </a:extLst>
          </p:cNvPr>
          <p:cNvSpPr/>
          <p:nvPr/>
        </p:nvSpPr>
        <p:spPr>
          <a:xfrm>
            <a:off x="6096000" y="3600966"/>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11000</a:t>
            </a:r>
          </a:p>
        </p:txBody>
      </p:sp>
      <p:sp>
        <p:nvSpPr>
          <p:cNvPr id="67" name="Rounded Rectangle 17">
            <a:extLst>
              <a:ext uri="{FF2B5EF4-FFF2-40B4-BE49-F238E27FC236}">
                <a16:creationId xmlns:a16="http://schemas.microsoft.com/office/drawing/2014/main" id="{48A986E9-CBF4-484C-B6D0-5ACA2C075247}"/>
              </a:ext>
            </a:extLst>
          </p:cNvPr>
          <p:cNvSpPr/>
          <p:nvPr/>
        </p:nvSpPr>
        <p:spPr>
          <a:xfrm>
            <a:off x="6085664" y="4424484"/>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11001</a:t>
            </a:r>
          </a:p>
        </p:txBody>
      </p:sp>
      <p:sp>
        <p:nvSpPr>
          <p:cNvPr id="68" name="Rounded Rectangle 17">
            <a:extLst>
              <a:ext uri="{FF2B5EF4-FFF2-40B4-BE49-F238E27FC236}">
                <a16:creationId xmlns:a16="http://schemas.microsoft.com/office/drawing/2014/main" id="{EE61C1AF-F81B-444A-BD6B-3E77211C8ACA}"/>
              </a:ext>
            </a:extLst>
          </p:cNvPr>
          <p:cNvSpPr/>
          <p:nvPr/>
        </p:nvSpPr>
        <p:spPr>
          <a:xfrm>
            <a:off x="6096000" y="5248000"/>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11010</a:t>
            </a:r>
          </a:p>
        </p:txBody>
      </p:sp>
      <p:sp>
        <p:nvSpPr>
          <p:cNvPr id="69" name="Rounded Rectangle 17">
            <a:extLst>
              <a:ext uri="{FF2B5EF4-FFF2-40B4-BE49-F238E27FC236}">
                <a16:creationId xmlns:a16="http://schemas.microsoft.com/office/drawing/2014/main" id="{A2D6FD54-BC03-4E0F-BF8F-AA5B51FBD625}"/>
              </a:ext>
            </a:extLst>
          </p:cNvPr>
          <p:cNvSpPr/>
          <p:nvPr/>
        </p:nvSpPr>
        <p:spPr>
          <a:xfrm>
            <a:off x="6085664" y="6071518"/>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11011</a:t>
            </a:r>
          </a:p>
        </p:txBody>
      </p:sp>
      <p:sp>
        <p:nvSpPr>
          <p:cNvPr id="70" name="Rounded Rectangle 17">
            <a:extLst>
              <a:ext uri="{FF2B5EF4-FFF2-40B4-BE49-F238E27FC236}">
                <a16:creationId xmlns:a16="http://schemas.microsoft.com/office/drawing/2014/main" id="{95B931FB-7E81-4ADF-A76B-B097D34331AB}"/>
              </a:ext>
            </a:extLst>
          </p:cNvPr>
          <p:cNvSpPr/>
          <p:nvPr/>
        </p:nvSpPr>
        <p:spPr>
          <a:xfrm>
            <a:off x="7857139" y="1130410"/>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11100</a:t>
            </a:r>
          </a:p>
        </p:txBody>
      </p:sp>
      <p:sp>
        <p:nvSpPr>
          <p:cNvPr id="71" name="Rounded Rectangle 17">
            <a:extLst>
              <a:ext uri="{FF2B5EF4-FFF2-40B4-BE49-F238E27FC236}">
                <a16:creationId xmlns:a16="http://schemas.microsoft.com/office/drawing/2014/main" id="{968125EC-3347-4068-BAE5-913B91B859D6}"/>
              </a:ext>
            </a:extLst>
          </p:cNvPr>
          <p:cNvSpPr/>
          <p:nvPr/>
        </p:nvSpPr>
        <p:spPr>
          <a:xfrm>
            <a:off x="7877811" y="1953929"/>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11101</a:t>
            </a:r>
          </a:p>
        </p:txBody>
      </p:sp>
      <p:sp>
        <p:nvSpPr>
          <p:cNvPr id="72" name="Rounded Rectangle 17">
            <a:extLst>
              <a:ext uri="{FF2B5EF4-FFF2-40B4-BE49-F238E27FC236}">
                <a16:creationId xmlns:a16="http://schemas.microsoft.com/office/drawing/2014/main" id="{058AA621-E895-4205-BE2F-B633E2731179}"/>
              </a:ext>
            </a:extLst>
          </p:cNvPr>
          <p:cNvSpPr/>
          <p:nvPr/>
        </p:nvSpPr>
        <p:spPr>
          <a:xfrm>
            <a:off x="7857139" y="2777448"/>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11110</a:t>
            </a:r>
          </a:p>
        </p:txBody>
      </p:sp>
      <p:sp>
        <p:nvSpPr>
          <p:cNvPr id="73" name="Rounded Rectangle 17">
            <a:extLst>
              <a:ext uri="{FF2B5EF4-FFF2-40B4-BE49-F238E27FC236}">
                <a16:creationId xmlns:a16="http://schemas.microsoft.com/office/drawing/2014/main" id="{BD4D7C0E-DC8C-4354-88D9-83ABAD890124}"/>
              </a:ext>
            </a:extLst>
          </p:cNvPr>
          <p:cNvSpPr/>
          <p:nvPr/>
        </p:nvSpPr>
        <p:spPr>
          <a:xfrm>
            <a:off x="7857139" y="3600966"/>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11111</a:t>
            </a:r>
          </a:p>
        </p:txBody>
      </p:sp>
      <p:sp>
        <p:nvSpPr>
          <p:cNvPr id="74" name="Rounded Rectangle 17">
            <a:extLst>
              <a:ext uri="{FF2B5EF4-FFF2-40B4-BE49-F238E27FC236}">
                <a16:creationId xmlns:a16="http://schemas.microsoft.com/office/drawing/2014/main" id="{70A4FF48-FCC8-4A6D-906B-1B211B239419}"/>
              </a:ext>
            </a:extLst>
          </p:cNvPr>
          <p:cNvSpPr/>
          <p:nvPr/>
        </p:nvSpPr>
        <p:spPr>
          <a:xfrm>
            <a:off x="10108187" y="3209405"/>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base control</a:t>
            </a:r>
          </a:p>
        </p:txBody>
      </p:sp>
      <p:sp>
        <p:nvSpPr>
          <p:cNvPr id="75" name="Rounded Rectangle 17">
            <a:extLst>
              <a:ext uri="{FF2B5EF4-FFF2-40B4-BE49-F238E27FC236}">
                <a16:creationId xmlns:a16="http://schemas.microsoft.com/office/drawing/2014/main" id="{A6660526-9A94-479B-AD0D-F4F1F36CE403}"/>
              </a:ext>
            </a:extLst>
          </p:cNvPr>
          <p:cNvSpPr/>
          <p:nvPr/>
        </p:nvSpPr>
        <p:spPr>
          <a:xfrm>
            <a:off x="10108187" y="4074742"/>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negative control</a:t>
            </a:r>
          </a:p>
        </p:txBody>
      </p:sp>
      <p:sp>
        <p:nvSpPr>
          <p:cNvPr id="76" name="Rounded Rectangle 17">
            <a:extLst>
              <a:ext uri="{FF2B5EF4-FFF2-40B4-BE49-F238E27FC236}">
                <a16:creationId xmlns:a16="http://schemas.microsoft.com/office/drawing/2014/main" id="{986A5CF6-27B1-4D62-BD56-3BB0947EC5A1}"/>
              </a:ext>
            </a:extLst>
          </p:cNvPr>
          <p:cNvSpPr/>
          <p:nvPr/>
        </p:nvSpPr>
        <p:spPr>
          <a:xfrm>
            <a:off x="10108187" y="2405465"/>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trial control</a:t>
            </a:r>
          </a:p>
        </p:txBody>
      </p:sp>
    </p:spTree>
    <p:extLst>
      <p:ext uri="{BB962C8B-B14F-4D97-AF65-F5344CB8AC3E}">
        <p14:creationId xmlns:p14="http://schemas.microsoft.com/office/powerpoint/2010/main" val="3433918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2D7B-5C19-40A6-A887-C34F4FF0FF6D}"/>
              </a:ext>
            </a:extLst>
          </p:cNvPr>
          <p:cNvSpPr>
            <a:spLocks noGrp="1"/>
          </p:cNvSpPr>
          <p:nvPr>
            <p:ph type="title"/>
          </p:nvPr>
        </p:nvSpPr>
        <p:spPr>
          <a:xfrm>
            <a:off x="0" y="-428"/>
            <a:ext cx="10515600" cy="1325563"/>
          </a:xfrm>
        </p:spPr>
        <p:txBody>
          <a:bodyPr/>
          <a:lstStyle/>
          <a:p>
            <a:r>
              <a:rPr lang="en-US" dirty="0"/>
              <a:t>Composition Analysis</a:t>
            </a:r>
          </a:p>
        </p:txBody>
      </p:sp>
      <p:sp>
        <p:nvSpPr>
          <p:cNvPr id="3" name="Rounded Rectangle 17">
            <a:extLst>
              <a:ext uri="{FF2B5EF4-FFF2-40B4-BE49-F238E27FC236}">
                <a16:creationId xmlns:a16="http://schemas.microsoft.com/office/drawing/2014/main" id="{46CF8262-8449-48B9-ACDA-F57E9446A68F}"/>
              </a:ext>
            </a:extLst>
          </p:cNvPr>
          <p:cNvSpPr/>
          <p:nvPr/>
        </p:nvSpPr>
        <p:spPr>
          <a:xfrm>
            <a:off x="694524" y="1958270"/>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Vulcanizing fluid 760 (cement)</a:t>
            </a:r>
          </a:p>
        </p:txBody>
      </p:sp>
      <p:sp>
        <p:nvSpPr>
          <p:cNvPr id="4" name="Rounded Rectangle 6">
            <a:extLst>
              <a:ext uri="{FF2B5EF4-FFF2-40B4-BE49-F238E27FC236}">
                <a16:creationId xmlns:a16="http://schemas.microsoft.com/office/drawing/2014/main" id="{E727586C-7F90-4D50-ADC7-591FACC03DCC}"/>
              </a:ext>
            </a:extLst>
          </p:cNvPr>
          <p:cNvSpPr/>
          <p:nvPr/>
        </p:nvSpPr>
        <p:spPr>
          <a:xfrm>
            <a:off x="1599575" y="3076770"/>
            <a:ext cx="1425274" cy="613621"/>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Lyophilization</a:t>
            </a:r>
          </a:p>
        </p:txBody>
      </p:sp>
      <p:sp>
        <p:nvSpPr>
          <p:cNvPr id="12" name="Rounded Rectangle 40">
            <a:extLst>
              <a:ext uri="{FF2B5EF4-FFF2-40B4-BE49-F238E27FC236}">
                <a16:creationId xmlns:a16="http://schemas.microsoft.com/office/drawing/2014/main" id="{889DF082-981A-4379-B72E-9590528A9690}"/>
              </a:ext>
            </a:extLst>
          </p:cNvPr>
          <p:cNvSpPr/>
          <p:nvPr/>
        </p:nvSpPr>
        <p:spPr>
          <a:xfrm>
            <a:off x="501233" y="3982685"/>
            <a:ext cx="1810979" cy="613621"/>
          </a:xfrm>
          <a:prstGeom prst="roundRect">
            <a:avLst/>
          </a:prstGeom>
          <a:solidFill>
            <a:srgbClr val="27549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Liquid nitrogen</a:t>
            </a:r>
          </a:p>
        </p:txBody>
      </p:sp>
      <p:cxnSp>
        <p:nvCxnSpPr>
          <p:cNvPr id="14" name="Straight Arrow Connector 13">
            <a:extLst>
              <a:ext uri="{FF2B5EF4-FFF2-40B4-BE49-F238E27FC236}">
                <a16:creationId xmlns:a16="http://schemas.microsoft.com/office/drawing/2014/main" id="{3AE9FF9D-803D-486D-B867-1A93544AB3B8}"/>
              </a:ext>
            </a:extLst>
          </p:cNvPr>
          <p:cNvCxnSpPr>
            <a:cxnSpLocks/>
            <a:stCxn id="12" idx="0"/>
            <a:endCxn id="4" idx="2"/>
          </p:cNvCxnSpPr>
          <p:nvPr/>
        </p:nvCxnSpPr>
        <p:spPr>
          <a:xfrm flipV="1">
            <a:off x="1406723" y="3690391"/>
            <a:ext cx="905489" cy="292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7">
            <a:extLst>
              <a:ext uri="{FF2B5EF4-FFF2-40B4-BE49-F238E27FC236}">
                <a16:creationId xmlns:a16="http://schemas.microsoft.com/office/drawing/2014/main" id="{CE7106B9-FBFD-41DD-A598-4955FC1FB6A3}"/>
              </a:ext>
            </a:extLst>
          </p:cNvPr>
          <p:cNvSpPr/>
          <p:nvPr/>
        </p:nvSpPr>
        <p:spPr>
          <a:xfrm>
            <a:off x="3559580" y="2984318"/>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Vulcanizing fluid 760 solids fraction</a:t>
            </a:r>
          </a:p>
        </p:txBody>
      </p:sp>
      <p:cxnSp>
        <p:nvCxnSpPr>
          <p:cNvPr id="19" name="Straight Arrow Connector 18">
            <a:extLst>
              <a:ext uri="{FF2B5EF4-FFF2-40B4-BE49-F238E27FC236}">
                <a16:creationId xmlns:a16="http://schemas.microsoft.com/office/drawing/2014/main" id="{CF3CD03F-8171-4A6A-AFA7-6BF83AE145DD}"/>
              </a:ext>
            </a:extLst>
          </p:cNvPr>
          <p:cNvCxnSpPr>
            <a:cxnSpLocks/>
            <a:stCxn id="3" idx="2"/>
            <a:endCxn id="4" idx="0"/>
          </p:cNvCxnSpPr>
          <p:nvPr/>
        </p:nvCxnSpPr>
        <p:spPr>
          <a:xfrm>
            <a:off x="1503368" y="2809188"/>
            <a:ext cx="808844" cy="267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561453B-F1F7-4FF2-B934-D4517D5C8B10}"/>
              </a:ext>
            </a:extLst>
          </p:cNvPr>
          <p:cNvCxnSpPr>
            <a:cxnSpLocks/>
            <a:stCxn id="4" idx="3"/>
            <a:endCxn id="15" idx="1"/>
          </p:cNvCxnSpPr>
          <p:nvPr/>
        </p:nvCxnSpPr>
        <p:spPr>
          <a:xfrm>
            <a:off x="3024849" y="3383581"/>
            <a:ext cx="534731" cy="26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40">
            <a:extLst>
              <a:ext uri="{FF2B5EF4-FFF2-40B4-BE49-F238E27FC236}">
                <a16:creationId xmlns:a16="http://schemas.microsoft.com/office/drawing/2014/main" id="{FAEB976B-A17C-4C45-83BC-1AED7E9BCD51}"/>
              </a:ext>
            </a:extLst>
          </p:cNvPr>
          <p:cNvSpPr/>
          <p:nvPr/>
        </p:nvSpPr>
        <p:spPr>
          <a:xfrm>
            <a:off x="5293228" y="4142047"/>
            <a:ext cx="1605543"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Vulc</a:t>
            </a:r>
            <a:r>
              <a:rPr lang="en-US" dirty="0"/>
              <a:t> Fluid GPC</a:t>
            </a:r>
          </a:p>
        </p:txBody>
      </p:sp>
      <p:cxnSp>
        <p:nvCxnSpPr>
          <p:cNvPr id="26" name="Straight Arrow Connector 25">
            <a:extLst>
              <a:ext uri="{FF2B5EF4-FFF2-40B4-BE49-F238E27FC236}">
                <a16:creationId xmlns:a16="http://schemas.microsoft.com/office/drawing/2014/main" id="{085CC945-5EA8-4F5F-BBAF-02686736D5BC}"/>
              </a:ext>
            </a:extLst>
          </p:cNvPr>
          <p:cNvCxnSpPr>
            <a:cxnSpLocks/>
            <a:stCxn id="24" idx="0"/>
            <a:endCxn id="15" idx="2"/>
          </p:cNvCxnSpPr>
          <p:nvPr/>
        </p:nvCxnSpPr>
        <p:spPr>
          <a:xfrm flipH="1" flipV="1">
            <a:off x="4368424" y="3835236"/>
            <a:ext cx="1727576" cy="306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40">
            <a:extLst>
              <a:ext uri="{FF2B5EF4-FFF2-40B4-BE49-F238E27FC236}">
                <a16:creationId xmlns:a16="http://schemas.microsoft.com/office/drawing/2014/main" id="{6E22D9FC-7803-4534-BDE0-DFAD32F57F4B}"/>
              </a:ext>
            </a:extLst>
          </p:cNvPr>
          <p:cNvSpPr/>
          <p:nvPr/>
        </p:nvSpPr>
        <p:spPr>
          <a:xfrm>
            <a:off x="2756808" y="2023541"/>
            <a:ext cx="1605543"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CHNS</a:t>
            </a:r>
          </a:p>
        </p:txBody>
      </p:sp>
      <p:cxnSp>
        <p:nvCxnSpPr>
          <p:cNvPr id="29" name="Straight Arrow Connector 28">
            <a:extLst>
              <a:ext uri="{FF2B5EF4-FFF2-40B4-BE49-F238E27FC236}">
                <a16:creationId xmlns:a16="http://schemas.microsoft.com/office/drawing/2014/main" id="{E0EADBF4-B7FA-4F93-9B1A-95E69A94B750}"/>
              </a:ext>
            </a:extLst>
          </p:cNvPr>
          <p:cNvCxnSpPr>
            <a:cxnSpLocks/>
            <a:stCxn id="27" idx="1"/>
            <a:endCxn id="3" idx="3"/>
          </p:cNvCxnSpPr>
          <p:nvPr/>
        </p:nvCxnSpPr>
        <p:spPr>
          <a:xfrm flipH="1">
            <a:off x="2312212" y="2334437"/>
            <a:ext cx="444596" cy="49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17">
            <a:extLst>
              <a:ext uri="{FF2B5EF4-FFF2-40B4-BE49-F238E27FC236}">
                <a16:creationId xmlns:a16="http://schemas.microsoft.com/office/drawing/2014/main" id="{345C8897-8A7A-42A8-BA24-9DA27C1B9D09}"/>
              </a:ext>
            </a:extLst>
          </p:cNvPr>
          <p:cNvSpPr/>
          <p:nvPr/>
        </p:nvSpPr>
        <p:spPr>
          <a:xfrm>
            <a:off x="8754441" y="1794415"/>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Cushion Gum</a:t>
            </a:r>
          </a:p>
        </p:txBody>
      </p:sp>
      <p:sp>
        <p:nvSpPr>
          <p:cNvPr id="31" name="Rounded Rectangle 40">
            <a:extLst>
              <a:ext uri="{FF2B5EF4-FFF2-40B4-BE49-F238E27FC236}">
                <a16:creationId xmlns:a16="http://schemas.microsoft.com/office/drawing/2014/main" id="{4A6973CD-7651-42B7-935F-ABD12BD777B1}"/>
              </a:ext>
            </a:extLst>
          </p:cNvPr>
          <p:cNvSpPr/>
          <p:nvPr/>
        </p:nvSpPr>
        <p:spPr>
          <a:xfrm>
            <a:off x="8754441" y="3068599"/>
            <a:ext cx="1605543"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TGA</a:t>
            </a:r>
          </a:p>
        </p:txBody>
      </p:sp>
      <p:cxnSp>
        <p:nvCxnSpPr>
          <p:cNvPr id="33" name="Straight Arrow Connector 32">
            <a:extLst>
              <a:ext uri="{FF2B5EF4-FFF2-40B4-BE49-F238E27FC236}">
                <a16:creationId xmlns:a16="http://schemas.microsoft.com/office/drawing/2014/main" id="{093CE03B-83CF-4E9B-8051-786D501070BF}"/>
              </a:ext>
            </a:extLst>
          </p:cNvPr>
          <p:cNvCxnSpPr>
            <a:cxnSpLocks/>
            <a:stCxn id="31" idx="0"/>
            <a:endCxn id="30" idx="2"/>
          </p:cNvCxnSpPr>
          <p:nvPr/>
        </p:nvCxnSpPr>
        <p:spPr>
          <a:xfrm flipV="1">
            <a:off x="9557213" y="2645333"/>
            <a:ext cx="6072" cy="423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8">
            <a:extLst>
              <a:ext uri="{FF2B5EF4-FFF2-40B4-BE49-F238E27FC236}">
                <a16:creationId xmlns:a16="http://schemas.microsoft.com/office/drawing/2014/main" id="{F07350A0-16B2-4E9A-B78D-CD998C183E2F}"/>
              </a:ext>
            </a:extLst>
          </p:cNvPr>
          <p:cNvSpPr/>
          <p:nvPr/>
        </p:nvSpPr>
        <p:spPr>
          <a:xfrm>
            <a:off x="9471229" y="207628"/>
            <a:ext cx="2440860" cy="613621"/>
          </a:xfrm>
          <a:prstGeom prst="roundRect">
            <a:avLst/>
          </a:prstGeom>
          <a:solidFill>
            <a:srgbClr val="ADAFB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Composition Analysis</a:t>
            </a:r>
          </a:p>
        </p:txBody>
      </p:sp>
    </p:spTree>
    <p:extLst>
      <p:ext uri="{BB962C8B-B14F-4D97-AF65-F5344CB8AC3E}">
        <p14:creationId xmlns:p14="http://schemas.microsoft.com/office/powerpoint/2010/main" val="121330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5B7A-6A83-424B-9C52-029A6988E634}"/>
              </a:ext>
            </a:extLst>
          </p:cNvPr>
          <p:cNvSpPr>
            <a:spLocks noGrp="1"/>
          </p:cNvSpPr>
          <p:nvPr>
            <p:ph type="title"/>
          </p:nvPr>
        </p:nvSpPr>
        <p:spPr>
          <a:xfrm>
            <a:off x="0" y="0"/>
            <a:ext cx="10515600" cy="1325563"/>
          </a:xfrm>
        </p:spPr>
        <p:txBody>
          <a:bodyPr/>
          <a:lstStyle/>
          <a:p>
            <a:r>
              <a:rPr lang="en-US" dirty="0"/>
              <a:t>Preparation of Model Rubber</a:t>
            </a:r>
          </a:p>
        </p:txBody>
      </p:sp>
      <p:sp>
        <p:nvSpPr>
          <p:cNvPr id="3" name="Rounded Rectangle 40">
            <a:extLst>
              <a:ext uri="{FF2B5EF4-FFF2-40B4-BE49-F238E27FC236}">
                <a16:creationId xmlns:a16="http://schemas.microsoft.com/office/drawing/2014/main" id="{2762A4C9-DEC6-4F0E-9491-FB6FF4A6597F}"/>
              </a:ext>
            </a:extLst>
          </p:cNvPr>
          <p:cNvSpPr/>
          <p:nvPr/>
        </p:nvSpPr>
        <p:spPr>
          <a:xfrm>
            <a:off x="647548" y="3228430"/>
            <a:ext cx="1232859" cy="613621"/>
          </a:xfrm>
          <a:prstGeom prst="roundRect">
            <a:avLst/>
          </a:prstGeom>
          <a:solidFill>
            <a:srgbClr val="27549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Stearic acid</a:t>
            </a:r>
          </a:p>
        </p:txBody>
      </p:sp>
      <p:sp>
        <p:nvSpPr>
          <p:cNvPr id="4" name="Rounded Rectangle 17">
            <a:extLst>
              <a:ext uri="{FF2B5EF4-FFF2-40B4-BE49-F238E27FC236}">
                <a16:creationId xmlns:a16="http://schemas.microsoft.com/office/drawing/2014/main" id="{D89C00D6-3BFF-4C5B-B05B-A185691AC28E}"/>
              </a:ext>
            </a:extLst>
          </p:cNvPr>
          <p:cNvSpPr/>
          <p:nvPr/>
        </p:nvSpPr>
        <p:spPr>
          <a:xfrm>
            <a:off x="455134" y="2314280"/>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Carbon black N330</a:t>
            </a:r>
          </a:p>
        </p:txBody>
      </p:sp>
      <p:sp>
        <p:nvSpPr>
          <p:cNvPr id="5" name="Rounded Rectangle 6">
            <a:extLst>
              <a:ext uri="{FF2B5EF4-FFF2-40B4-BE49-F238E27FC236}">
                <a16:creationId xmlns:a16="http://schemas.microsoft.com/office/drawing/2014/main" id="{5DD3AFAE-F321-44D7-B377-1DAC4640FF62}"/>
              </a:ext>
            </a:extLst>
          </p:cNvPr>
          <p:cNvSpPr/>
          <p:nvPr/>
        </p:nvSpPr>
        <p:spPr>
          <a:xfrm>
            <a:off x="2840522" y="2945409"/>
            <a:ext cx="1454641" cy="613621"/>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compounding</a:t>
            </a:r>
          </a:p>
        </p:txBody>
      </p:sp>
      <p:sp>
        <p:nvSpPr>
          <p:cNvPr id="6" name="Rounded Rectangle 40">
            <a:extLst>
              <a:ext uri="{FF2B5EF4-FFF2-40B4-BE49-F238E27FC236}">
                <a16:creationId xmlns:a16="http://schemas.microsoft.com/office/drawing/2014/main" id="{CBF35A40-F60C-49A9-9B37-E1E2CB4BD538}"/>
              </a:ext>
            </a:extLst>
          </p:cNvPr>
          <p:cNvSpPr/>
          <p:nvPr/>
        </p:nvSpPr>
        <p:spPr>
          <a:xfrm>
            <a:off x="2467838" y="1434115"/>
            <a:ext cx="1605543"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PBD GPC</a:t>
            </a:r>
          </a:p>
        </p:txBody>
      </p:sp>
      <p:sp>
        <p:nvSpPr>
          <p:cNvPr id="7" name="Rounded Rectangle 17">
            <a:extLst>
              <a:ext uri="{FF2B5EF4-FFF2-40B4-BE49-F238E27FC236}">
                <a16:creationId xmlns:a16="http://schemas.microsoft.com/office/drawing/2014/main" id="{F00E883D-AA43-4724-953F-7C59A4235E85}"/>
              </a:ext>
            </a:extLst>
          </p:cNvPr>
          <p:cNvSpPr/>
          <p:nvPr/>
        </p:nvSpPr>
        <p:spPr>
          <a:xfrm>
            <a:off x="455134" y="1395270"/>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High-cis polybutadiene</a:t>
            </a:r>
          </a:p>
        </p:txBody>
      </p:sp>
      <p:cxnSp>
        <p:nvCxnSpPr>
          <p:cNvPr id="9" name="Straight Arrow Connector 8">
            <a:extLst>
              <a:ext uri="{FF2B5EF4-FFF2-40B4-BE49-F238E27FC236}">
                <a16:creationId xmlns:a16="http://schemas.microsoft.com/office/drawing/2014/main" id="{8B6243EC-CB54-41C3-B363-FB6552BFFDEE}"/>
              </a:ext>
            </a:extLst>
          </p:cNvPr>
          <p:cNvCxnSpPr>
            <a:stCxn id="6" idx="1"/>
            <a:endCxn id="7" idx="3"/>
          </p:cNvCxnSpPr>
          <p:nvPr/>
        </p:nvCxnSpPr>
        <p:spPr>
          <a:xfrm flipH="1">
            <a:off x="2072822" y="1745011"/>
            <a:ext cx="395016" cy="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17">
            <a:extLst>
              <a:ext uri="{FF2B5EF4-FFF2-40B4-BE49-F238E27FC236}">
                <a16:creationId xmlns:a16="http://schemas.microsoft.com/office/drawing/2014/main" id="{15918BFA-C248-432B-87DD-5EF899F41F09}"/>
              </a:ext>
            </a:extLst>
          </p:cNvPr>
          <p:cNvSpPr/>
          <p:nvPr/>
        </p:nvSpPr>
        <p:spPr>
          <a:xfrm>
            <a:off x="4867221" y="2878688"/>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masterbatch</a:t>
            </a:r>
          </a:p>
        </p:txBody>
      </p:sp>
      <p:sp>
        <p:nvSpPr>
          <p:cNvPr id="11" name="Rounded Rectangle 40">
            <a:extLst>
              <a:ext uri="{FF2B5EF4-FFF2-40B4-BE49-F238E27FC236}">
                <a16:creationId xmlns:a16="http://schemas.microsoft.com/office/drawing/2014/main" id="{3FF3579C-F17E-48DA-937D-23EC5BCF7611}"/>
              </a:ext>
            </a:extLst>
          </p:cNvPr>
          <p:cNvSpPr/>
          <p:nvPr/>
        </p:nvSpPr>
        <p:spPr>
          <a:xfrm>
            <a:off x="647548" y="4021696"/>
            <a:ext cx="1232859" cy="613621"/>
          </a:xfrm>
          <a:prstGeom prst="roundRect">
            <a:avLst/>
          </a:prstGeom>
          <a:solidFill>
            <a:srgbClr val="27549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Zinc oxide</a:t>
            </a:r>
          </a:p>
        </p:txBody>
      </p:sp>
      <p:sp>
        <p:nvSpPr>
          <p:cNvPr id="12" name="Rounded Rectangle 40">
            <a:extLst>
              <a:ext uri="{FF2B5EF4-FFF2-40B4-BE49-F238E27FC236}">
                <a16:creationId xmlns:a16="http://schemas.microsoft.com/office/drawing/2014/main" id="{CF58287F-59F8-4B0D-9DFD-55B6ABCE898B}"/>
              </a:ext>
            </a:extLst>
          </p:cNvPr>
          <p:cNvSpPr/>
          <p:nvPr/>
        </p:nvSpPr>
        <p:spPr>
          <a:xfrm>
            <a:off x="647548" y="4775889"/>
            <a:ext cx="1232859" cy="613621"/>
          </a:xfrm>
          <a:prstGeom prst="roundRect">
            <a:avLst/>
          </a:prstGeom>
          <a:solidFill>
            <a:srgbClr val="27549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BHT</a:t>
            </a:r>
          </a:p>
        </p:txBody>
      </p:sp>
      <p:sp>
        <p:nvSpPr>
          <p:cNvPr id="13" name="Rounded Rectangle 40">
            <a:extLst>
              <a:ext uri="{FF2B5EF4-FFF2-40B4-BE49-F238E27FC236}">
                <a16:creationId xmlns:a16="http://schemas.microsoft.com/office/drawing/2014/main" id="{25AECA42-D8EB-4D97-988F-FE4381270D38}"/>
              </a:ext>
            </a:extLst>
          </p:cNvPr>
          <p:cNvSpPr/>
          <p:nvPr/>
        </p:nvSpPr>
        <p:spPr>
          <a:xfrm>
            <a:off x="5044573" y="1434115"/>
            <a:ext cx="1232859" cy="613621"/>
          </a:xfrm>
          <a:prstGeom prst="roundRect">
            <a:avLst/>
          </a:prstGeom>
          <a:solidFill>
            <a:srgbClr val="27549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TBBS</a:t>
            </a:r>
          </a:p>
        </p:txBody>
      </p:sp>
      <p:cxnSp>
        <p:nvCxnSpPr>
          <p:cNvPr id="15" name="Straight Arrow Connector 14">
            <a:extLst>
              <a:ext uri="{FF2B5EF4-FFF2-40B4-BE49-F238E27FC236}">
                <a16:creationId xmlns:a16="http://schemas.microsoft.com/office/drawing/2014/main" id="{5C49EA1D-C5DA-41C1-B026-37200697DA48}"/>
              </a:ext>
            </a:extLst>
          </p:cNvPr>
          <p:cNvCxnSpPr>
            <a:stCxn id="7" idx="3"/>
            <a:endCxn id="5" idx="1"/>
          </p:cNvCxnSpPr>
          <p:nvPr/>
        </p:nvCxnSpPr>
        <p:spPr>
          <a:xfrm>
            <a:off x="2072822" y="1745012"/>
            <a:ext cx="767700" cy="150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FF26EC-CCDC-426F-BA6B-364BAE894686}"/>
              </a:ext>
            </a:extLst>
          </p:cNvPr>
          <p:cNvCxnSpPr>
            <a:stCxn id="4" idx="3"/>
            <a:endCxn id="5" idx="1"/>
          </p:cNvCxnSpPr>
          <p:nvPr/>
        </p:nvCxnSpPr>
        <p:spPr>
          <a:xfrm>
            <a:off x="2072822" y="2664022"/>
            <a:ext cx="767700" cy="588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D1F1614-31EB-43CF-B58A-2D57DE3D41F9}"/>
              </a:ext>
            </a:extLst>
          </p:cNvPr>
          <p:cNvCxnSpPr>
            <a:stCxn id="3" idx="3"/>
            <a:endCxn id="5" idx="1"/>
          </p:cNvCxnSpPr>
          <p:nvPr/>
        </p:nvCxnSpPr>
        <p:spPr>
          <a:xfrm flipV="1">
            <a:off x="1880407" y="3252220"/>
            <a:ext cx="960115" cy="28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5915152-8CB1-4B70-8872-F6F958CF70EA}"/>
              </a:ext>
            </a:extLst>
          </p:cNvPr>
          <p:cNvCxnSpPr>
            <a:stCxn id="11" idx="3"/>
            <a:endCxn id="5" idx="1"/>
          </p:cNvCxnSpPr>
          <p:nvPr/>
        </p:nvCxnSpPr>
        <p:spPr>
          <a:xfrm flipV="1">
            <a:off x="1880407" y="3252220"/>
            <a:ext cx="960115" cy="1076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1FC43B8-78E6-469C-9DF1-894CD58D46BD}"/>
              </a:ext>
            </a:extLst>
          </p:cNvPr>
          <p:cNvCxnSpPr>
            <a:stCxn id="12" idx="3"/>
            <a:endCxn id="5" idx="1"/>
          </p:cNvCxnSpPr>
          <p:nvPr/>
        </p:nvCxnSpPr>
        <p:spPr>
          <a:xfrm flipV="1">
            <a:off x="1880407" y="3252220"/>
            <a:ext cx="960115" cy="183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40">
            <a:extLst>
              <a:ext uri="{FF2B5EF4-FFF2-40B4-BE49-F238E27FC236}">
                <a16:creationId xmlns:a16="http://schemas.microsoft.com/office/drawing/2014/main" id="{89F84175-91C2-4817-A7AF-665DFF88A6AE}"/>
              </a:ext>
            </a:extLst>
          </p:cNvPr>
          <p:cNvSpPr/>
          <p:nvPr/>
        </p:nvSpPr>
        <p:spPr>
          <a:xfrm>
            <a:off x="5044572" y="2135238"/>
            <a:ext cx="1232859" cy="613621"/>
          </a:xfrm>
          <a:prstGeom prst="roundRect">
            <a:avLst/>
          </a:prstGeom>
          <a:solidFill>
            <a:srgbClr val="27549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sulfur</a:t>
            </a:r>
          </a:p>
        </p:txBody>
      </p:sp>
      <p:sp>
        <p:nvSpPr>
          <p:cNvPr id="25" name="Rounded Rectangle 17">
            <a:extLst>
              <a:ext uri="{FF2B5EF4-FFF2-40B4-BE49-F238E27FC236}">
                <a16:creationId xmlns:a16="http://schemas.microsoft.com/office/drawing/2014/main" id="{74EC43D5-059C-43DD-AE28-B7868E6F8696}"/>
              </a:ext>
            </a:extLst>
          </p:cNvPr>
          <p:cNvSpPr/>
          <p:nvPr/>
        </p:nvSpPr>
        <p:spPr>
          <a:xfrm>
            <a:off x="8777889" y="2859547"/>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uncured</a:t>
            </a:r>
          </a:p>
        </p:txBody>
      </p:sp>
      <p:sp>
        <p:nvSpPr>
          <p:cNvPr id="26" name="Rounded Rectangle 17">
            <a:extLst>
              <a:ext uri="{FF2B5EF4-FFF2-40B4-BE49-F238E27FC236}">
                <a16:creationId xmlns:a16="http://schemas.microsoft.com/office/drawing/2014/main" id="{330382D8-1E7B-4AF1-B38D-E642E1FA2783}"/>
              </a:ext>
            </a:extLst>
          </p:cNvPr>
          <p:cNvSpPr/>
          <p:nvPr/>
        </p:nvSpPr>
        <p:spPr>
          <a:xfrm>
            <a:off x="8467935" y="4021695"/>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cured</a:t>
            </a:r>
          </a:p>
        </p:txBody>
      </p:sp>
      <p:sp>
        <p:nvSpPr>
          <p:cNvPr id="27" name="Rounded Rectangle 17">
            <a:extLst>
              <a:ext uri="{FF2B5EF4-FFF2-40B4-BE49-F238E27FC236}">
                <a16:creationId xmlns:a16="http://schemas.microsoft.com/office/drawing/2014/main" id="{AD68ED3E-25F4-4DD7-97EA-32B43C61A6E6}"/>
              </a:ext>
            </a:extLst>
          </p:cNvPr>
          <p:cNvSpPr/>
          <p:nvPr/>
        </p:nvSpPr>
        <p:spPr>
          <a:xfrm>
            <a:off x="4581192" y="4034536"/>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GRP</a:t>
            </a:r>
          </a:p>
        </p:txBody>
      </p:sp>
      <p:cxnSp>
        <p:nvCxnSpPr>
          <p:cNvPr id="30" name="Straight Arrow Connector 29">
            <a:extLst>
              <a:ext uri="{FF2B5EF4-FFF2-40B4-BE49-F238E27FC236}">
                <a16:creationId xmlns:a16="http://schemas.microsoft.com/office/drawing/2014/main" id="{EDC0AE8E-0674-4182-BD51-9639DB76EFA1}"/>
              </a:ext>
            </a:extLst>
          </p:cNvPr>
          <p:cNvCxnSpPr>
            <a:stCxn id="5" idx="3"/>
            <a:endCxn id="10" idx="1"/>
          </p:cNvCxnSpPr>
          <p:nvPr/>
        </p:nvCxnSpPr>
        <p:spPr>
          <a:xfrm flipV="1">
            <a:off x="4295163" y="3228430"/>
            <a:ext cx="572058" cy="23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6">
            <a:extLst>
              <a:ext uri="{FF2B5EF4-FFF2-40B4-BE49-F238E27FC236}">
                <a16:creationId xmlns:a16="http://schemas.microsoft.com/office/drawing/2014/main" id="{372E799A-12AA-4079-8EF4-BF9B65B2A04D}"/>
              </a:ext>
            </a:extLst>
          </p:cNvPr>
          <p:cNvSpPr/>
          <p:nvPr/>
        </p:nvSpPr>
        <p:spPr>
          <a:xfrm>
            <a:off x="7004469" y="2933514"/>
            <a:ext cx="1454641" cy="613621"/>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compound with cure pkg</a:t>
            </a:r>
          </a:p>
        </p:txBody>
      </p:sp>
      <p:cxnSp>
        <p:nvCxnSpPr>
          <p:cNvPr id="33" name="Straight Arrow Connector 32">
            <a:extLst>
              <a:ext uri="{FF2B5EF4-FFF2-40B4-BE49-F238E27FC236}">
                <a16:creationId xmlns:a16="http://schemas.microsoft.com/office/drawing/2014/main" id="{EBB1B3D1-0B91-4AF2-AF7D-F12051AC59E7}"/>
              </a:ext>
            </a:extLst>
          </p:cNvPr>
          <p:cNvCxnSpPr>
            <a:stCxn id="10" idx="3"/>
            <a:endCxn id="31" idx="1"/>
          </p:cNvCxnSpPr>
          <p:nvPr/>
        </p:nvCxnSpPr>
        <p:spPr>
          <a:xfrm>
            <a:off x="6484909" y="3228430"/>
            <a:ext cx="519560" cy="11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DA2E323-4EB9-48E0-9276-A3D3876BF87E}"/>
              </a:ext>
            </a:extLst>
          </p:cNvPr>
          <p:cNvCxnSpPr>
            <a:stCxn id="24" idx="3"/>
            <a:endCxn id="31" idx="1"/>
          </p:cNvCxnSpPr>
          <p:nvPr/>
        </p:nvCxnSpPr>
        <p:spPr>
          <a:xfrm>
            <a:off x="6277431" y="2442049"/>
            <a:ext cx="727038" cy="79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EEC5F92-7879-4025-8FA0-B9B7859A3B70}"/>
              </a:ext>
            </a:extLst>
          </p:cNvPr>
          <p:cNvCxnSpPr>
            <a:stCxn id="13" idx="3"/>
            <a:endCxn id="31" idx="1"/>
          </p:cNvCxnSpPr>
          <p:nvPr/>
        </p:nvCxnSpPr>
        <p:spPr>
          <a:xfrm>
            <a:off x="6277432" y="1740926"/>
            <a:ext cx="727037" cy="149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4CDF607-5ECA-478B-B957-335F17DA3FC8}"/>
              </a:ext>
            </a:extLst>
          </p:cNvPr>
          <p:cNvCxnSpPr>
            <a:stCxn id="31" idx="3"/>
            <a:endCxn id="25" idx="1"/>
          </p:cNvCxnSpPr>
          <p:nvPr/>
        </p:nvCxnSpPr>
        <p:spPr>
          <a:xfrm flipV="1">
            <a:off x="8459110" y="3209289"/>
            <a:ext cx="318779" cy="31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6">
            <a:extLst>
              <a:ext uri="{FF2B5EF4-FFF2-40B4-BE49-F238E27FC236}">
                <a16:creationId xmlns:a16="http://schemas.microsoft.com/office/drawing/2014/main" id="{F13A4D78-8BF4-4676-862C-586CEB4F4682}"/>
              </a:ext>
            </a:extLst>
          </p:cNvPr>
          <p:cNvSpPr/>
          <p:nvPr/>
        </p:nvSpPr>
        <p:spPr>
          <a:xfrm>
            <a:off x="10395577" y="3714885"/>
            <a:ext cx="1454641" cy="613621"/>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vulcanization</a:t>
            </a:r>
          </a:p>
        </p:txBody>
      </p:sp>
      <p:cxnSp>
        <p:nvCxnSpPr>
          <p:cNvPr id="42" name="Straight Arrow Connector 41">
            <a:extLst>
              <a:ext uri="{FF2B5EF4-FFF2-40B4-BE49-F238E27FC236}">
                <a16:creationId xmlns:a16="http://schemas.microsoft.com/office/drawing/2014/main" id="{11D2AF86-EC20-4039-99CB-55D55DC9846C}"/>
              </a:ext>
            </a:extLst>
          </p:cNvPr>
          <p:cNvCxnSpPr>
            <a:stCxn id="25" idx="3"/>
            <a:endCxn id="40" idx="0"/>
          </p:cNvCxnSpPr>
          <p:nvPr/>
        </p:nvCxnSpPr>
        <p:spPr>
          <a:xfrm>
            <a:off x="10395577" y="3209289"/>
            <a:ext cx="727321" cy="50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6">
            <a:extLst>
              <a:ext uri="{FF2B5EF4-FFF2-40B4-BE49-F238E27FC236}">
                <a16:creationId xmlns:a16="http://schemas.microsoft.com/office/drawing/2014/main" id="{E6A96437-D9AF-488F-A989-B9777FAE3ABB}"/>
              </a:ext>
            </a:extLst>
          </p:cNvPr>
          <p:cNvSpPr/>
          <p:nvPr/>
        </p:nvSpPr>
        <p:spPr>
          <a:xfrm>
            <a:off x="6640950" y="4064625"/>
            <a:ext cx="1454641" cy="613621"/>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grinding</a:t>
            </a:r>
          </a:p>
        </p:txBody>
      </p:sp>
      <p:cxnSp>
        <p:nvCxnSpPr>
          <p:cNvPr id="47" name="Straight Arrow Connector 46">
            <a:extLst>
              <a:ext uri="{FF2B5EF4-FFF2-40B4-BE49-F238E27FC236}">
                <a16:creationId xmlns:a16="http://schemas.microsoft.com/office/drawing/2014/main" id="{DE535840-51DB-41B7-AAFA-08B2641D52B0}"/>
              </a:ext>
            </a:extLst>
          </p:cNvPr>
          <p:cNvCxnSpPr>
            <a:stCxn id="26" idx="1"/>
            <a:endCxn id="43" idx="3"/>
          </p:cNvCxnSpPr>
          <p:nvPr/>
        </p:nvCxnSpPr>
        <p:spPr>
          <a:xfrm flipH="1" flipV="1">
            <a:off x="8095591" y="4371436"/>
            <a:ext cx="3723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61DF63-761C-4F59-87B9-592515762FA2}"/>
              </a:ext>
            </a:extLst>
          </p:cNvPr>
          <p:cNvCxnSpPr>
            <a:stCxn id="40" idx="1"/>
            <a:endCxn id="26" idx="3"/>
          </p:cNvCxnSpPr>
          <p:nvPr/>
        </p:nvCxnSpPr>
        <p:spPr>
          <a:xfrm flipH="1">
            <a:off x="10085623" y="4021696"/>
            <a:ext cx="309954" cy="349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022BD9B-72B6-4719-B15B-F6E94D1CAA3A}"/>
              </a:ext>
            </a:extLst>
          </p:cNvPr>
          <p:cNvCxnSpPr>
            <a:stCxn id="43" idx="1"/>
            <a:endCxn id="27" idx="3"/>
          </p:cNvCxnSpPr>
          <p:nvPr/>
        </p:nvCxnSpPr>
        <p:spPr>
          <a:xfrm flipH="1">
            <a:off x="6198880" y="4371436"/>
            <a:ext cx="442070" cy="1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8">
            <a:extLst>
              <a:ext uri="{FF2B5EF4-FFF2-40B4-BE49-F238E27FC236}">
                <a16:creationId xmlns:a16="http://schemas.microsoft.com/office/drawing/2014/main" id="{30BF1435-095F-4F6A-AA54-82EDA16DE1A6}"/>
              </a:ext>
            </a:extLst>
          </p:cNvPr>
          <p:cNvSpPr/>
          <p:nvPr/>
        </p:nvSpPr>
        <p:spPr>
          <a:xfrm>
            <a:off x="9479617" y="209117"/>
            <a:ext cx="2440860" cy="613621"/>
          </a:xfrm>
          <a:prstGeom prst="roundRect">
            <a:avLst/>
          </a:prstGeom>
          <a:solidFill>
            <a:srgbClr val="ADAFB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Model Rubber Preparation</a:t>
            </a:r>
          </a:p>
        </p:txBody>
      </p:sp>
    </p:spTree>
    <p:extLst>
      <p:ext uri="{BB962C8B-B14F-4D97-AF65-F5344CB8AC3E}">
        <p14:creationId xmlns:p14="http://schemas.microsoft.com/office/powerpoint/2010/main" val="3373326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4834-3EB5-41FF-9748-1C3152573392}"/>
              </a:ext>
            </a:extLst>
          </p:cNvPr>
          <p:cNvSpPr>
            <a:spLocks noGrp="1"/>
          </p:cNvSpPr>
          <p:nvPr>
            <p:ph type="title"/>
          </p:nvPr>
        </p:nvSpPr>
        <p:spPr>
          <a:xfrm>
            <a:off x="0" y="0"/>
            <a:ext cx="10515600" cy="1325563"/>
          </a:xfrm>
        </p:spPr>
        <p:txBody>
          <a:bodyPr/>
          <a:lstStyle/>
          <a:p>
            <a:r>
              <a:rPr lang="en-US" dirty="0"/>
              <a:t>Preparation of Single-Component Adhesive</a:t>
            </a:r>
          </a:p>
        </p:txBody>
      </p:sp>
      <p:sp>
        <p:nvSpPr>
          <p:cNvPr id="17" name="Rounded Rectangle 17">
            <a:extLst>
              <a:ext uri="{FF2B5EF4-FFF2-40B4-BE49-F238E27FC236}">
                <a16:creationId xmlns:a16="http://schemas.microsoft.com/office/drawing/2014/main" id="{92257C0C-76E8-4934-A14D-06CDD3BB303E}"/>
              </a:ext>
            </a:extLst>
          </p:cNvPr>
          <p:cNvSpPr/>
          <p:nvPr/>
        </p:nvSpPr>
        <p:spPr>
          <a:xfrm>
            <a:off x="342186" y="3962883"/>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Vulcanizing fluid 760 (cement)</a:t>
            </a:r>
          </a:p>
        </p:txBody>
      </p:sp>
      <p:sp>
        <p:nvSpPr>
          <p:cNvPr id="18" name="Rounded Rectangle 17">
            <a:extLst>
              <a:ext uri="{FF2B5EF4-FFF2-40B4-BE49-F238E27FC236}">
                <a16:creationId xmlns:a16="http://schemas.microsoft.com/office/drawing/2014/main" id="{2CB7A734-C2CC-4FB2-8ACD-9716BAC3B382}"/>
              </a:ext>
            </a:extLst>
          </p:cNvPr>
          <p:cNvSpPr/>
          <p:nvPr/>
        </p:nvSpPr>
        <p:spPr>
          <a:xfrm>
            <a:off x="342186" y="5021049"/>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Cushion Gum</a:t>
            </a:r>
          </a:p>
        </p:txBody>
      </p:sp>
      <p:sp>
        <p:nvSpPr>
          <p:cNvPr id="19" name="Rounded Rectangle 40">
            <a:extLst>
              <a:ext uri="{FF2B5EF4-FFF2-40B4-BE49-F238E27FC236}">
                <a16:creationId xmlns:a16="http://schemas.microsoft.com/office/drawing/2014/main" id="{8C5474E4-5B1A-45A9-A1EB-81C4AF879474}"/>
              </a:ext>
            </a:extLst>
          </p:cNvPr>
          <p:cNvSpPr/>
          <p:nvPr/>
        </p:nvSpPr>
        <p:spPr>
          <a:xfrm>
            <a:off x="534600" y="6079215"/>
            <a:ext cx="1232859" cy="613621"/>
          </a:xfrm>
          <a:prstGeom prst="roundRect">
            <a:avLst/>
          </a:prstGeom>
          <a:solidFill>
            <a:srgbClr val="27549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toluene</a:t>
            </a:r>
          </a:p>
        </p:txBody>
      </p:sp>
      <p:sp>
        <p:nvSpPr>
          <p:cNvPr id="20" name="Rounded Rectangle 6">
            <a:extLst>
              <a:ext uri="{FF2B5EF4-FFF2-40B4-BE49-F238E27FC236}">
                <a16:creationId xmlns:a16="http://schemas.microsoft.com/office/drawing/2014/main" id="{369CDCE6-6D7F-4D0F-88C1-EB0899C85B1D}"/>
              </a:ext>
            </a:extLst>
          </p:cNvPr>
          <p:cNvSpPr/>
          <p:nvPr/>
        </p:nvSpPr>
        <p:spPr>
          <a:xfrm>
            <a:off x="2496573" y="4924854"/>
            <a:ext cx="1454641" cy="613621"/>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wet blend toluene</a:t>
            </a:r>
          </a:p>
        </p:txBody>
      </p:sp>
      <p:cxnSp>
        <p:nvCxnSpPr>
          <p:cNvPr id="21" name="Straight Arrow Connector 20">
            <a:extLst>
              <a:ext uri="{FF2B5EF4-FFF2-40B4-BE49-F238E27FC236}">
                <a16:creationId xmlns:a16="http://schemas.microsoft.com/office/drawing/2014/main" id="{84B413D6-A3EC-499A-A703-1CB00F2E846F}"/>
              </a:ext>
            </a:extLst>
          </p:cNvPr>
          <p:cNvCxnSpPr>
            <a:stCxn id="17" idx="3"/>
            <a:endCxn id="20" idx="1"/>
          </p:cNvCxnSpPr>
          <p:nvPr/>
        </p:nvCxnSpPr>
        <p:spPr>
          <a:xfrm>
            <a:off x="1959874" y="4388342"/>
            <a:ext cx="536699" cy="843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342D256-71A7-42D6-8CFD-7224B1C0B763}"/>
              </a:ext>
            </a:extLst>
          </p:cNvPr>
          <p:cNvCxnSpPr>
            <a:stCxn id="18" idx="3"/>
            <a:endCxn id="20" idx="1"/>
          </p:cNvCxnSpPr>
          <p:nvPr/>
        </p:nvCxnSpPr>
        <p:spPr>
          <a:xfrm flipV="1">
            <a:off x="1959874" y="5231665"/>
            <a:ext cx="536699" cy="214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798FB3F-62F3-40C9-8E13-92271FD57AB8}"/>
              </a:ext>
            </a:extLst>
          </p:cNvPr>
          <p:cNvCxnSpPr>
            <a:endCxn id="20" idx="1"/>
          </p:cNvCxnSpPr>
          <p:nvPr/>
        </p:nvCxnSpPr>
        <p:spPr>
          <a:xfrm flipV="1">
            <a:off x="1828800" y="5231665"/>
            <a:ext cx="667773" cy="1154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17">
            <a:extLst>
              <a:ext uri="{FF2B5EF4-FFF2-40B4-BE49-F238E27FC236}">
                <a16:creationId xmlns:a16="http://schemas.microsoft.com/office/drawing/2014/main" id="{8B18BC27-FB3B-437D-BA1B-FE100AD223A4}"/>
              </a:ext>
            </a:extLst>
          </p:cNvPr>
          <p:cNvSpPr/>
          <p:nvPr/>
        </p:nvSpPr>
        <p:spPr>
          <a:xfrm>
            <a:off x="4285365" y="4814530"/>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wet toluene</a:t>
            </a:r>
          </a:p>
        </p:txBody>
      </p:sp>
      <p:cxnSp>
        <p:nvCxnSpPr>
          <p:cNvPr id="25" name="Straight Arrow Connector 24">
            <a:extLst>
              <a:ext uri="{FF2B5EF4-FFF2-40B4-BE49-F238E27FC236}">
                <a16:creationId xmlns:a16="http://schemas.microsoft.com/office/drawing/2014/main" id="{89E2898A-8410-4977-90B8-92F39CB56991}"/>
              </a:ext>
            </a:extLst>
          </p:cNvPr>
          <p:cNvCxnSpPr>
            <a:stCxn id="20" idx="3"/>
            <a:endCxn id="24" idx="1"/>
          </p:cNvCxnSpPr>
          <p:nvPr/>
        </p:nvCxnSpPr>
        <p:spPr>
          <a:xfrm>
            <a:off x="3951214" y="5231665"/>
            <a:ext cx="334151" cy="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17">
            <a:extLst>
              <a:ext uri="{FF2B5EF4-FFF2-40B4-BE49-F238E27FC236}">
                <a16:creationId xmlns:a16="http://schemas.microsoft.com/office/drawing/2014/main" id="{D09CD393-F178-4DD6-8E36-6F23D894D2B1}"/>
              </a:ext>
            </a:extLst>
          </p:cNvPr>
          <p:cNvSpPr/>
          <p:nvPr/>
        </p:nvSpPr>
        <p:spPr>
          <a:xfrm>
            <a:off x="6096533" y="2555440"/>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Vulcanizing fluid 760 (cement)</a:t>
            </a:r>
          </a:p>
        </p:txBody>
      </p:sp>
      <p:sp>
        <p:nvSpPr>
          <p:cNvPr id="27" name="Rounded Rectangle 17">
            <a:extLst>
              <a:ext uri="{FF2B5EF4-FFF2-40B4-BE49-F238E27FC236}">
                <a16:creationId xmlns:a16="http://schemas.microsoft.com/office/drawing/2014/main" id="{DCFA9103-3FA5-4A53-B983-99D44753A459}"/>
              </a:ext>
            </a:extLst>
          </p:cNvPr>
          <p:cNvSpPr/>
          <p:nvPr/>
        </p:nvSpPr>
        <p:spPr>
          <a:xfrm>
            <a:off x="6096533" y="3613606"/>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Cushion Gum</a:t>
            </a:r>
          </a:p>
        </p:txBody>
      </p:sp>
      <p:sp>
        <p:nvSpPr>
          <p:cNvPr id="28" name="Rounded Rectangle 6">
            <a:extLst>
              <a:ext uri="{FF2B5EF4-FFF2-40B4-BE49-F238E27FC236}">
                <a16:creationId xmlns:a16="http://schemas.microsoft.com/office/drawing/2014/main" id="{273674EA-77E0-4DC7-852E-CE0F84CA028D}"/>
              </a:ext>
            </a:extLst>
          </p:cNvPr>
          <p:cNvSpPr/>
          <p:nvPr/>
        </p:nvSpPr>
        <p:spPr>
          <a:xfrm>
            <a:off x="8250920" y="3517411"/>
            <a:ext cx="1454641" cy="613621"/>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dry blend</a:t>
            </a:r>
          </a:p>
        </p:txBody>
      </p:sp>
      <p:cxnSp>
        <p:nvCxnSpPr>
          <p:cNvPr id="29" name="Straight Arrow Connector 28">
            <a:extLst>
              <a:ext uri="{FF2B5EF4-FFF2-40B4-BE49-F238E27FC236}">
                <a16:creationId xmlns:a16="http://schemas.microsoft.com/office/drawing/2014/main" id="{D48E2BFA-7A7B-47A6-9B7E-EFF02CA5CACD}"/>
              </a:ext>
            </a:extLst>
          </p:cNvPr>
          <p:cNvCxnSpPr>
            <a:stCxn id="26" idx="3"/>
            <a:endCxn id="28" idx="1"/>
          </p:cNvCxnSpPr>
          <p:nvPr/>
        </p:nvCxnSpPr>
        <p:spPr>
          <a:xfrm>
            <a:off x="7714221" y="2980899"/>
            <a:ext cx="536699" cy="843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6FBF3D8-D0E4-422A-A881-A21A4A444E11}"/>
              </a:ext>
            </a:extLst>
          </p:cNvPr>
          <p:cNvCxnSpPr>
            <a:stCxn id="27" idx="3"/>
            <a:endCxn id="28" idx="1"/>
          </p:cNvCxnSpPr>
          <p:nvPr/>
        </p:nvCxnSpPr>
        <p:spPr>
          <a:xfrm flipV="1">
            <a:off x="7714221" y="3824222"/>
            <a:ext cx="536699" cy="214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17">
            <a:extLst>
              <a:ext uri="{FF2B5EF4-FFF2-40B4-BE49-F238E27FC236}">
                <a16:creationId xmlns:a16="http://schemas.microsoft.com/office/drawing/2014/main" id="{B8965F3B-E4A5-4EBF-9F8D-F5FE85463277}"/>
              </a:ext>
            </a:extLst>
          </p:cNvPr>
          <p:cNvSpPr/>
          <p:nvPr/>
        </p:nvSpPr>
        <p:spPr>
          <a:xfrm>
            <a:off x="10039712" y="3407087"/>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dry</a:t>
            </a:r>
          </a:p>
        </p:txBody>
      </p:sp>
      <p:cxnSp>
        <p:nvCxnSpPr>
          <p:cNvPr id="32" name="Straight Arrow Connector 31">
            <a:extLst>
              <a:ext uri="{FF2B5EF4-FFF2-40B4-BE49-F238E27FC236}">
                <a16:creationId xmlns:a16="http://schemas.microsoft.com/office/drawing/2014/main" id="{4EDF577C-F6FB-416C-AB30-D84514CC5E36}"/>
              </a:ext>
            </a:extLst>
          </p:cNvPr>
          <p:cNvCxnSpPr>
            <a:stCxn id="28" idx="3"/>
            <a:endCxn id="31" idx="1"/>
          </p:cNvCxnSpPr>
          <p:nvPr/>
        </p:nvCxnSpPr>
        <p:spPr>
          <a:xfrm>
            <a:off x="9705561" y="3824222"/>
            <a:ext cx="334151" cy="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6">
            <a:extLst>
              <a:ext uri="{FF2B5EF4-FFF2-40B4-BE49-F238E27FC236}">
                <a16:creationId xmlns:a16="http://schemas.microsoft.com/office/drawing/2014/main" id="{7E9E7BEB-9CD5-45A4-83C5-D1E5A0416433}"/>
              </a:ext>
            </a:extLst>
          </p:cNvPr>
          <p:cNvSpPr/>
          <p:nvPr/>
        </p:nvSpPr>
        <p:spPr>
          <a:xfrm>
            <a:off x="8403320" y="4131032"/>
            <a:ext cx="1454641" cy="613621"/>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dry blend low cement</a:t>
            </a:r>
          </a:p>
        </p:txBody>
      </p:sp>
      <p:sp>
        <p:nvSpPr>
          <p:cNvPr id="34" name="Rounded Rectangle 17">
            <a:extLst>
              <a:ext uri="{FF2B5EF4-FFF2-40B4-BE49-F238E27FC236}">
                <a16:creationId xmlns:a16="http://schemas.microsoft.com/office/drawing/2014/main" id="{7D3C89AC-EFC1-433D-9C13-64D5DF224183}"/>
              </a:ext>
            </a:extLst>
          </p:cNvPr>
          <p:cNvSpPr/>
          <p:nvPr/>
        </p:nvSpPr>
        <p:spPr>
          <a:xfrm>
            <a:off x="10192112" y="4105326"/>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dry low cement</a:t>
            </a:r>
          </a:p>
        </p:txBody>
      </p:sp>
      <p:sp>
        <p:nvSpPr>
          <p:cNvPr id="35" name="Rounded Rectangle 8">
            <a:extLst>
              <a:ext uri="{FF2B5EF4-FFF2-40B4-BE49-F238E27FC236}">
                <a16:creationId xmlns:a16="http://schemas.microsoft.com/office/drawing/2014/main" id="{5347EA4F-7C8D-4723-83C1-835321800BEA}"/>
              </a:ext>
            </a:extLst>
          </p:cNvPr>
          <p:cNvSpPr/>
          <p:nvPr/>
        </p:nvSpPr>
        <p:spPr>
          <a:xfrm>
            <a:off x="9295170" y="924671"/>
            <a:ext cx="2440860" cy="613621"/>
          </a:xfrm>
          <a:prstGeom prst="roundRect">
            <a:avLst/>
          </a:prstGeom>
          <a:solidFill>
            <a:srgbClr val="ADAFB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Preparation</a:t>
            </a:r>
          </a:p>
        </p:txBody>
      </p:sp>
    </p:spTree>
    <p:extLst>
      <p:ext uri="{BB962C8B-B14F-4D97-AF65-F5344CB8AC3E}">
        <p14:creationId xmlns:p14="http://schemas.microsoft.com/office/powerpoint/2010/main" val="165380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BDFA-1B59-43F2-81F8-C90AC4BEDB26}"/>
              </a:ext>
            </a:extLst>
          </p:cNvPr>
          <p:cNvSpPr>
            <a:spLocks noGrp="1"/>
          </p:cNvSpPr>
          <p:nvPr>
            <p:ph type="title"/>
          </p:nvPr>
        </p:nvSpPr>
        <p:spPr>
          <a:xfrm>
            <a:off x="0" y="-4759"/>
            <a:ext cx="10515600" cy="1325563"/>
          </a:xfrm>
        </p:spPr>
        <p:txBody>
          <a:bodyPr/>
          <a:lstStyle/>
          <a:p>
            <a:r>
              <a:rPr lang="en-US" dirty="0"/>
              <a:t>Laminate Preparation I</a:t>
            </a:r>
          </a:p>
        </p:txBody>
      </p:sp>
      <p:sp>
        <p:nvSpPr>
          <p:cNvPr id="3" name="Rounded Rectangle 17">
            <a:extLst>
              <a:ext uri="{FF2B5EF4-FFF2-40B4-BE49-F238E27FC236}">
                <a16:creationId xmlns:a16="http://schemas.microsoft.com/office/drawing/2014/main" id="{08945E48-E1DD-4A05-A58C-E207205C1666}"/>
              </a:ext>
            </a:extLst>
          </p:cNvPr>
          <p:cNvSpPr/>
          <p:nvPr/>
        </p:nvSpPr>
        <p:spPr>
          <a:xfrm>
            <a:off x="342186" y="1102593"/>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Vulcanizing fluid 760 (cement)</a:t>
            </a:r>
          </a:p>
        </p:txBody>
      </p:sp>
      <p:sp>
        <p:nvSpPr>
          <p:cNvPr id="4" name="Rounded Rectangle 17">
            <a:extLst>
              <a:ext uri="{FF2B5EF4-FFF2-40B4-BE49-F238E27FC236}">
                <a16:creationId xmlns:a16="http://schemas.microsoft.com/office/drawing/2014/main" id="{9C382AAE-33EF-4CB4-918B-5C03E978802B}"/>
              </a:ext>
            </a:extLst>
          </p:cNvPr>
          <p:cNvSpPr/>
          <p:nvPr/>
        </p:nvSpPr>
        <p:spPr>
          <a:xfrm>
            <a:off x="342186" y="2160759"/>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Cushion Gum</a:t>
            </a:r>
          </a:p>
        </p:txBody>
      </p:sp>
      <p:sp>
        <p:nvSpPr>
          <p:cNvPr id="5" name="Rounded Rectangle 6">
            <a:extLst>
              <a:ext uri="{FF2B5EF4-FFF2-40B4-BE49-F238E27FC236}">
                <a16:creationId xmlns:a16="http://schemas.microsoft.com/office/drawing/2014/main" id="{C587FB8A-4CE7-4D82-87FE-6660969CC412}"/>
              </a:ext>
            </a:extLst>
          </p:cNvPr>
          <p:cNvSpPr/>
          <p:nvPr/>
        </p:nvSpPr>
        <p:spPr>
          <a:xfrm>
            <a:off x="2496573" y="2064564"/>
            <a:ext cx="1454641" cy="797007"/>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TCA laminate prep 2 kg solids/m2 </a:t>
            </a:r>
          </a:p>
        </p:txBody>
      </p:sp>
      <p:cxnSp>
        <p:nvCxnSpPr>
          <p:cNvPr id="6" name="Straight Arrow Connector 5">
            <a:extLst>
              <a:ext uri="{FF2B5EF4-FFF2-40B4-BE49-F238E27FC236}">
                <a16:creationId xmlns:a16="http://schemas.microsoft.com/office/drawing/2014/main" id="{81E4F0B1-D879-4012-8FDC-E6921034E54B}"/>
              </a:ext>
            </a:extLst>
          </p:cNvPr>
          <p:cNvCxnSpPr>
            <a:cxnSpLocks/>
            <a:stCxn id="3" idx="3"/>
            <a:endCxn id="5" idx="1"/>
          </p:cNvCxnSpPr>
          <p:nvPr/>
        </p:nvCxnSpPr>
        <p:spPr>
          <a:xfrm>
            <a:off x="1959874" y="1528052"/>
            <a:ext cx="536699" cy="935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340CEE7-51AF-4890-9C49-BC79942EAA28}"/>
              </a:ext>
            </a:extLst>
          </p:cNvPr>
          <p:cNvCxnSpPr>
            <a:cxnSpLocks/>
            <a:stCxn id="4" idx="3"/>
            <a:endCxn id="5" idx="1"/>
          </p:cNvCxnSpPr>
          <p:nvPr/>
        </p:nvCxnSpPr>
        <p:spPr>
          <a:xfrm flipV="1">
            <a:off x="1959874" y="2463068"/>
            <a:ext cx="536699" cy="123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7">
            <a:extLst>
              <a:ext uri="{FF2B5EF4-FFF2-40B4-BE49-F238E27FC236}">
                <a16:creationId xmlns:a16="http://schemas.microsoft.com/office/drawing/2014/main" id="{F69D05F8-6C75-4770-800B-BB07F276CEB4}"/>
              </a:ext>
            </a:extLst>
          </p:cNvPr>
          <p:cNvSpPr/>
          <p:nvPr/>
        </p:nvSpPr>
        <p:spPr>
          <a:xfrm>
            <a:off x="342186" y="3214698"/>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cured</a:t>
            </a:r>
          </a:p>
        </p:txBody>
      </p:sp>
      <p:cxnSp>
        <p:nvCxnSpPr>
          <p:cNvPr id="13" name="Straight Arrow Connector 12">
            <a:extLst>
              <a:ext uri="{FF2B5EF4-FFF2-40B4-BE49-F238E27FC236}">
                <a16:creationId xmlns:a16="http://schemas.microsoft.com/office/drawing/2014/main" id="{4F921D00-328C-4AEA-96BE-422A4A5FAD5C}"/>
              </a:ext>
            </a:extLst>
          </p:cNvPr>
          <p:cNvCxnSpPr>
            <a:cxnSpLocks/>
            <a:stCxn id="11" idx="3"/>
            <a:endCxn id="5" idx="1"/>
          </p:cNvCxnSpPr>
          <p:nvPr/>
        </p:nvCxnSpPr>
        <p:spPr>
          <a:xfrm flipV="1">
            <a:off x="1959874" y="2463068"/>
            <a:ext cx="536699" cy="110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7">
            <a:extLst>
              <a:ext uri="{FF2B5EF4-FFF2-40B4-BE49-F238E27FC236}">
                <a16:creationId xmlns:a16="http://schemas.microsoft.com/office/drawing/2014/main" id="{32F0491B-39EA-470A-BA5C-BAEB66896BFD}"/>
              </a:ext>
            </a:extLst>
          </p:cNvPr>
          <p:cNvSpPr/>
          <p:nvPr/>
        </p:nvSpPr>
        <p:spPr>
          <a:xfrm>
            <a:off x="342186" y="5040470"/>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Cushion Gum</a:t>
            </a:r>
          </a:p>
        </p:txBody>
      </p:sp>
      <p:sp>
        <p:nvSpPr>
          <p:cNvPr id="16" name="Rounded Rectangle 6">
            <a:extLst>
              <a:ext uri="{FF2B5EF4-FFF2-40B4-BE49-F238E27FC236}">
                <a16:creationId xmlns:a16="http://schemas.microsoft.com/office/drawing/2014/main" id="{AB1DD5E7-89F5-4219-8A22-3E7F41AC4E02}"/>
              </a:ext>
            </a:extLst>
          </p:cNvPr>
          <p:cNvSpPr/>
          <p:nvPr/>
        </p:nvSpPr>
        <p:spPr>
          <a:xfrm>
            <a:off x="2496573" y="4944275"/>
            <a:ext cx="1454641" cy="613621"/>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CG only laminate prep </a:t>
            </a:r>
          </a:p>
        </p:txBody>
      </p:sp>
      <p:cxnSp>
        <p:nvCxnSpPr>
          <p:cNvPr id="18" name="Straight Arrow Connector 17">
            <a:extLst>
              <a:ext uri="{FF2B5EF4-FFF2-40B4-BE49-F238E27FC236}">
                <a16:creationId xmlns:a16="http://schemas.microsoft.com/office/drawing/2014/main" id="{415B43A7-05AD-484B-BA3D-68EF14DDFC92}"/>
              </a:ext>
            </a:extLst>
          </p:cNvPr>
          <p:cNvCxnSpPr>
            <a:stCxn id="15" idx="3"/>
            <a:endCxn id="16" idx="1"/>
          </p:cNvCxnSpPr>
          <p:nvPr/>
        </p:nvCxnSpPr>
        <p:spPr>
          <a:xfrm flipV="1">
            <a:off x="1959874" y="5251086"/>
            <a:ext cx="536699" cy="214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7">
            <a:extLst>
              <a:ext uri="{FF2B5EF4-FFF2-40B4-BE49-F238E27FC236}">
                <a16:creationId xmlns:a16="http://schemas.microsoft.com/office/drawing/2014/main" id="{49896A6C-5299-49E3-B6D9-035658D3657C}"/>
              </a:ext>
            </a:extLst>
          </p:cNvPr>
          <p:cNvSpPr/>
          <p:nvPr/>
        </p:nvSpPr>
        <p:spPr>
          <a:xfrm>
            <a:off x="342186" y="6094409"/>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cured</a:t>
            </a:r>
          </a:p>
        </p:txBody>
      </p:sp>
      <p:cxnSp>
        <p:nvCxnSpPr>
          <p:cNvPr id="20" name="Straight Arrow Connector 19">
            <a:extLst>
              <a:ext uri="{FF2B5EF4-FFF2-40B4-BE49-F238E27FC236}">
                <a16:creationId xmlns:a16="http://schemas.microsoft.com/office/drawing/2014/main" id="{5DC299BD-B2CE-47C2-867B-B0A6DBCAB5C5}"/>
              </a:ext>
            </a:extLst>
          </p:cNvPr>
          <p:cNvCxnSpPr>
            <a:stCxn id="19" idx="3"/>
            <a:endCxn id="16" idx="1"/>
          </p:cNvCxnSpPr>
          <p:nvPr/>
        </p:nvCxnSpPr>
        <p:spPr>
          <a:xfrm flipV="1">
            <a:off x="1959874" y="5251086"/>
            <a:ext cx="536699" cy="1193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17">
            <a:extLst>
              <a:ext uri="{FF2B5EF4-FFF2-40B4-BE49-F238E27FC236}">
                <a16:creationId xmlns:a16="http://schemas.microsoft.com/office/drawing/2014/main" id="{4AE8AC70-1F61-4AFB-98A3-B14F6A3A6E29}"/>
              </a:ext>
            </a:extLst>
          </p:cNvPr>
          <p:cNvSpPr/>
          <p:nvPr/>
        </p:nvSpPr>
        <p:spPr>
          <a:xfrm>
            <a:off x="5681097" y="1090155"/>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Vulcanizing fluid 760 (cement)</a:t>
            </a:r>
          </a:p>
        </p:txBody>
      </p:sp>
      <p:sp>
        <p:nvSpPr>
          <p:cNvPr id="23" name="Rounded Rectangle 6">
            <a:extLst>
              <a:ext uri="{FF2B5EF4-FFF2-40B4-BE49-F238E27FC236}">
                <a16:creationId xmlns:a16="http://schemas.microsoft.com/office/drawing/2014/main" id="{0E674990-E341-4994-8470-7F14D6F106B7}"/>
              </a:ext>
            </a:extLst>
          </p:cNvPr>
          <p:cNvSpPr/>
          <p:nvPr/>
        </p:nvSpPr>
        <p:spPr>
          <a:xfrm>
            <a:off x="7835484" y="2052126"/>
            <a:ext cx="1454641" cy="613621"/>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Cement only laminate prep </a:t>
            </a:r>
          </a:p>
        </p:txBody>
      </p:sp>
      <p:cxnSp>
        <p:nvCxnSpPr>
          <p:cNvPr id="24" name="Straight Arrow Connector 23">
            <a:extLst>
              <a:ext uri="{FF2B5EF4-FFF2-40B4-BE49-F238E27FC236}">
                <a16:creationId xmlns:a16="http://schemas.microsoft.com/office/drawing/2014/main" id="{14761C66-C9C1-44BB-B3B1-410220A3D1E0}"/>
              </a:ext>
            </a:extLst>
          </p:cNvPr>
          <p:cNvCxnSpPr>
            <a:stCxn id="21" idx="3"/>
            <a:endCxn id="23" idx="1"/>
          </p:cNvCxnSpPr>
          <p:nvPr/>
        </p:nvCxnSpPr>
        <p:spPr>
          <a:xfrm>
            <a:off x="7298785" y="1515614"/>
            <a:ext cx="536699" cy="843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17">
            <a:extLst>
              <a:ext uri="{FF2B5EF4-FFF2-40B4-BE49-F238E27FC236}">
                <a16:creationId xmlns:a16="http://schemas.microsoft.com/office/drawing/2014/main" id="{4ACAC52E-DB8E-4C71-9AF3-D59DADC71DB4}"/>
              </a:ext>
            </a:extLst>
          </p:cNvPr>
          <p:cNvSpPr/>
          <p:nvPr/>
        </p:nvSpPr>
        <p:spPr>
          <a:xfrm>
            <a:off x="5681097" y="3202260"/>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cured</a:t>
            </a:r>
          </a:p>
        </p:txBody>
      </p:sp>
      <p:cxnSp>
        <p:nvCxnSpPr>
          <p:cNvPr id="27" name="Straight Arrow Connector 26">
            <a:extLst>
              <a:ext uri="{FF2B5EF4-FFF2-40B4-BE49-F238E27FC236}">
                <a16:creationId xmlns:a16="http://schemas.microsoft.com/office/drawing/2014/main" id="{3C1FF4A8-03F4-45C6-A832-9B1FD57A73A4}"/>
              </a:ext>
            </a:extLst>
          </p:cNvPr>
          <p:cNvCxnSpPr>
            <a:stCxn id="26" idx="3"/>
            <a:endCxn id="23" idx="1"/>
          </p:cNvCxnSpPr>
          <p:nvPr/>
        </p:nvCxnSpPr>
        <p:spPr>
          <a:xfrm flipV="1">
            <a:off x="7298785" y="2358937"/>
            <a:ext cx="536699" cy="1193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0">
            <a:extLst>
              <a:ext uri="{FF2B5EF4-FFF2-40B4-BE49-F238E27FC236}">
                <a16:creationId xmlns:a16="http://schemas.microsoft.com/office/drawing/2014/main" id="{8D66F834-5477-4ADB-9752-7C1E0F4330D6}"/>
              </a:ext>
            </a:extLst>
          </p:cNvPr>
          <p:cNvSpPr/>
          <p:nvPr/>
        </p:nvSpPr>
        <p:spPr>
          <a:xfrm>
            <a:off x="4144945" y="1445440"/>
            <a:ext cx="11822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Laminate image</a:t>
            </a:r>
          </a:p>
        </p:txBody>
      </p:sp>
      <p:sp>
        <p:nvSpPr>
          <p:cNvPr id="29" name="Rounded Rectangle 40">
            <a:extLst>
              <a:ext uri="{FF2B5EF4-FFF2-40B4-BE49-F238E27FC236}">
                <a16:creationId xmlns:a16="http://schemas.microsoft.com/office/drawing/2014/main" id="{906BD78C-F7B1-4276-8353-15D21C83E490}"/>
              </a:ext>
            </a:extLst>
          </p:cNvPr>
          <p:cNvSpPr/>
          <p:nvPr/>
        </p:nvSpPr>
        <p:spPr>
          <a:xfrm>
            <a:off x="4144945" y="2239779"/>
            <a:ext cx="11822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TCA lam peel test</a:t>
            </a:r>
          </a:p>
        </p:txBody>
      </p:sp>
      <p:sp>
        <p:nvSpPr>
          <p:cNvPr id="30" name="Rounded Rectangle 40">
            <a:extLst>
              <a:ext uri="{FF2B5EF4-FFF2-40B4-BE49-F238E27FC236}">
                <a16:creationId xmlns:a16="http://schemas.microsoft.com/office/drawing/2014/main" id="{4C5A0EB1-336F-468B-BF9B-AAECBAF86118}"/>
              </a:ext>
            </a:extLst>
          </p:cNvPr>
          <p:cNvSpPr/>
          <p:nvPr/>
        </p:nvSpPr>
        <p:spPr>
          <a:xfrm>
            <a:off x="4220433" y="4944275"/>
            <a:ext cx="1359971"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CG only lam peel test</a:t>
            </a:r>
          </a:p>
        </p:txBody>
      </p:sp>
      <p:sp>
        <p:nvSpPr>
          <p:cNvPr id="31" name="Rounded Rectangle 40">
            <a:extLst>
              <a:ext uri="{FF2B5EF4-FFF2-40B4-BE49-F238E27FC236}">
                <a16:creationId xmlns:a16="http://schemas.microsoft.com/office/drawing/2014/main" id="{6C379738-14F0-48C6-9BF6-BFE623DFCA0A}"/>
              </a:ext>
            </a:extLst>
          </p:cNvPr>
          <p:cNvSpPr/>
          <p:nvPr/>
        </p:nvSpPr>
        <p:spPr>
          <a:xfrm>
            <a:off x="9746702" y="2047337"/>
            <a:ext cx="1454641"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Cement only lam peel test</a:t>
            </a:r>
          </a:p>
        </p:txBody>
      </p:sp>
      <p:sp>
        <p:nvSpPr>
          <p:cNvPr id="34" name="Rounded Rectangle 6">
            <a:extLst>
              <a:ext uri="{FF2B5EF4-FFF2-40B4-BE49-F238E27FC236}">
                <a16:creationId xmlns:a16="http://schemas.microsoft.com/office/drawing/2014/main" id="{D3015691-5ED6-422F-887D-80AFFD17BADB}"/>
              </a:ext>
            </a:extLst>
          </p:cNvPr>
          <p:cNvSpPr/>
          <p:nvPr/>
        </p:nvSpPr>
        <p:spPr>
          <a:xfrm>
            <a:off x="8118282" y="4728765"/>
            <a:ext cx="1454641" cy="613621"/>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No adhesive laminate prep </a:t>
            </a:r>
          </a:p>
        </p:txBody>
      </p:sp>
      <p:sp>
        <p:nvSpPr>
          <p:cNvPr id="37" name="Rounded Rectangle 17">
            <a:extLst>
              <a:ext uri="{FF2B5EF4-FFF2-40B4-BE49-F238E27FC236}">
                <a16:creationId xmlns:a16="http://schemas.microsoft.com/office/drawing/2014/main" id="{1A3BDAD7-EBB0-4DC2-872A-4BF255C49685}"/>
              </a:ext>
            </a:extLst>
          </p:cNvPr>
          <p:cNvSpPr/>
          <p:nvPr/>
        </p:nvSpPr>
        <p:spPr>
          <a:xfrm>
            <a:off x="5963895" y="5878899"/>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cured</a:t>
            </a:r>
          </a:p>
        </p:txBody>
      </p:sp>
      <p:cxnSp>
        <p:nvCxnSpPr>
          <p:cNvPr id="38" name="Straight Arrow Connector 37">
            <a:extLst>
              <a:ext uri="{FF2B5EF4-FFF2-40B4-BE49-F238E27FC236}">
                <a16:creationId xmlns:a16="http://schemas.microsoft.com/office/drawing/2014/main" id="{BAC01F2B-3535-405D-A414-69F8661D177C}"/>
              </a:ext>
            </a:extLst>
          </p:cNvPr>
          <p:cNvCxnSpPr>
            <a:stCxn id="37" idx="3"/>
            <a:endCxn id="34" idx="1"/>
          </p:cNvCxnSpPr>
          <p:nvPr/>
        </p:nvCxnSpPr>
        <p:spPr>
          <a:xfrm flipV="1">
            <a:off x="7581583" y="5035576"/>
            <a:ext cx="536699" cy="1193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40">
            <a:extLst>
              <a:ext uri="{FF2B5EF4-FFF2-40B4-BE49-F238E27FC236}">
                <a16:creationId xmlns:a16="http://schemas.microsoft.com/office/drawing/2014/main" id="{9E9F0E7C-E629-408D-A288-7AB68BC7C447}"/>
              </a:ext>
            </a:extLst>
          </p:cNvPr>
          <p:cNvSpPr/>
          <p:nvPr/>
        </p:nvSpPr>
        <p:spPr>
          <a:xfrm>
            <a:off x="10019046" y="4728765"/>
            <a:ext cx="1617688"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adhesive lam peel test</a:t>
            </a:r>
          </a:p>
        </p:txBody>
      </p:sp>
      <p:sp>
        <p:nvSpPr>
          <p:cNvPr id="43" name="Rounded Rectangle 8">
            <a:extLst>
              <a:ext uri="{FF2B5EF4-FFF2-40B4-BE49-F238E27FC236}">
                <a16:creationId xmlns:a16="http://schemas.microsoft.com/office/drawing/2014/main" id="{E2CD06B2-A754-4FC4-B3B5-FFE90E64D842}"/>
              </a:ext>
            </a:extLst>
          </p:cNvPr>
          <p:cNvSpPr/>
          <p:nvPr/>
        </p:nvSpPr>
        <p:spPr>
          <a:xfrm>
            <a:off x="9504784" y="158232"/>
            <a:ext cx="2440860" cy="613621"/>
          </a:xfrm>
          <a:prstGeom prst="roundRect">
            <a:avLst/>
          </a:prstGeom>
          <a:solidFill>
            <a:srgbClr val="ADAFB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Laminate Adhesion Strength</a:t>
            </a:r>
          </a:p>
        </p:txBody>
      </p:sp>
      <p:cxnSp>
        <p:nvCxnSpPr>
          <p:cNvPr id="45" name="Straight Arrow Connector 44">
            <a:extLst>
              <a:ext uri="{FF2B5EF4-FFF2-40B4-BE49-F238E27FC236}">
                <a16:creationId xmlns:a16="http://schemas.microsoft.com/office/drawing/2014/main" id="{19268BA2-2057-4B21-986F-02C8DF5BECC3}"/>
              </a:ext>
            </a:extLst>
          </p:cNvPr>
          <p:cNvCxnSpPr>
            <a:stCxn id="5" idx="3"/>
            <a:endCxn id="29" idx="1"/>
          </p:cNvCxnSpPr>
          <p:nvPr/>
        </p:nvCxnSpPr>
        <p:spPr>
          <a:xfrm>
            <a:off x="3951214" y="2463068"/>
            <a:ext cx="193731" cy="8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3999C23-6B17-449D-81CF-C1B60870E831}"/>
              </a:ext>
            </a:extLst>
          </p:cNvPr>
          <p:cNvCxnSpPr>
            <a:stCxn id="5" idx="3"/>
            <a:endCxn id="28" idx="1"/>
          </p:cNvCxnSpPr>
          <p:nvPr/>
        </p:nvCxnSpPr>
        <p:spPr>
          <a:xfrm flipV="1">
            <a:off x="3951214" y="1756336"/>
            <a:ext cx="193731" cy="70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8D8D49D-0759-454C-91D2-979D2950509A}"/>
              </a:ext>
            </a:extLst>
          </p:cNvPr>
          <p:cNvCxnSpPr>
            <a:stCxn id="23" idx="3"/>
            <a:endCxn id="31" idx="1"/>
          </p:cNvCxnSpPr>
          <p:nvPr/>
        </p:nvCxnSpPr>
        <p:spPr>
          <a:xfrm flipV="1">
            <a:off x="9290125" y="2358233"/>
            <a:ext cx="456577" cy="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B9FFBED-4DFE-42DB-AB94-9924D67DDA6B}"/>
              </a:ext>
            </a:extLst>
          </p:cNvPr>
          <p:cNvCxnSpPr>
            <a:stCxn id="16" idx="3"/>
            <a:endCxn id="30" idx="1"/>
          </p:cNvCxnSpPr>
          <p:nvPr/>
        </p:nvCxnSpPr>
        <p:spPr>
          <a:xfrm>
            <a:off x="3951214" y="5251086"/>
            <a:ext cx="269219" cy="4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210152-DF5F-464D-839A-DFAE6D3278C2}"/>
              </a:ext>
            </a:extLst>
          </p:cNvPr>
          <p:cNvCxnSpPr>
            <a:stCxn id="34" idx="3"/>
            <a:endCxn id="39" idx="1"/>
          </p:cNvCxnSpPr>
          <p:nvPr/>
        </p:nvCxnSpPr>
        <p:spPr>
          <a:xfrm>
            <a:off x="9572923" y="5035576"/>
            <a:ext cx="446123" cy="4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25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BDFA-1B59-43F2-81F8-C90AC4BEDB26}"/>
              </a:ext>
            </a:extLst>
          </p:cNvPr>
          <p:cNvSpPr>
            <a:spLocks noGrp="1"/>
          </p:cNvSpPr>
          <p:nvPr>
            <p:ph type="title"/>
          </p:nvPr>
        </p:nvSpPr>
        <p:spPr>
          <a:xfrm>
            <a:off x="0" y="-4759"/>
            <a:ext cx="10515600" cy="1325563"/>
          </a:xfrm>
        </p:spPr>
        <p:txBody>
          <a:bodyPr/>
          <a:lstStyle/>
          <a:p>
            <a:r>
              <a:rPr lang="en-US" dirty="0"/>
              <a:t>Laminate Preparation II</a:t>
            </a:r>
          </a:p>
        </p:txBody>
      </p:sp>
      <p:sp>
        <p:nvSpPr>
          <p:cNvPr id="15" name="Rounded Rectangle 17">
            <a:extLst>
              <a:ext uri="{FF2B5EF4-FFF2-40B4-BE49-F238E27FC236}">
                <a16:creationId xmlns:a16="http://schemas.microsoft.com/office/drawing/2014/main" id="{32F0491B-39EA-470A-BA5C-BAEB66896BFD}"/>
              </a:ext>
            </a:extLst>
          </p:cNvPr>
          <p:cNvSpPr/>
          <p:nvPr/>
        </p:nvSpPr>
        <p:spPr>
          <a:xfrm>
            <a:off x="325408" y="1307894"/>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wet toluene </a:t>
            </a:r>
          </a:p>
        </p:txBody>
      </p:sp>
      <p:sp>
        <p:nvSpPr>
          <p:cNvPr id="16" name="Rounded Rectangle 6">
            <a:extLst>
              <a:ext uri="{FF2B5EF4-FFF2-40B4-BE49-F238E27FC236}">
                <a16:creationId xmlns:a16="http://schemas.microsoft.com/office/drawing/2014/main" id="{AB1DD5E7-89F5-4219-8A22-3E7F41AC4E02}"/>
              </a:ext>
            </a:extLst>
          </p:cNvPr>
          <p:cNvSpPr/>
          <p:nvPr/>
        </p:nvSpPr>
        <p:spPr>
          <a:xfrm>
            <a:off x="2479795" y="1211699"/>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wet lam prep 0.33 kg solids/m2</a:t>
            </a:r>
          </a:p>
        </p:txBody>
      </p:sp>
      <p:cxnSp>
        <p:nvCxnSpPr>
          <p:cNvPr id="18" name="Straight Arrow Connector 17">
            <a:extLst>
              <a:ext uri="{FF2B5EF4-FFF2-40B4-BE49-F238E27FC236}">
                <a16:creationId xmlns:a16="http://schemas.microsoft.com/office/drawing/2014/main" id="{415B43A7-05AD-484B-BA3D-68EF14DDFC92}"/>
              </a:ext>
            </a:extLst>
          </p:cNvPr>
          <p:cNvCxnSpPr>
            <a:cxnSpLocks/>
            <a:stCxn id="15" idx="3"/>
            <a:endCxn id="16" idx="1"/>
          </p:cNvCxnSpPr>
          <p:nvPr/>
        </p:nvCxnSpPr>
        <p:spPr>
          <a:xfrm flipV="1">
            <a:off x="1943096" y="1587362"/>
            <a:ext cx="536699" cy="14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7">
            <a:extLst>
              <a:ext uri="{FF2B5EF4-FFF2-40B4-BE49-F238E27FC236}">
                <a16:creationId xmlns:a16="http://schemas.microsoft.com/office/drawing/2014/main" id="{49896A6C-5299-49E3-B6D9-035658D3657C}"/>
              </a:ext>
            </a:extLst>
          </p:cNvPr>
          <p:cNvSpPr/>
          <p:nvPr/>
        </p:nvSpPr>
        <p:spPr>
          <a:xfrm>
            <a:off x="325408" y="2361833"/>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cured</a:t>
            </a:r>
          </a:p>
        </p:txBody>
      </p:sp>
      <p:cxnSp>
        <p:nvCxnSpPr>
          <p:cNvPr id="20" name="Straight Arrow Connector 19">
            <a:extLst>
              <a:ext uri="{FF2B5EF4-FFF2-40B4-BE49-F238E27FC236}">
                <a16:creationId xmlns:a16="http://schemas.microsoft.com/office/drawing/2014/main" id="{5DC299BD-B2CE-47C2-867B-B0A6DBCAB5C5}"/>
              </a:ext>
            </a:extLst>
          </p:cNvPr>
          <p:cNvCxnSpPr>
            <a:cxnSpLocks/>
            <a:stCxn id="19" idx="3"/>
            <a:endCxn id="16" idx="1"/>
          </p:cNvCxnSpPr>
          <p:nvPr/>
        </p:nvCxnSpPr>
        <p:spPr>
          <a:xfrm flipV="1">
            <a:off x="1943096" y="1587362"/>
            <a:ext cx="536699" cy="112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40">
            <a:extLst>
              <a:ext uri="{FF2B5EF4-FFF2-40B4-BE49-F238E27FC236}">
                <a16:creationId xmlns:a16="http://schemas.microsoft.com/office/drawing/2014/main" id="{4C5A0EB1-336F-468B-BF9B-AAECBAF86118}"/>
              </a:ext>
            </a:extLst>
          </p:cNvPr>
          <p:cNvSpPr/>
          <p:nvPr/>
        </p:nvSpPr>
        <p:spPr>
          <a:xfrm>
            <a:off x="4203655" y="1211698"/>
            <a:ext cx="1570752" cy="1212719"/>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 wet lam peel test 0.33 kg solids/m2</a:t>
            </a:r>
          </a:p>
        </p:txBody>
      </p:sp>
      <p:cxnSp>
        <p:nvCxnSpPr>
          <p:cNvPr id="25" name="Straight Arrow Connector 24">
            <a:extLst>
              <a:ext uri="{FF2B5EF4-FFF2-40B4-BE49-F238E27FC236}">
                <a16:creationId xmlns:a16="http://schemas.microsoft.com/office/drawing/2014/main" id="{6A4984D0-572B-4350-8266-F13F459D2030}"/>
              </a:ext>
            </a:extLst>
          </p:cNvPr>
          <p:cNvCxnSpPr>
            <a:cxnSpLocks/>
            <a:stCxn id="16" idx="3"/>
            <a:endCxn id="30" idx="1"/>
          </p:cNvCxnSpPr>
          <p:nvPr/>
        </p:nvCxnSpPr>
        <p:spPr>
          <a:xfrm>
            <a:off x="3934436" y="1587362"/>
            <a:ext cx="269219" cy="23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17">
            <a:extLst>
              <a:ext uri="{FF2B5EF4-FFF2-40B4-BE49-F238E27FC236}">
                <a16:creationId xmlns:a16="http://schemas.microsoft.com/office/drawing/2014/main" id="{E7C51D93-84E2-44DB-BE17-5050BAE01DB5}"/>
              </a:ext>
            </a:extLst>
          </p:cNvPr>
          <p:cNvSpPr/>
          <p:nvPr/>
        </p:nvSpPr>
        <p:spPr>
          <a:xfrm>
            <a:off x="325408" y="3157512"/>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wet toluene </a:t>
            </a:r>
          </a:p>
        </p:txBody>
      </p:sp>
      <p:sp>
        <p:nvSpPr>
          <p:cNvPr id="40" name="Rounded Rectangle 6">
            <a:extLst>
              <a:ext uri="{FF2B5EF4-FFF2-40B4-BE49-F238E27FC236}">
                <a16:creationId xmlns:a16="http://schemas.microsoft.com/office/drawing/2014/main" id="{128B0B95-DC3E-44D2-BFD0-F06E719B5297}"/>
              </a:ext>
            </a:extLst>
          </p:cNvPr>
          <p:cNvSpPr/>
          <p:nvPr/>
        </p:nvSpPr>
        <p:spPr>
          <a:xfrm>
            <a:off x="2479795" y="3061317"/>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wet lam prep 0.67 kg solids/m2</a:t>
            </a:r>
          </a:p>
        </p:txBody>
      </p:sp>
      <p:cxnSp>
        <p:nvCxnSpPr>
          <p:cNvPr id="41" name="Straight Arrow Connector 40">
            <a:extLst>
              <a:ext uri="{FF2B5EF4-FFF2-40B4-BE49-F238E27FC236}">
                <a16:creationId xmlns:a16="http://schemas.microsoft.com/office/drawing/2014/main" id="{8817582C-3404-48E8-B11C-ECF4DEBB3056}"/>
              </a:ext>
            </a:extLst>
          </p:cNvPr>
          <p:cNvCxnSpPr>
            <a:cxnSpLocks/>
            <a:stCxn id="36" idx="3"/>
            <a:endCxn id="40" idx="1"/>
          </p:cNvCxnSpPr>
          <p:nvPr/>
        </p:nvCxnSpPr>
        <p:spPr>
          <a:xfrm flipV="1">
            <a:off x="1943096" y="3436980"/>
            <a:ext cx="536699" cy="14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7">
            <a:extLst>
              <a:ext uri="{FF2B5EF4-FFF2-40B4-BE49-F238E27FC236}">
                <a16:creationId xmlns:a16="http://schemas.microsoft.com/office/drawing/2014/main" id="{71FD0A86-8114-40F2-8A1E-852EB3B06B6E}"/>
              </a:ext>
            </a:extLst>
          </p:cNvPr>
          <p:cNvSpPr/>
          <p:nvPr/>
        </p:nvSpPr>
        <p:spPr>
          <a:xfrm>
            <a:off x="325408" y="4211451"/>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cured</a:t>
            </a:r>
          </a:p>
        </p:txBody>
      </p:sp>
      <p:cxnSp>
        <p:nvCxnSpPr>
          <p:cNvPr id="43" name="Straight Arrow Connector 42">
            <a:extLst>
              <a:ext uri="{FF2B5EF4-FFF2-40B4-BE49-F238E27FC236}">
                <a16:creationId xmlns:a16="http://schemas.microsoft.com/office/drawing/2014/main" id="{61045B62-ABAC-4967-9061-DBD15855EDC0}"/>
              </a:ext>
            </a:extLst>
          </p:cNvPr>
          <p:cNvCxnSpPr>
            <a:cxnSpLocks/>
            <a:stCxn id="42" idx="3"/>
            <a:endCxn id="40" idx="1"/>
          </p:cNvCxnSpPr>
          <p:nvPr/>
        </p:nvCxnSpPr>
        <p:spPr>
          <a:xfrm flipV="1">
            <a:off x="1943096" y="3436980"/>
            <a:ext cx="536699" cy="112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0">
            <a:extLst>
              <a:ext uri="{FF2B5EF4-FFF2-40B4-BE49-F238E27FC236}">
                <a16:creationId xmlns:a16="http://schemas.microsoft.com/office/drawing/2014/main" id="{EF682334-7A08-46C6-996C-69A656879A53}"/>
              </a:ext>
            </a:extLst>
          </p:cNvPr>
          <p:cNvSpPr/>
          <p:nvPr/>
        </p:nvSpPr>
        <p:spPr>
          <a:xfrm>
            <a:off x="4203655" y="3061316"/>
            <a:ext cx="1570752" cy="1212719"/>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 wet lam peel test 0.67 kg solids/m2</a:t>
            </a:r>
          </a:p>
        </p:txBody>
      </p:sp>
      <p:cxnSp>
        <p:nvCxnSpPr>
          <p:cNvPr id="45" name="Straight Arrow Connector 44">
            <a:extLst>
              <a:ext uri="{FF2B5EF4-FFF2-40B4-BE49-F238E27FC236}">
                <a16:creationId xmlns:a16="http://schemas.microsoft.com/office/drawing/2014/main" id="{FCC24466-F0BD-42A5-935F-F16D33C76184}"/>
              </a:ext>
            </a:extLst>
          </p:cNvPr>
          <p:cNvCxnSpPr>
            <a:cxnSpLocks/>
            <a:stCxn id="40" idx="3"/>
            <a:endCxn id="44" idx="1"/>
          </p:cNvCxnSpPr>
          <p:nvPr/>
        </p:nvCxnSpPr>
        <p:spPr>
          <a:xfrm>
            <a:off x="3934436" y="3436980"/>
            <a:ext cx="269219" cy="23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17">
            <a:extLst>
              <a:ext uri="{FF2B5EF4-FFF2-40B4-BE49-F238E27FC236}">
                <a16:creationId xmlns:a16="http://schemas.microsoft.com/office/drawing/2014/main" id="{88CD6C16-B9AD-48AC-A668-AD3840BCA4F8}"/>
              </a:ext>
            </a:extLst>
          </p:cNvPr>
          <p:cNvSpPr/>
          <p:nvPr/>
        </p:nvSpPr>
        <p:spPr>
          <a:xfrm>
            <a:off x="325408" y="5007130"/>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wet toluene </a:t>
            </a:r>
          </a:p>
        </p:txBody>
      </p:sp>
      <p:sp>
        <p:nvSpPr>
          <p:cNvPr id="47" name="Rounded Rectangle 6">
            <a:extLst>
              <a:ext uri="{FF2B5EF4-FFF2-40B4-BE49-F238E27FC236}">
                <a16:creationId xmlns:a16="http://schemas.microsoft.com/office/drawing/2014/main" id="{A954FFE4-556D-4AA0-A187-D4C440F7BAD6}"/>
              </a:ext>
            </a:extLst>
          </p:cNvPr>
          <p:cNvSpPr/>
          <p:nvPr/>
        </p:nvSpPr>
        <p:spPr>
          <a:xfrm>
            <a:off x="2479795" y="4910935"/>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wet lam prep 1 kg solids/m2</a:t>
            </a:r>
          </a:p>
        </p:txBody>
      </p:sp>
      <p:cxnSp>
        <p:nvCxnSpPr>
          <p:cNvPr id="48" name="Straight Arrow Connector 47">
            <a:extLst>
              <a:ext uri="{FF2B5EF4-FFF2-40B4-BE49-F238E27FC236}">
                <a16:creationId xmlns:a16="http://schemas.microsoft.com/office/drawing/2014/main" id="{9688750C-AE33-438C-A1FA-EDF86C4B4362}"/>
              </a:ext>
            </a:extLst>
          </p:cNvPr>
          <p:cNvCxnSpPr>
            <a:cxnSpLocks/>
            <a:stCxn id="46" idx="3"/>
            <a:endCxn id="47" idx="1"/>
          </p:cNvCxnSpPr>
          <p:nvPr/>
        </p:nvCxnSpPr>
        <p:spPr>
          <a:xfrm flipV="1">
            <a:off x="1943096" y="5286598"/>
            <a:ext cx="536699" cy="14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17">
            <a:extLst>
              <a:ext uri="{FF2B5EF4-FFF2-40B4-BE49-F238E27FC236}">
                <a16:creationId xmlns:a16="http://schemas.microsoft.com/office/drawing/2014/main" id="{DE69A82A-A0F0-4250-AC92-1D38B5C0BC6B}"/>
              </a:ext>
            </a:extLst>
          </p:cNvPr>
          <p:cNvSpPr/>
          <p:nvPr/>
        </p:nvSpPr>
        <p:spPr>
          <a:xfrm>
            <a:off x="325408" y="6061069"/>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cured</a:t>
            </a:r>
          </a:p>
        </p:txBody>
      </p:sp>
      <p:cxnSp>
        <p:nvCxnSpPr>
          <p:cNvPr id="50" name="Straight Arrow Connector 49">
            <a:extLst>
              <a:ext uri="{FF2B5EF4-FFF2-40B4-BE49-F238E27FC236}">
                <a16:creationId xmlns:a16="http://schemas.microsoft.com/office/drawing/2014/main" id="{43A55138-5DA8-4818-BA9C-E6FFBCEE79E6}"/>
              </a:ext>
            </a:extLst>
          </p:cNvPr>
          <p:cNvCxnSpPr>
            <a:cxnSpLocks/>
            <a:stCxn id="49" idx="3"/>
            <a:endCxn id="47" idx="1"/>
          </p:cNvCxnSpPr>
          <p:nvPr/>
        </p:nvCxnSpPr>
        <p:spPr>
          <a:xfrm flipV="1">
            <a:off x="1943096" y="5286598"/>
            <a:ext cx="536699" cy="112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40">
            <a:extLst>
              <a:ext uri="{FF2B5EF4-FFF2-40B4-BE49-F238E27FC236}">
                <a16:creationId xmlns:a16="http://schemas.microsoft.com/office/drawing/2014/main" id="{E2C5291F-1B7E-4FD4-B192-D99C196B4BB3}"/>
              </a:ext>
            </a:extLst>
          </p:cNvPr>
          <p:cNvSpPr/>
          <p:nvPr/>
        </p:nvSpPr>
        <p:spPr>
          <a:xfrm>
            <a:off x="4203655" y="4910934"/>
            <a:ext cx="1359971" cy="1212719"/>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 wet lam peel test 1 kg solids/m2</a:t>
            </a:r>
          </a:p>
        </p:txBody>
      </p:sp>
      <p:cxnSp>
        <p:nvCxnSpPr>
          <p:cNvPr id="52" name="Straight Arrow Connector 51">
            <a:extLst>
              <a:ext uri="{FF2B5EF4-FFF2-40B4-BE49-F238E27FC236}">
                <a16:creationId xmlns:a16="http://schemas.microsoft.com/office/drawing/2014/main" id="{1FBDA3B1-BFAF-4418-A218-487D9A1E3745}"/>
              </a:ext>
            </a:extLst>
          </p:cNvPr>
          <p:cNvCxnSpPr>
            <a:stCxn id="47" idx="3"/>
            <a:endCxn id="51" idx="1"/>
          </p:cNvCxnSpPr>
          <p:nvPr/>
        </p:nvCxnSpPr>
        <p:spPr>
          <a:xfrm>
            <a:off x="3934436" y="5286598"/>
            <a:ext cx="269219" cy="23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17">
            <a:extLst>
              <a:ext uri="{FF2B5EF4-FFF2-40B4-BE49-F238E27FC236}">
                <a16:creationId xmlns:a16="http://schemas.microsoft.com/office/drawing/2014/main" id="{4C9C20F8-7633-417C-99AD-2714F46E4A43}"/>
              </a:ext>
            </a:extLst>
          </p:cNvPr>
          <p:cNvSpPr/>
          <p:nvPr/>
        </p:nvSpPr>
        <p:spPr>
          <a:xfrm>
            <a:off x="6148059" y="1042289"/>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wet toluene </a:t>
            </a:r>
          </a:p>
        </p:txBody>
      </p:sp>
      <p:sp>
        <p:nvSpPr>
          <p:cNvPr id="54" name="Rounded Rectangle 6">
            <a:extLst>
              <a:ext uri="{FF2B5EF4-FFF2-40B4-BE49-F238E27FC236}">
                <a16:creationId xmlns:a16="http://schemas.microsoft.com/office/drawing/2014/main" id="{516367BA-3D2B-40DC-8C87-EC69054F7E3C}"/>
              </a:ext>
            </a:extLst>
          </p:cNvPr>
          <p:cNvSpPr/>
          <p:nvPr/>
        </p:nvSpPr>
        <p:spPr>
          <a:xfrm>
            <a:off x="8302446" y="946094"/>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wet lam prep 2 kg solids/m2</a:t>
            </a:r>
          </a:p>
        </p:txBody>
      </p:sp>
      <p:cxnSp>
        <p:nvCxnSpPr>
          <p:cNvPr id="55" name="Straight Arrow Connector 54">
            <a:extLst>
              <a:ext uri="{FF2B5EF4-FFF2-40B4-BE49-F238E27FC236}">
                <a16:creationId xmlns:a16="http://schemas.microsoft.com/office/drawing/2014/main" id="{8DF629DE-27E6-40D2-8D51-4CCCA9B8470D}"/>
              </a:ext>
            </a:extLst>
          </p:cNvPr>
          <p:cNvCxnSpPr>
            <a:cxnSpLocks/>
            <a:stCxn id="53" idx="3"/>
            <a:endCxn id="54" idx="1"/>
          </p:cNvCxnSpPr>
          <p:nvPr/>
        </p:nvCxnSpPr>
        <p:spPr>
          <a:xfrm flipV="1">
            <a:off x="7765747" y="1321757"/>
            <a:ext cx="536699" cy="14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17">
            <a:extLst>
              <a:ext uri="{FF2B5EF4-FFF2-40B4-BE49-F238E27FC236}">
                <a16:creationId xmlns:a16="http://schemas.microsoft.com/office/drawing/2014/main" id="{7F1A0A78-C5C6-405B-B9CA-0FE50877A719}"/>
              </a:ext>
            </a:extLst>
          </p:cNvPr>
          <p:cNvSpPr/>
          <p:nvPr/>
        </p:nvSpPr>
        <p:spPr>
          <a:xfrm>
            <a:off x="6148059" y="2096228"/>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cured</a:t>
            </a:r>
          </a:p>
        </p:txBody>
      </p:sp>
      <p:cxnSp>
        <p:nvCxnSpPr>
          <p:cNvPr id="57" name="Straight Arrow Connector 56">
            <a:extLst>
              <a:ext uri="{FF2B5EF4-FFF2-40B4-BE49-F238E27FC236}">
                <a16:creationId xmlns:a16="http://schemas.microsoft.com/office/drawing/2014/main" id="{8FF275FD-ED5E-48A5-A98E-E614865225F6}"/>
              </a:ext>
            </a:extLst>
          </p:cNvPr>
          <p:cNvCxnSpPr>
            <a:cxnSpLocks/>
            <a:stCxn id="56" idx="3"/>
            <a:endCxn id="54" idx="1"/>
          </p:cNvCxnSpPr>
          <p:nvPr/>
        </p:nvCxnSpPr>
        <p:spPr>
          <a:xfrm flipV="1">
            <a:off x="7765747" y="1321757"/>
            <a:ext cx="536699" cy="112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40">
            <a:extLst>
              <a:ext uri="{FF2B5EF4-FFF2-40B4-BE49-F238E27FC236}">
                <a16:creationId xmlns:a16="http://schemas.microsoft.com/office/drawing/2014/main" id="{C994DB3D-A65B-468B-938B-63CB7CF600E5}"/>
              </a:ext>
            </a:extLst>
          </p:cNvPr>
          <p:cNvSpPr/>
          <p:nvPr/>
        </p:nvSpPr>
        <p:spPr>
          <a:xfrm>
            <a:off x="10026306" y="946093"/>
            <a:ext cx="1359971" cy="1212719"/>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 wet lam peel test 2 kg solids/m2</a:t>
            </a:r>
          </a:p>
        </p:txBody>
      </p:sp>
      <p:cxnSp>
        <p:nvCxnSpPr>
          <p:cNvPr id="59" name="Straight Arrow Connector 58">
            <a:extLst>
              <a:ext uri="{FF2B5EF4-FFF2-40B4-BE49-F238E27FC236}">
                <a16:creationId xmlns:a16="http://schemas.microsoft.com/office/drawing/2014/main" id="{01C496C8-5825-4F75-83F1-1AE16C3EB45F}"/>
              </a:ext>
            </a:extLst>
          </p:cNvPr>
          <p:cNvCxnSpPr>
            <a:stCxn id="54" idx="3"/>
            <a:endCxn id="58" idx="1"/>
          </p:cNvCxnSpPr>
          <p:nvPr/>
        </p:nvCxnSpPr>
        <p:spPr>
          <a:xfrm>
            <a:off x="9757087" y="1321757"/>
            <a:ext cx="269219" cy="23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17">
            <a:extLst>
              <a:ext uri="{FF2B5EF4-FFF2-40B4-BE49-F238E27FC236}">
                <a16:creationId xmlns:a16="http://schemas.microsoft.com/office/drawing/2014/main" id="{891DD6FA-5787-4766-A775-7263D78D6B29}"/>
              </a:ext>
            </a:extLst>
          </p:cNvPr>
          <p:cNvSpPr/>
          <p:nvPr/>
        </p:nvSpPr>
        <p:spPr>
          <a:xfrm>
            <a:off x="6148059" y="2891907"/>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wet toluene </a:t>
            </a:r>
          </a:p>
        </p:txBody>
      </p:sp>
      <p:sp>
        <p:nvSpPr>
          <p:cNvPr id="61" name="Rounded Rectangle 6">
            <a:extLst>
              <a:ext uri="{FF2B5EF4-FFF2-40B4-BE49-F238E27FC236}">
                <a16:creationId xmlns:a16="http://schemas.microsoft.com/office/drawing/2014/main" id="{FE780042-DFEC-4D05-91B9-41FA9DB5C357}"/>
              </a:ext>
            </a:extLst>
          </p:cNvPr>
          <p:cNvSpPr/>
          <p:nvPr/>
        </p:nvSpPr>
        <p:spPr>
          <a:xfrm>
            <a:off x="8302446" y="2795712"/>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a:t>
            </a:r>
            <a:r>
              <a:rPr lang="en-US" sz="1600" dirty="0" err="1"/>
              <a:t>evap</a:t>
            </a:r>
            <a:r>
              <a:rPr lang="en-US" sz="1600" dirty="0"/>
              <a:t> lam prep 2 kg solids/m2</a:t>
            </a:r>
          </a:p>
        </p:txBody>
      </p:sp>
      <p:cxnSp>
        <p:nvCxnSpPr>
          <p:cNvPr id="62" name="Straight Arrow Connector 61">
            <a:extLst>
              <a:ext uri="{FF2B5EF4-FFF2-40B4-BE49-F238E27FC236}">
                <a16:creationId xmlns:a16="http://schemas.microsoft.com/office/drawing/2014/main" id="{80E3EAE9-4481-45BF-8679-AB5137F07B46}"/>
              </a:ext>
            </a:extLst>
          </p:cNvPr>
          <p:cNvCxnSpPr>
            <a:cxnSpLocks/>
            <a:stCxn id="60" idx="3"/>
            <a:endCxn id="61" idx="1"/>
          </p:cNvCxnSpPr>
          <p:nvPr/>
        </p:nvCxnSpPr>
        <p:spPr>
          <a:xfrm flipV="1">
            <a:off x="7765747" y="3171375"/>
            <a:ext cx="536699" cy="14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17">
            <a:extLst>
              <a:ext uri="{FF2B5EF4-FFF2-40B4-BE49-F238E27FC236}">
                <a16:creationId xmlns:a16="http://schemas.microsoft.com/office/drawing/2014/main" id="{7E9EC2E9-33F3-4CBC-8AE1-78F272656C0C}"/>
              </a:ext>
            </a:extLst>
          </p:cNvPr>
          <p:cNvSpPr/>
          <p:nvPr/>
        </p:nvSpPr>
        <p:spPr>
          <a:xfrm>
            <a:off x="6148059" y="3945846"/>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cured</a:t>
            </a:r>
          </a:p>
        </p:txBody>
      </p:sp>
      <p:cxnSp>
        <p:nvCxnSpPr>
          <p:cNvPr id="64" name="Straight Arrow Connector 63">
            <a:extLst>
              <a:ext uri="{FF2B5EF4-FFF2-40B4-BE49-F238E27FC236}">
                <a16:creationId xmlns:a16="http://schemas.microsoft.com/office/drawing/2014/main" id="{3B6DEC24-A3DA-4884-A3F0-43480071C6DB}"/>
              </a:ext>
            </a:extLst>
          </p:cNvPr>
          <p:cNvCxnSpPr>
            <a:cxnSpLocks/>
            <a:stCxn id="63" idx="3"/>
            <a:endCxn id="61" idx="1"/>
          </p:cNvCxnSpPr>
          <p:nvPr/>
        </p:nvCxnSpPr>
        <p:spPr>
          <a:xfrm flipV="1">
            <a:off x="7765747" y="3171375"/>
            <a:ext cx="536699" cy="112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40">
            <a:extLst>
              <a:ext uri="{FF2B5EF4-FFF2-40B4-BE49-F238E27FC236}">
                <a16:creationId xmlns:a16="http://schemas.microsoft.com/office/drawing/2014/main" id="{D5C62205-FA74-47F6-B5E0-9A35F6734600}"/>
              </a:ext>
            </a:extLst>
          </p:cNvPr>
          <p:cNvSpPr/>
          <p:nvPr/>
        </p:nvSpPr>
        <p:spPr>
          <a:xfrm>
            <a:off x="10026306" y="2795711"/>
            <a:ext cx="1359971" cy="1212719"/>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 </a:t>
            </a:r>
            <a:r>
              <a:rPr lang="en-US" dirty="0" err="1"/>
              <a:t>evap</a:t>
            </a:r>
            <a:r>
              <a:rPr lang="en-US" dirty="0"/>
              <a:t> lam peel test 2 kg solids/m2</a:t>
            </a:r>
          </a:p>
        </p:txBody>
      </p:sp>
      <p:cxnSp>
        <p:nvCxnSpPr>
          <p:cNvPr id="66" name="Straight Arrow Connector 65">
            <a:extLst>
              <a:ext uri="{FF2B5EF4-FFF2-40B4-BE49-F238E27FC236}">
                <a16:creationId xmlns:a16="http://schemas.microsoft.com/office/drawing/2014/main" id="{CD11A308-3F47-4641-90A4-0C5EE2C8B832}"/>
              </a:ext>
            </a:extLst>
          </p:cNvPr>
          <p:cNvCxnSpPr>
            <a:stCxn id="61" idx="3"/>
            <a:endCxn id="65" idx="1"/>
          </p:cNvCxnSpPr>
          <p:nvPr/>
        </p:nvCxnSpPr>
        <p:spPr>
          <a:xfrm>
            <a:off x="9757087" y="3171375"/>
            <a:ext cx="269219" cy="23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8">
            <a:extLst>
              <a:ext uri="{FF2B5EF4-FFF2-40B4-BE49-F238E27FC236}">
                <a16:creationId xmlns:a16="http://schemas.microsoft.com/office/drawing/2014/main" id="{CC37AB45-C6AA-43E0-AE5E-1719E9FDE9CF}"/>
              </a:ext>
            </a:extLst>
          </p:cNvPr>
          <p:cNvSpPr/>
          <p:nvPr/>
        </p:nvSpPr>
        <p:spPr>
          <a:xfrm>
            <a:off x="9504784" y="158232"/>
            <a:ext cx="2440860" cy="613621"/>
          </a:xfrm>
          <a:prstGeom prst="roundRect">
            <a:avLst/>
          </a:prstGeom>
          <a:solidFill>
            <a:srgbClr val="ADAFB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Laminate Adhesion Strength</a:t>
            </a:r>
          </a:p>
        </p:txBody>
      </p:sp>
    </p:spTree>
    <p:extLst>
      <p:ext uri="{BB962C8B-B14F-4D97-AF65-F5344CB8AC3E}">
        <p14:creationId xmlns:p14="http://schemas.microsoft.com/office/powerpoint/2010/main" val="254730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BDFA-1B59-43F2-81F8-C90AC4BEDB26}"/>
              </a:ext>
            </a:extLst>
          </p:cNvPr>
          <p:cNvSpPr>
            <a:spLocks noGrp="1"/>
          </p:cNvSpPr>
          <p:nvPr>
            <p:ph type="title"/>
          </p:nvPr>
        </p:nvSpPr>
        <p:spPr>
          <a:xfrm>
            <a:off x="0" y="-4759"/>
            <a:ext cx="10515600" cy="1325563"/>
          </a:xfrm>
        </p:spPr>
        <p:txBody>
          <a:bodyPr/>
          <a:lstStyle/>
          <a:p>
            <a:r>
              <a:rPr lang="en-US" dirty="0"/>
              <a:t>Laminate Preparation III</a:t>
            </a:r>
          </a:p>
        </p:txBody>
      </p:sp>
      <p:sp>
        <p:nvSpPr>
          <p:cNvPr id="15" name="Rounded Rectangle 17">
            <a:extLst>
              <a:ext uri="{FF2B5EF4-FFF2-40B4-BE49-F238E27FC236}">
                <a16:creationId xmlns:a16="http://schemas.microsoft.com/office/drawing/2014/main" id="{32F0491B-39EA-470A-BA5C-BAEB66896BFD}"/>
              </a:ext>
            </a:extLst>
          </p:cNvPr>
          <p:cNvSpPr/>
          <p:nvPr/>
        </p:nvSpPr>
        <p:spPr>
          <a:xfrm>
            <a:off x="325408" y="1307894"/>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dry</a:t>
            </a:r>
          </a:p>
        </p:txBody>
      </p:sp>
      <p:sp>
        <p:nvSpPr>
          <p:cNvPr id="16" name="Rounded Rectangle 6">
            <a:extLst>
              <a:ext uri="{FF2B5EF4-FFF2-40B4-BE49-F238E27FC236}">
                <a16:creationId xmlns:a16="http://schemas.microsoft.com/office/drawing/2014/main" id="{AB1DD5E7-89F5-4219-8A22-3E7F41AC4E02}"/>
              </a:ext>
            </a:extLst>
          </p:cNvPr>
          <p:cNvSpPr/>
          <p:nvPr/>
        </p:nvSpPr>
        <p:spPr>
          <a:xfrm>
            <a:off x="2479795" y="1211699"/>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dry lam prep 0.89 kg solids/m2</a:t>
            </a:r>
          </a:p>
        </p:txBody>
      </p:sp>
      <p:cxnSp>
        <p:nvCxnSpPr>
          <p:cNvPr id="18" name="Straight Arrow Connector 17">
            <a:extLst>
              <a:ext uri="{FF2B5EF4-FFF2-40B4-BE49-F238E27FC236}">
                <a16:creationId xmlns:a16="http://schemas.microsoft.com/office/drawing/2014/main" id="{415B43A7-05AD-484B-BA3D-68EF14DDFC92}"/>
              </a:ext>
            </a:extLst>
          </p:cNvPr>
          <p:cNvCxnSpPr>
            <a:cxnSpLocks/>
            <a:stCxn id="15" idx="3"/>
            <a:endCxn id="16" idx="1"/>
          </p:cNvCxnSpPr>
          <p:nvPr/>
        </p:nvCxnSpPr>
        <p:spPr>
          <a:xfrm flipV="1">
            <a:off x="1943096" y="1587362"/>
            <a:ext cx="536699" cy="14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7">
            <a:extLst>
              <a:ext uri="{FF2B5EF4-FFF2-40B4-BE49-F238E27FC236}">
                <a16:creationId xmlns:a16="http://schemas.microsoft.com/office/drawing/2014/main" id="{49896A6C-5299-49E3-B6D9-035658D3657C}"/>
              </a:ext>
            </a:extLst>
          </p:cNvPr>
          <p:cNvSpPr/>
          <p:nvPr/>
        </p:nvSpPr>
        <p:spPr>
          <a:xfrm>
            <a:off x="325408" y="2361833"/>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cured</a:t>
            </a:r>
          </a:p>
        </p:txBody>
      </p:sp>
      <p:cxnSp>
        <p:nvCxnSpPr>
          <p:cNvPr id="20" name="Straight Arrow Connector 19">
            <a:extLst>
              <a:ext uri="{FF2B5EF4-FFF2-40B4-BE49-F238E27FC236}">
                <a16:creationId xmlns:a16="http://schemas.microsoft.com/office/drawing/2014/main" id="{5DC299BD-B2CE-47C2-867B-B0A6DBCAB5C5}"/>
              </a:ext>
            </a:extLst>
          </p:cNvPr>
          <p:cNvCxnSpPr>
            <a:cxnSpLocks/>
            <a:stCxn id="19" idx="3"/>
            <a:endCxn id="16" idx="1"/>
          </p:cNvCxnSpPr>
          <p:nvPr/>
        </p:nvCxnSpPr>
        <p:spPr>
          <a:xfrm flipV="1">
            <a:off x="1943096" y="1587362"/>
            <a:ext cx="536699" cy="112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40">
            <a:extLst>
              <a:ext uri="{FF2B5EF4-FFF2-40B4-BE49-F238E27FC236}">
                <a16:creationId xmlns:a16="http://schemas.microsoft.com/office/drawing/2014/main" id="{4C5A0EB1-336F-468B-BF9B-AAECBAF86118}"/>
              </a:ext>
            </a:extLst>
          </p:cNvPr>
          <p:cNvSpPr/>
          <p:nvPr/>
        </p:nvSpPr>
        <p:spPr>
          <a:xfrm>
            <a:off x="4203655" y="1211698"/>
            <a:ext cx="1570752" cy="1212719"/>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 dry lam peel test 0.89 kg solids/m2</a:t>
            </a:r>
          </a:p>
        </p:txBody>
      </p:sp>
      <p:cxnSp>
        <p:nvCxnSpPr>
          <p:cNvPr id="25" name="Straight Arrow Connector 24">
            <a:extLst>
              <a:ext uri="{FF2B5EF4-FFF2-40B4-BE49-F238E27FC236}">
                <a16:creationId xmlns:a16="http://schemas.microsoft.com/office/drawing/2014/main" id="{6A4984D0-572B-4350-8266-F13F459D2030}"/>
              </a:ext>
            </a:extLst>
          </p:cNvPr>
          <p:cNvCxnSpPr>
            <a:cxnSpLocks/>
            <a:stCxn id="16" idx="3"/>
            <a:endCxn id="30" idx="1"/>
          </p:cNvCxnSpPr>
          <p:nvPr/>
        </p:nvCxnSpPr>
        <p:spPr>
          <a:xfrm>
            <a:off x="3934436" y="1587362"/>
            <a:ext cx="269219" cy="23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17">
            <a:extLst>
              <a:ext uri="{FF2B5EF4-FFF2-40B4-BE49-F238E27FC236}">
                <a16:creationId xmlns:a16="http://schemas.microsoft.com/office/drawing/2014/main" id="{E7C51D93-84E2-44DB-BE17-5050BAE01DB5}"/>
              </a:ext>
            </a:extLst>
          </p:cNvPr>
          <p:cNvSpPr/>
          <p:nvPr/>
        </p:nvSpPr>
        <p:spPr>
          <a:xfrm>
            <a:off x="325408" y="3157512"/>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dry</a:t>
            </a:r>
          </a:p>
        </p:txBody>
      </p:sp>
      <p:sp>
        <p:nvSpPr>
          <p:cNvPr id="40" name="Rounded Rectangle 6">
            <a:extLst>
              <a:ext uri="{FF2B5EF4-FFF2-40B4-BE49-F238E27FC236}">
                <a16:creationId xmlns:a16="http://schemas.microsoft.com/office/drawing/2014/main" id="{128B0B95-DC3E-44D2-BFD0-F06E719B5297}"/>
              </a:ext>
            </a:extLst>
          </p:cNvPr>
          <p:cNvSpPr/>
          <p:nvPr/>
        </p:nvSpPr>
        <p:spPr>
          <a:xfrm>
            <a:off x="2479795" y="3061317"/>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dry lam prep 13.6 kg solids/m2</a:t>
            </a:r>
          </a:p>
        </p:txBody>
      </p:sp>
      <p:cxnSp>
        <p:nvCxnSpPr>
          <p:cNvPr id="41" name="Straight Arrow Connector 40">
            <a:extLst>
              <a:ext uri="{FF2B5EF4-FFF2-40B4-BE49-F238E27FC236}">
                <a16:creationId xmlns:a16="http://schemas.microsoft.com/office/drawing/2014/main" id="{8817582C-3404-48E8-B11C-ECF4DEBB3056}"/>
              </a:ext>
            </a:extLst>
          </p:cNvPr>
          <p:cNvCxnSpPr>
            <a:cxnSpLocks/>
            <a:stCxn id="36" idx="3"/>
            <a:endCxn id="40" idx="1"/>
          </p:cNvCxnSpPr>
          <p:nvPr/>
        </p:nvCxnSpPr>
        <p:spPr>
          <a:xfrm flipV="1">
            <a:off x="1943096" y="3436980"/>
            <a:ext cx="536699" cy="14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7">
            <a:extLst>
              <a:ext uri="{FF2B5EF4-FFF2-40B4-BE49-F238E27FC236}">
                <a16:creationId xmlns:a16="http://schemas.microsoft.com/office/drawing/2014/main" id="{71FD0A86-8114-40F2-8A1E-852EB3B06B6E}"/>
              </a:ext>
            </a:extLst>
          </p:cNvPr>
          <p:cNvSpPr/>
          <p:nvPr/>
        </p:nvSpPr>
        <p:spPr>
          <a:xfrm>
            <a:off x="325408" y="4211451"/>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cured</a:t>
            </a:r>
          </a:p>
        </p:txBody>
      </p:sp>
      <p:cxnSp>
        <p:nvCxnSpPr>
          <p:cNvPr id="43" name="Straight Arrow Connector 42">
            <a:extLst>
              <a:ext uri="{FF2B5EF4-FFF2-40B4-BE49-F238E27FC236}">
                <a16:creationId xmlns:a16="http://schemas.microsoft.com/office/drawing/2014/main" id="{61045B62-ABAC-4967-9061-DBD15855EDC0}"/>
              </a:ext>
            </a:extLst>
          </p:cNvPr>
          <p:cNvCxnSpPr>
            <a:cxnSpLocks/>
            <a:stCxn id="42" idx="3"/>
            <a:endCxn id="40" idx="1"/>
          </p:cNvCxnSpPr>
          <p:nvPr/>
        </p:nvCxnSpPr>
        <p:spPr>
          <a:xfrm flipV="1">
            <a:off x="1943096" y="3436980"/>
            <a:ext cx="536699" cy="112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0">
            <a:extLst>
              <a:ext uri="{FF2B5EF4-FFF2-40B4-BE49-F238E27FC236}">
                <a16:creationId xmlns:a16="http://schemas.microsoft.com/office/drawing/2014/main" id="{EF682334-7A08-46C6-996C-69A656879A53}"/>
              </a:ext>
            </a:extLst>
          </p:cNvPr>
          <p:cNvSpPr/>
          <p:nvPr/>
        </p:nvSpPr>
        <p:spPr>
          <a:xfrm>
            <a:off x="4203655" y="3061316"/>
            <a:ext cx="1570752" cy="1212719"/>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 dry lam peel test 13.6 kg solids/m2</a:t>
            </a:r>
          </a:p>
        </p:txBody>
      </p:sp>
      <p:cxnSp>
        <p:nvCxnSpPr>
          <p:cNvPr id="45" name="Straight Arrow Connector 44">
            <a:extLst>
              <a:ext uri="{FF2B5EF4-FFF2-40B4-BE49-F238E27FC236}">
                <a16:creationId xmlns:a16="http://schemas.microsoft.com/office/drawing/2014/main" id="{FCC24466-F0BD-42A5-935F-F16D33C76184}"/>
              </a:ext>
            </a:extLst>
          </p:cNvPr>
          <p:cNvCxnSpPr>
            <a:cxnSpLocks/>
            <a:stCxn id="40" idx="3"/>
            <a:endCxn id="44" idx="1"/>
          </p:cNvCxnSpPr>
          <p:nvPr/>
        </p:nvCxnSpPr>
        <p:spPr>
          <a:xfrm>
            <a:off x="3934436" y="3436980"/>
            <a:ext cx="269219" cy="23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17">
            <a:extLst>
              <a:ext uri="{FF2B5EF4-FFF2-40B4-BE49-F238E27FC236}">
                <a16:creationId xmlns:a16="http://schemas.microsoft.com/office/drawing/2014/main" id="{88CD6C16-B9AD-48AC-A668-AD3840BCA4F8}"/>
              </a:ext>
            </a:extLst>
          </p:cNvPr>
          <p:cNvSpPr/>
          <p:nvPr/>
        </p:nvSpPr>
        <p:spPr>
          <a:xfrm>
            <a:off x="325408" y="5007130"/>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dry</a:t>
            </a:r>
          </a:p>
        </p:txBody>
      </p:sp>
      <p:sp>
        <p:nvSpPr>
          <p:cNvPr id="47" name="Rounded Rectangle 6">
            <a:extLst>
              <a:ext uri="{FF2B5EF4-FFF2-40B4-BE49-F238E27FC236}">
                <a16:creationId xmlns:a16="http://schemas.microsoft.com/office/drawing/2014/main" id="{A954FFE4-556D-4AA0-A187-D4C440F7BAD6}"/>
              </a:ext>
            </a:extLst>
          </p:cNvPr>
          <p:cNvSpPr/>
          <p:nvPr/>
        </p:nvSpPr>
        <p:spPr>
          <a:xfrm>
            <a:off x="2479795" y="4910935"/>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dry lam prep 14.6 kg solids/m2</a:t>
            </a:r>
          </a:p>
        </p:txBody>
      </p:sp>
      <p:cxnSp>
        <p:nvCxnSpPr>
          <p:cNvPr id="48" name="Straight Arrow Connector 47">
            <a:extLst>
              <a:ext uri="{FF2B5EF4-FFF2-40B4-BE49-F238E27FC236}">
                <a16:creationId xmlns:a16="http://schemas.microsoft.com/office/drawing/2014/main" id="{9688750C-AE33-438C-A1FA-EDF86C4B4362}"/>
              </a:ext>
            </a:extLst>
          </p:cNvPr>
          <p:cNvCxnSpPr>
            <a:cxnSpLocks/>
            <a:stCxn id="46" idx="3"/>
            <a:endCxn id="47" idx="1"/>
          </p:cNvCxnSpPr>
          <p:nvPr/>
        </p:nvCxnSpPr>
        <p:spPr>
          <a:xfrm flipV="1">
            <a:off x="1943096" y="5286598"/>
            <a:ext cx="536699" cy="14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17">
            <a:extLst>
              <a:ext uri="{FF2B5EF4-FFF2-40B4-BE49-F238E27FC236}">
                <a16:creationId xmlns:a16="http://schemas.microsoft.com/office/drawing/2014/main" id="{DE69A82A-A0F0-4250-AC92-1D38B5C0BC6B}"/>
              </a:ext>
            </a:extLst>
          </p:cNvPr>
          <p:cNvSpPr/>
          <p:nvPr/>
        </p:nvSpPr>
        <p:spPr>
          <a:xfrm>
            <a:off x="325408" y="6061069"/>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cured</a:t>
            </a:r>
          </a:p>
        </p:txBody>
      </p:sp>
      <p:cxnSp>
        <p:nvCxnSpPr>
          <p:cNvPr id="50" name="Straight Arrow Connector 49">
            <a:extLst>
              <a:ext uri="{FF2B5EF4-FFF2-40B4-BE49-F238E27FC236}">
                <a16:creationId xmlns:a16="http://schemas.microsoft.com/office/drawing/2014/main" id="{43A55138-5DA8-4818-BA9C-E6FFBCEE79E6}"/>
              </a:ext>
            </a:extLst>
          </p:cNvPr>
          <p:cNvCxnSpPr>
            <a:cxnSpLocks/>
            <a:stCxn id="49" idx="3"/>
            <a:endCxn id="47" idx="1"/>
          </p:cNvCxnSpPr>
          <p:nvPr/>
        </p:nvCxnSpPr>
        <p:spPr>
          <a:xfrm flipV="1">
            <a:off x="1943096" y="5286598"/>
            <a:ext cx="536699" cy="112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40">
            <a:extLst>
              <a:ext uri="{FF2B5EF4-FFF2-40B4-BE49-F238E27FC236}">
                <a16:creationId xmlns:a16="http://schemas.microsoft.com/office/drawing/2014/main" id="{E2C5291F-1B7E-4FD4-B192-D99C196B4BB3}"/>
              </a:ext>
            </a:extLst>
          </p:cNvPr>
          <p:cNvSpPr/>
          <p:nvPr/>
        </p:nvSpPr>
        <p:spPr>
          <a:xfrm>
            <a:off x="4203655" y="4910934"/>
            <a:ext cx="1454641" cy="1212719"/>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 dry lam peel test 14.6 kg solids/m2</a:t>
            </a:r>
          </a:p>
        </p:txBody>
      </p:sp>
      <p:cxnSp>
        <p:nvCxnSpPr>
          <p:cNvPr id="52" name="Straight Arrow Connector 51">
            <a:extLst>
              <a:ext uri="{FF2B5EF4-FFF2-40B4-BE49-F238E27FC236}">
                <a16:creationId xmlns:a16="http://schemas.microsoft.com/office/drawing/2014/main" id="{1FBDA3B1-BFAF-4418-A218-487D9A1E3745}"/>
              </a:ext>
            </a:extLst>
          </p:cNvPr>
          <p:cNvCxnSpPr>
            <a:cxnSpLocks/>
            <a:stCxn id="47" idx="3"/>
            <a:endCxn id="51" idx="1"/>
          </p:cNvCxnSpPr>
          <p:nvPr/>
        </p:nvCxnSpPr>
        <p:spPr>
          <a:xfrm>
            <a:off x="3934436" y="5286598"/>
            <a:ext cx="269219" cy="23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17">
            <a:extLst>
              <a:ext uri="{FF2B5EF4-FFF2-40B4-BE49-F238E27FC236}">
                <a16:creationId xmlns:a16="http://schemas.microsoft.com/office/drawing/2014/main" id="{4C9C20F8-7633-417C-99AD-2714F46E4A43}"/>
              </a:ext>
            </a:extLst>
          </p:cNvPr>
          <p:cNvSpPr/>
          <p:nvPr/>
        </p:nvSpPr>
        <p:spPr>
          <a:xfrm>
            <a:off x="6148059" y="1042289"/>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dry</a:t>
            </a:r>
          </a:p>
        </p:txBody>
      </p:sp>
      <p:sp>
        <p:nvSpPr>
          <p:cNvPr id="54" name="Rounded Rectangle 6">
            <a:extLst>
              <a:ext uri="{FF2B5EF4-FFF2-40B4-BE49-F238E27FC236}">
                <a16:creationId xmlns:a16="http://schemas.microsoft.com/office/drawing/2014/main" id="{516367BA-3D2B-40DC-8C87-EC69054F7E3C}"/>
              </a:ext>
            </a:extLst>
          </p:cNvPr>
          <p:cNvSpPr/>
          <p:nvPr/>
        </p:nvSpPr>
        <p:spPr>
          <a:xfrm>
            <a:off x="8302446" y="946094"/>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dry lam prep 15.5 kg solids/m2</a:t>
            </a:r>
          </a:p>
        </p:txBody>
      </p:sp>
      <p:cxnSp>
        <p:nvCxnSpPr>
          <p:cNvPr id="55" name="Straight Arrow Connector 54">
            <a:extLst>
              <a:ext uri="{FF2B5EF4-FFF2-40B4-BE49-F238E27FC236}">
                <a16:creationId xmlns:a16="http://schemas.microsoft.com/office/drawing/2014/main" id="{8DF629DE-27E6-40D2-8D51-4CCCA9B8470D}"/>
              </a:ext>
            </a:extLst>
          </p:cNvPr>
          <p:cNvCxnSpPr>
            <a:cxnSpLocks/>
            <a:stCxn id="53" idx="3"/>
            <a:endCxn id="54" idx="1"/>
          </p:cNvCxnSpPr>
          <p:nvPr/>
        </p:nvCxnSpPr>
        <p:spPr>
          <a:xfrm flipV="1">
            <a:off x="7765747" y="1321757"/>
            <a:ext cx="536699" cy="14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17">
            <a:extLst>
              <a:ext uri="{FF2B5EF4-FFF2-40B4-BE49-F238E27FC236}">
                <a16:creationId xmlns:a16="http://schemas.microsoft.com/office/drawing/2014/main" id="{7F1A0A78-C5C6-405B-B9CA-0FE50877A719}"/>
              </a:ext>
            </a:extLst>
          </p:cNvPr>
          <p:cNvSpPr/>
          <p:nvPr/>
        </p:nvSpPr>
        <p:spPr>
          <a:xfrm>
            <a:off x="6148059" y="2096228"/>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cured</a:t>
            </a:r>
          </a:p>
        </p:txBody>
      </p:sp>
      <p:cxnSp>
        <p:nvCxnSpPr>
          <p:cNvPr id="57" name="Straight Arrow Connector 56">
            <a:extLst>
              <a:ext uri="{FF2B5EF4-FFF2-40B4-BE49-F238E27FC236}">
                <a16:creationId xmlns:a16="http://schemas.microsoft.com/office/drawing/2014/main" id="{8FF275FD-ED5E-48A5-A98E-E614865225F6}"/>
              </a:ext>
            </a:extLst>
          </p:cNvPr>
          <p:cNvCxnSpPr>
            <a:cxnSpLocks/>
            <a:stCxn id="56" idx="3"/>
            <a:endCxn id="54" idx="1"/>
          </p:cNvCxnSpPr>
          <p:nvPr/>
        </p:nvCxnSpPr>
        <p:spPr>
          <a:xfrm flipV="1">
            <a:off x="7765747" y="1321757"/>
            <a:ext cx="536699" cy="112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40">
            <a:extLst>
              <a:ext uri="{FF2B5EF4-FFF2-40B4-BE49-F238E27FC236}">
                <a16:creationId xmlns:a16="http://schemas.microsoft.com/office/drawing/2014/main" id="{C994DB3D-A65B-468B-938B-63CB7CF600E5}"/>
              </a:ext>
            </a:extLst>
          </p:cNvPr>
          <p:cNvSpPr/>
          <p:nvPr/>
        </p:nvSpPr>
        <p:spPr>
          <a:xfrm>
            <a:off x="10026306" y="946093"/>
            <a:ext cx="1567279" cy="1212719"/>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 dry lam peel test 15.5 kg solids/m2</a:t>
            </a:r>
          </a:p>
        </p:txBody>
      </p:sp>
      <p:cxnSp>
        <p:nvCxnSpPr>
          <p:cNvPr id="59" name="Straight Arrow Connector 58">
            <a:extLst>
              <a:ext uri="{FF2B5EF4-FFF2-40B4-BE49-F238E27FC236}">
                <a16:creationId xmlns:a16="http://schemas.microsoft.com/office/drawing/2014/main" id="{01C496C8-5825-4F75-83F1-1AE16C3EB45F}"/>
              </a:ext>
            </a:extLst>
          </p:cNvPr>
          <p:cNvCxnSpPr>
            <a:cxnSpLocks/>
            <a:stCxn id="54" idx="3"/>
            <a:endCxn id="58" idx="1"/>
          </p:cNvCxnSpPr>
          <p:nvPr/>
        </p:nvCxnSpPr>
        <p:spPr>
          <a:xfrm>
            <a:off x="9757087" y="1321757"/>
            <a:ext cx="269219" cy="23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17">
            <a:extLst>
              <a:ext uri="{FF2B5EF4-FFF2-40B4-BE49-F238E27FC236}">
                <a16:creationId xmlns:a16="http://schemas.microsoft.com/office/drawing/2014/main" id="{891DD6FA-5787-4766-A775-7263D78D6B29}"/>
              </a:ext>
            </a:extLst>
          </p:cNvPr>
          <p:cNvSpPr/>
          <p:nvPr/>
        </p:nvSpPr>
        <p:spPr>
          <a:xfrm>
            <a:off x="6148059" y="2891907"/>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dry</a:t>
            </a:r>
          </a:p>
        </p:txBody>
      </p:sp>
      <p:sp>
        <p:nvSpPr>
          <p:cNvPr id="61" name="Rounded Rectangle 6">
            <a:extLst>
              <a:ext uri="{FF2B5EF4-FFF2-40B4-BE49-F238E27FC236}">
                <a16:creationId xmlns:a16="http://schemas.microsoft.com/office/drawing/2014/main" id="{FE780042-DFEC-4D05-91B9-41FA9DB5C357}"/>
              </a:ext>
            </a:extLst>
          </p:cNvPr>
          <p:cNvSpPr/>
          <p:nvPr/>
        </p:nvSpPr>
        <p:spPr>
          <a:xfrm>
            <a:off x="8302446" y="2795712"/>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dry lam prep 19.8 kg solids/m2</a:t>
            </a:r>
          </a:p>
        </p:txBody>
      </p:sp>
      <p:cxnSp>
        <p:nvCxnSpPr>
          <p:cNvPr id="62" name="Straight Arrow Connector 61">
            <a:extLst>
              <a:ext uri="{FF2B5EF4-FFF2-40B4-BE49-F238E27FC236}">
                <a16:creationId xmlns:a16="http://schemas.microsoft.com/office/drawing/2014/main" id="{80E3EAE9-4481-45BF-8679-AB5137F07B46}"/>
              </a:ext>
            </a:extLst>
          </p:cNvPr>
          <p:cNvCxnSpPr>
            <a:cxnSpLocks/>
            <a:stCxn id="60" idx="3"/>
            <a:endCxn id="61" idx="1"/>
          </p:cNvCxnSpPr>
          <p:nvPr/>
        </p:nvCxnSpPr>
        <p:spPr>
          <a:xfrm flipV="1">
            <a:off x="7765747" y="3171375"/>
            <a:ext cx="536699" cy="14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17">
            <a:extLst>
              <a:ext uri="{FF2B5EF4-FFF2-40B4-BE49-F238E27FC236}">
                <a16:creationId xmlns:a16="http://schemas.microsoft.com/office/drawing/2014/main" id="{7E9EC2E9-33F3-4CBC-8AE1-78F272656C0C}"/>
              </a:ext>
            </a:extLst>
          </p:cNvPr>
          <p:cNvSpPr/>
          <p:nvPr/>
        </p:nvSpPr>
        <p:spPr>
          <a:xfrm>
            <a:off x="6148059" y="3945846"/>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cured</a:t>
            </a:r>
          </a:p>
        </p:txBody>
      </p:sp>
      <p:cxnSp>
        <p:nvCxnSpPr>
          <p:cNvPr id="64" name="Straight Arrow Connector 63">
            <a:extLst>
              <a:ext uri="{FF2B5EF4-FFF2-40B4-BE49-F238E27FC236}">
                <a16:creationId xmlns:a16="http://schemas.microsoft.com/office/drawing/2014/main" id="{3B6DEC24-A3DA-4884-A3F0-43480071C6DB}"/>
              </a:ext>
            </a:extLst>
          </p:cNvPr>
          <p:cNvCxnSpPr>
            <a:cxnSpLocks/>
            <a:stCxn id="63" idx="3"/>
            <a:endCxn id="61" idx="1"/>
          </p:cNvCxnSpPr>
          <p:nvPr/>
        </p:nvCxnSpPr>
        <p:spPr>
          <a:xfrm flipV="1">
            <a:off x="7765747" y="3171375"/>
            <a:ext cx="536699" cy="112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40">
            <a:extLst>
              <a:ext uri="{FF2B5EF4-FFF2-40B4-BE49-F238E27FC236}">
                <a16:creationId xmlns:a16="http://schemas.microsoft.com/office/drawing/2014/main" id="{D5C62205-FA74-47F6-B5E0-9A35F6734600}"/>
              </a:ext>
            </a:extLst>
          </p:cNvPr>
          <p:cNvSpPr/>
          <p:nvPr/>
        </p:nvSpPr>
        <p:spPr>
          <a:xfrm>
            <a:off x="10026306" y="2795711"/>
            <a:ext cx="1454641" cy="1212719"/>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 dry lam peel test 19.8 kg solids/m2</a:t>
            </a:r>
          </a:p>
        </p:txBody>
      </p:sp>
      <p:cxnSp>
        <p:nvCxnSpPr>
          <p:cNvPr id="66" name="Straight Arrow Connector 65">
            <a:extLst>
              <a:ext uri="{FF2B5EF4-FFF2-40B4-BE49-F238E27FC236}">
                <a16:creationId xmlns:a16="http://schemas.microsoft.com/office/drawing/2014/main" id="{CD11A308-3F47-4641-90A4-0C5EE2C8B832}"/>
              </a:ext>
            </a:extLst>
          </p:cNvPr>
          <p:cNvCxnSpPr>
            <a:cxnSpLocks/>
            <a:stCxn id="61" idx="3"/>
            <a:endCxn id="65" idx="1"/>
          </p:cNvCxnSpPr>
          <p:nvPr/>
        </p:nvCxnSpPr>
        <p:spPr>
          <a:xfrm>
            <a:off x="9757087" y="3171375"/>
            <a:ext cx="269219" cy="23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8">
            <a:extLst>
              <a:ext uri="{FF2B5EF4-FFF2-40B4-BE49-F238E27FC236}">
                <a16:creationId xmlns:a16="http://schemas.microsoft.com/office/drawing/2014/main" id="{6CCF4EA0-A880-45AB-BF93-1E70D5F37C4A}"/>
              </a:ext>
            </a:extLst>
          </p:cNvPr>
          <p:cNvSpPr/>
          <p:nvPr/>
        </p:nvSpPr>
        <p:spPr>
          <a:xfrm>
            <a:off x="9504784" y="158232"/>
            <a:ext cx="2440860" cy="613621"/>
          </a:xfrm>
          <a:prstGeom prst="roundRect">
            <a:avLst/>
          </a:prstGeom>
          <a:solidFill>
            <a:srgbClr val="ADAFB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Laminate Adhesion Strength</a:t>
            </a:r>
          </a:p>
        </p:txBody>
      </p:sp>
    </p:spTree>
    <p:extLst>
      <p:ext uri="{BB962C8B-B14F-4D97-AF65-F5344CB8AC3E}">
        <p14:creationId xmlns:p14="http://schemas.microsoft.com/office/powerpoint/2010/main" val="298465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FD20-78E2-4EFC-ADD1-2B0714DE55F2}"/>
              </a:ext>
            </a:extLst>
          </p:cNvPr>
          <p:cNvSpPr>
            <a:spLocks noGrp="1"/>
          </p:cNvSpPr>
          <p:nvPr>
            <p:ph type="title"/>
          </p:nvPr>
        </p:nvSpPr>
        <p:spPr>
          <a:xfrm>
            <a:off x="0" y="0"/>
            <a:ext cx="10515600" cy="1325563"/>
          </a:xfrm>
        </p:spPr>
        <p:txBody>
          <a:bodyPr/>
          <a:lstStyle/>
          <a:p>
            <a:r>
              <a:rPr lang="en-US" dirty="0"/>
              <a:t>Recycled Rubber Preparation</a:t>
            </a:r>
          </a:p>
        </p:txBody>
      </p:sp>
      <p:sp>
        <p:nvSpPr>
          <p:cNvPr id="3" name="Rounded Rectangle 17">
            <a:extLst>
              <a:ext uri="{FF2B5EF4-FFF2-40B4-BE49-F238E27FC236}">
                <a16:creationId xmlns:a16="http://schemas.microsoft.com/office/drawing/2014/main" id="{AEA690B3-0C94-4320-AB2B-F7EAD1B34E7E}"/>
              </a:ext>
            </a:extLst>
          </p:cNvPr>
          <p:cNvSpPr/>
          <p:nvPr/>
        </p:nvSpPr>
        <p:spPr>
          <a:xfrm>
            <a:off x="392688" y="2798755"/>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GRP</a:t>
            </a:r>
          </a:p>
        </p:txBody>
      </p:sp>
      <p:sp>
        <p:nvSpPr>
          <p:cNvPr id="4" name="Rounded Rectangle 17">
            <a:extLst>
              <a:ext uri="{FF2B5EF4-FFF2-40B4-BE49-F238E27FC236}">
                <a16:creationId xmlns:a16="http://schemas.microsoft.com/office/drawing/2014/main" id="{D2276A6A-F035-4450-A523-06B36396700B}"/>
              </a:ext>
            </a:extLst>
          </p:cNvPr>
          <p:cNvSpPr/>
          <p:nvPr/>
        </p:nvSpPr>
        <p:spPr>
          <a:xfrm>
            <a:off x="392688" y="1657633"/>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dry</a:t>
            </a:r>
          </a:p>
        </p:txBody>
      </p:sp>
      <p:sp>
        <p:nvSpPr>
          <p:cNvPr id="5" name="Rounded Rectangle 6">
            <a:extLst>
              <a:ext uri="{FF2B5EF4-FFF2-40B4-BE49-F238E27FC236}">
                <a16:creationId xmlns:a16="http://schemas.microsoft.com/office/drawing/2014/main" id="{D0BCD616-A4C1-4CDC-B1BF-4F14803601FB}"/>
              </a:ext>
            </a:extLst>
          </p:cNvPr>
          <p:cNvSpPr/>
          <p:nvPr/>
        </p:nvSpPr>
        <p:spPr>
          <a:xfrm>
            <a:off x="2335784" y="2211839"/>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Coating of GRP X</a:t>
            </a:r>
          </a:p>
        </p:txBody>
      </p:sp>
      <p:sp>
        <p:nvSpPr>
          <p:cNvPr id="6" name="Rounded Rectangle 6">
            <a:extLst>
              <a:ext uri="{FF2B5EF4-FFF2-40B4-BE49-F238E27FC236}">
                <a16:creationId xmlns:a16="http://schemas.microsoft.com/office/drawing/2014/main" id="{413116A9-2639-42F6-B0F5-5EEBFC701E93}"/>
              </a:ext>
            </a:extLst>
          </p:cNvPr>
          <p:cNvSpPr/>
          <p:nvPr/>
        </p:nvSpPr>
        <p:spPr>
          <a:xfrm>
            <a:off x="4048537" y="2211839"/>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Pretreatment of </a:t>
            </a:r>
            <a:r>
              <a:rPr lang="en-US" sz="1600" dirty="0" err="1"/>
              <a:t>cGRP</a:t>
            </a:r>
            <a:r>
              <a:rPr lang="en-US" sz="1600" dirty="0"/>
              <a:t> X</a:t>
            </a:r>
          </a:p>
        </p:txBody>
      </p:sp>
      <p:sp>
        <p:nvSpPr>
          <p:cNvPr id="7" name="Rounded Rectangle 6">
            <a:extLst>
              <a:ext uri="{FF2B5EF4-FFF2-40B4-BE49-F238E27FC236}">
                <a16:creationId xmlns:a16="http://schemas.microsoft.com/office/drawing/2014/main" id="{EF5AFC49-2160-43B9-8242-FE3115BCB536}"/>
              </a:ext>
            </a:extLst>
          </p:cNvPr>
          <p:cNvSpPr/>
          <p:nvPr/>
        </p:nvSpPr>
        <p:spPr>
          <a:xfrm>
            <a:off x="5761290" y="2211838"/>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t>Reblending</a:t>
            </a:r>
            <a:r>
              <a:rPr lang="en-US" sz="1600" dirty="0"/>
              <a:t> of </a:t>
            </a:r>
            <a:r>
              <a:rPr lang="en-US" sz="1600" dirty="0" err="1"/>
              <a:t>cGRP</a:t>
            </a:r>
            <a:r>
              <a:rPr lang="en-US" sz="1600" dirty="0"/>
              <a:t> X</a:t>
            </a:r>
          </a:p>
        </p:txBody>
      </p:sp>
      <p:sp>
        <p:nvSpPr>
          <p:cNvPr id="8" name="Rounded Rectangle 6">
            <a:extLst>
              <a:ext uri="{FF2B5EF4-FFF2-40B4-BE49-F238E27FC236}">
                <a16:creationId xmlns:a16="http://schemas.microsoft.com/office/drawing/2014/main" id="{AACB9A9D-5E4E-4ED6-9F4D-CE4BB03B93CD}"/>
              </a:ext>
            </a:extLst>
          </p:cNvPr>
          <p:cNvSpPr/>
          <p:nvPr/>
        </p:nvSpPr>
        <p:spPr>
          <a:xfrm>
            <a:off x="7415320" y="2211838"/>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Curing of </a:t>
            </a:r>
            <a:r>
              <a:rPr lang="en-US" sz="1600" dirty="0" err="1"/>
              <a:t>cGRP</a:t>
            </a:r>
            <a:r>
              <a:rPr lang="en-US" sz="1600" dirty="0"/>
              <a:t> X</a:t>
            </a:r>
          </a:p>
        </p:txBody>
      </p:sp>
      <p:sp>
        <p:nvSpPr>
          <p:cNvPr id="9" name="Rounded Rectangle 17">
            <a:extLst>
              <a:ext uri="{FF2B5EF4-FFF2-40B4-BE49-F238E27FC236}">
                <a16:creationId xmlns:a16="http://schemas.microsoft.com/office/drawing/2014/main" id="{604E58B0-9EAB-446A-949E-FAFCC313C4F7}"/>
              </a:ext>
            </a:extLst>
          </p:cNvPr>
          <p:cNvSpPr/>
          <p:nvPr/>
        </p:nvSpPr>
        <p:spPr>
          <a:xfrm>
            <a:off x="5761290" y="3226064"/>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uncured</a:t>
            </a:r>
          </a:p>
        </p:txBody>
      </p:sp>
      <p:cxnSp>
        <p:nvCxnSpPr>
          <p:cNvPr id="11" name="Straight Arrow Connector 10">
            <a:extLst>
              <a:ext uri="{FF2B5EF4-FFF2-40B4-BE49-F238E27FC236}">
                <a16:creationId xmlns:a16="http://schemas.microsoft.com/office/drawing/2014/main" id="{C24982F8-C22A-403A-9406-7E74973E53A5}"/>
              </a:ext>
            </a:extLst>
          </p:cNvPr>
          <p:cNvCxnSpPr>
            <a:stCxn id="4" idx="3"/>
            <a:endCxn id="5" idx="1"/>
          </p:cNvCxnSpPr>
          <p:nvPr/>
        </p:nvCxnSpPr>
        <p:spPr>
          <a:xfrm>
            <a:off x="2010376" y="2083092"/>
            <a:ext cx="325408" cy="50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C66452-37E6-4685-A1CA-F72120EEA89E}"/>
              </a:ext>
            </a:extLst>
          </p:cNvPr>
          <p:cNvCxnSpPr>
            <a:stCxn id="3" idx="3"/>
            <a:endCxn id="5" idx="1"/>
          </p:cNvCxnSpPr>
          <p:nvPr/>
        </p:nvCxnSpPr>
        <p:spPr>
          <a:xfrm flipV="1">
            <a:off x="2010376" y="2587502"/>
            <a:ext cx="325408" cy="56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5F88BC6-C628-4A19-8D49-572436EE0CF6}"/>
              </a:ext>
            </a:extLst>
          </p:cNvPr>
          <p:cNvCxnSpPr>
            <a:stCxn id="5" idx="3"/>
            <a:endCxn id="6" idx="1"/>
          </p:cNvCxnSpPr>
          <p:nvPr/>
        </p:nvCxnSpPr>
        <p:spPr>
          <a:xfrm>
            <a:off x="3790425" y="2587502"/>
            <a:ext cx="25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A2E3FDE-03A0-4981-BCA3-FC4C83BF5FDC}"/>
              </a:ext>
            </a:extLst>
          </p:cNvPr>
          <p:cNvCxnSpPr>
            <a:stCxn id="6" idx="3"/>
            <a:endCxn id="7" idx="1"/>
          </p:cNvCxnSpPr>
          <p:nvPr/>
        </p:nvCxnSpPr>
        <p:spPr>
          <a:xfrm flipV="1">
            <a:off x="5503178" y="2587501"/>
            <a:ext cx="2581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A5EDACA-BEA5-4462-B4F9-033F4C78315C}"/>
              </a:ext>
            </a:extLst>
          </p:cNvPr>
          <p:cNvCxnSpPr>
            <a:stCxn id="7" idx="3"/>
            <a:endCxn id="8" idx="1"/>
          </p:cNvCxnSpPr>
          <p:nvPr/>
        </p:nvCxnSpPr>
        <p:spPr>
          <a:xfrm>
            <a:off x="7215931" y="2587501"/>
            <a:ext cx="199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A951408-0D38-40A3-A4DD-F393FA032760}"/>
              </a:ext>
            </a:extLst>
          </p:cNvPr>
          <p:cNvCxnSpPr>
            <a:stCxn id="9" idx="0"/>
            <a:endCxn id="7" idx="2"/>
          </p:cNvCxnSpPr>
          <p:nvPr/>
        </p:nvCxnSpPr>
        <p:spPr>
          <a:xfrm flipH="1" flipV="1">
            <a:off x="6488611" y="2963163"/>
            <a:ext cx="81523" cy="262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17">
            <a:extLst>
              <a:ext uri="{FF2B5EF4-FFF2-40B4-BE49-F238E27FC236}">
                <a16:creationId xmlns:a16="http://schemas.microsoft.com/office/drawing/2014/main" id="{39112F08-F5EA-498D-85D9-C35436FFC17D}"/>
              </a:ext>
            </a:extLst>
          </p:cNvPr>
          <p:cNvSpPr/>
          <p:nvPr/>
        </p:nvSpPr>
        <p:spPr>
          <a:xfrm>
            <a:off x="9269287" y="2237758"/>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X</a:t>
            </a:r>
          </a:p>
        </p:txBody>
      </p:sp>
      <p:sp>
        <p:nvSpPr>
          <p:cNvPr id="24" name="Rounded Rectangle 6">
            <a:extLst>
              <a:ext uri="{FF2B5EF4-FFF2-40B4-BE49-F238E27FC236}">
                <a16:creationId xmlns:a16="http://schemas.microsoft.com/office/drawing/2014/main" id="{0B9DC28E-EB2D-4271-9649-69EE5CD50479}"/>
              </a:ext>
            </a:extLst>
          </p:cNvPr>
          <p:cNvSpPr/>
          <p:nvPr/>
        </p:nvSpPr>
        <p:spPr>
          <a:xfrm>
            <a:off x="9432334" y="3174222"/>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Die cutting X</a:t>
            </a:r>
          </a:p>
        </p:txBody>
      </p:sp>
      <p:sp>
        <p:nvSpPr>
          <p:cNvPr id="25" name="Rounded Rectangle 40">
            <a:extLst>
              <a:ext uri="{FF2B5EF4-FFF2-40B4-BE49-F238E27FC236}">
                <a16:creationId xmlns:a16="http://schemas.microsoft.com/office/drawing/2014/main" id="{72770FA1-74D7-434F-BD5E-C551D5BBF22D}"/>
              </a:ext>
            </a:extLst>
          </p:cNvPr>
          <p:cNvSpPr/>
          <p:nvPr/>
        </p:nvSpPr>
        <p:spPr>
          <a:xfrm>
            <a:off x="8444381" y="4162528"/>
            <a:ext cx="1182297"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X</a:t>
            </a:r>
          </a:p>
        </p:txBody>
      </p:sp>
      <p:cxnSp>
        <p:nvCxnSpPr>
          <p:cNvPr id="27" name="Straight Arrow Connector 26">
            <a:extLst>
              <a:ext uri="{FF2B5EF4-FFF2-40B4-BE49-F238E27FC236}">
                <a16:creationId xmlns:a16="http://schemas.microsoft.com/office/drawing/2014/main" id="{51218185-5E61-45E0-A0E4-769E8262A668}"/>
              </a:ext>
            </a:extLst>
          </p:cNvPr>
          <p:cNvCxnSpPr>
            <a:cxnSpLocks/>
            <a:stCxn id="8" idx="3"/>
            <a:endCxn id="22" idx="1"/>
          </p:cNvCxnSpPr>
          <p:nvPr/>
        </p:nvCxnSpPr>
        <p:spPr>
          <a:xfrm flipV="1">
            <a:off x="8869961" y="2587500"/>
            <a:ext cx="3993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9C4EFE-5E91-40E2-9F77-62EFC6ABB0ED}"/>
              </a:ext>
            </a:extLst>
          </p:cNvPr>
          <p:cNvCxnSpPr>
            <a:stCxn id="22" idx="2"/>
            <a:endCxn id="24" idx="0"/>
          </p:cNvCxnSpPr>
          <p:nvPr/>
        </p:nvCxnSpPr>
        <p:spPr>
          <a:xfrm>
            <a:off x="10078131" y="2937241"/>
            <a:ext cx="81524" cy="236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30C80AD-19AE-4A08-AE56-F180992DB00F}"/>
              </a:ext>
            </a:extLst>
          </p:cNvPr>
          <p:cNvCxnSpPr>
            <a:stCxn id="24" idx="2"/>
            <a:endCxn id="25" idx="0"/>
          </p:cNvCxnSpPr>
          <p:nvPr/>
        </p:nvCxnSpPr>
        <p:spPr>
          <a:xfrm flipH="1">
            <a:off x="9035530" y="3925547"/>
            <a:ext cx="1124125" cy="236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269802-B396-458F-8509-CAD38C540614}"/>
              </a:ext>
            </a:extLst>
          </p:cNvPr>
          <p:cNvCxnSpPr>
            <a:stCxn id="25" idx="0"/>
            <a:endCxn id="22" idx="1"/>
          </p:cNvCxnSpPr>
          <p:nvPr/>
        </p:nvCxnSpPr>
        <p:spPr>
          <a:xfrm flipV="1">
            <a:off x="9035530" y="2587500"/>
            <a:ext cx="233757" cy="1575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17">
            <a:extLst>
              <a:ext uri="{FF2B5EF4-FFF2-40B4-BE49-F238E27FC236}">
                <a16:creationId xmlns:a16="http://schemas.microsoft.com/office/drawing/2014/main" id="{6552BBE0-D65B-44BA-A70A-678938D29F83}"/>
              </a:ext>
            </a:extLst>
          </p:cNvPr>
          <p:cNvSpPr/>
          <p:nvPr/>
        </p:nvSpPr>
        <p:spPr>
          <a:xfrm>
            <a:off x="1526940" y="1188877"/>
            <a:ext cx="1617688" cy="850918"/>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SCA dry low cement</a:t>
            </a:r>
          </a:p>
        </p:txBody>
      </p:sp>
      <p:sp>
        <p:nvSpPr>
          <p:cNvPr id="37" name="TextBox 36">
            <a:extLst>
              <a:ext uri="{FF2B5EF4-FFF2-40B4-BE49-F238E27FC236}">
                <a16:creationId xmlns:a16="http://schemas.microsoft.com/office/drawing/2014/main" id="{F6D8172E-80C4-415A-B8CA-3AA563346E3E}"/>
              </a:ext>
            </a:extLst>
          </p:cNvPr>
          <p:cNvSpPr txBox="1"/>
          <p:nvPr/>
        </p:nvSpPr>
        <p:spPr>
          <a:xfrm>
            <a:off x="553841" y="4271058"/>
            <a:ext cx="5016617" cy="2031325"/>
          </a:xfrm>
          <a:prstGeom prst="rect">
            <a:avLst/>
          </a:prstGeom>
          <a:noFill/>
        </p:spPr>
        <p:txBody>
          <a:bodyPr wrap="square" rtlCol="0">
            <a:spAutoFit/>
          </a:bodyPr>
          <a:lstStyle/>
          <a:p>
            <a:r>
              <a:rPr lang="en-US" dirty="0"/>
              <a:t>This graph must be recreated 32 times with X = all possible 5-digit binary numbers i.e. 10110 or 00111.  For all 16 of the numbers starting in 0, use “SCA dry” as the material input.  For all 16 numbers starting in 1, use “SCA dry low cement” as the input.  F3 GRP and F3 uncured remain unchanged between the graphs.</a:t>
            </a:r>
          </a:p>
        </p:txBody>
      </p:sp>
      <p:sp>
        <p:nvSpPr>
          <p:cNvPr id="38" name="Rounded Rectangle 8">
            <a:extLst>
              <a:ext uri="{FF2B5EF4-FFF2-40B4-BE49-F238E27FC236}">
                <a16:creationId xmlns:a16="http://schemas.microsoft.com/office/drawing/2014/main" id="{A6073837-68AE-4995-B679-032DDCC84847}"/>
              </a:ext>
            </a:extLst>
          </p:cNvPr>
          <p:cNvSpPr/>
          <p:nvPr/>
        </p:nvSpPr>
        <p:spPr>
          <a:xfrm>
            <a:off x="9432334" y="191788"/>
            <a:ext cx="2440860" cy="613621"/>
          </a:xfrm>
          <a:prstGeom prst="roundRect">
            <a:avLst/>
          </a:prstGeom>
          <a:solidFill>
            <a:srgbClr val="ADAFB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Factorial Design with Controls</a:t>
            </a:r>
          </a:p>
        </p:txBody>
      </p:sp>
    </p:spTree>
    <p:extLst>
      <p:ext uri="{BB962C8B-B14F-4D97-AF65-F5344CB8AC3E}">
        <p14:creationId xmlns:p14="http://schemas.microsoft.com/office/powerpoint/2010/main" val="243087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FD20-78E2-4EFC-ADD1-2B0714DE55F2}"/>
              </a:ext>
            </a:extLst>
          </p:cNvPr>
          <p:cNvSpPr>
            <a:spLocks noGrp="1"/>
          </p:cNvSpPr>
          <p:nvPr>
            <p:ph type="title"/>
          </p:nvPr>
        </p:nvSpPr>
        <p:spPr>
          <a:xfrm>
            <a:off x="0" y="0"/>
            <a:ext cx="10515600" cy="1325563"/>
          </a:xfrm>
        </p:spPr>
        <p:txBody>
          <a:bodyPr/>
          <a:lstStyle/>
          <a:p>
            <a:r>
              <a:rPr lang="en-US" dirty="0"/>
              <a:t>Recycled Rubber Controls</a:t>
            </a:r>
          </a:p>
        </p:txBody>
      </p:sp>
      <p:sp>
        <p:nvSpPr>
          <p:cNvPr id="7" name="Rounded Rectangle 6">
            <a:extLst>
              <a:ext uri="{FF2B5EF4-FFF2-40B4-BE49-F238E27FC236}">
                <a16:creationId xmlns:a16="http://schemas.microsoft.com/office/drawing/2014/main" id="{EF5AFC49-2160-43B9-8242-FE3115BCB536}"/>
              </a:ext>
            </a:extLst>
          </p:cNvPr>
          <p:cNvSpPr/>
          <p:nvPr/>
        </p:nvSpPr>
        <p:spPr>
          <a:xfrm>
            <a:off x="174223" y="1188380"/>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t>Reblending</a:t>
            </a:r>
            <a:r>
              <a:rPr lang="en-US" sz="1600" dirty="0"/>
              <a:t> of </a:t>
            </a:r>
            <a:r>
              <a:rPr lang="en-US" sz="1600" dirty="0" err="1"/>
              <a:t>cGRP</a:t>
            </a:r>
            <a:r>
              <a:rPr lang="en-US" sz="1600" dirty="0"/>
              <a:t> base control</a:t>
            </a:r>
          </a:p>
        </p:txBody>
      </p:sp>
      <p:sp>
        <p:nvSpPr>
          <p:cNvPr id="8" name="Rounded Rectangle 6">
            <a:extLst>
              <a:ext uri="{FF2B5EF4-FFF2-40B4-BE49-F238E27FC236}">
                <a16:creationId xmlns:a16="http://schemas.microsoft.com/office/drawing/2014/main" id="{AACB9A9D-5E4E-4ED6-9F4D-CE4BB03B93CD}"/>
              </a:ext>
            </a:extLst>
          </p:cNvPr>
          <p:cNvSpPr/>
          <p:nvPr/>
        </p:nvSpPr>
        <p:spPr>
          <a:xfrm>
            <a:off x="1828253" y="1188380"/>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Curing of </a:t>
            </a:r>
            <a:r>
              <a:rPr lang="en-US" sz="1600" dirty="0" err="1"/>
              <a:t>cGRP</a:t>
            </a:r>
            <a:r>
              <a:rPr lang="en-US" sz="1600" dirty="0"/>
              <a:t> base control</a:t>
            </a:r>
          </a:p>
        </p:txBody>
      </p:sp>
      <p:sp>
        <p:nvSpPr>
          <p:cNvPr id="9" name="Rounded Rectangle 17">
            <a:extLst>
              <a:ext uri="{FF2B5EF4-FFF2-40B4-BE49-F238E27FC236}">
                <a16:creationId xmlns:a16="http://schemas.microsoft.com/office/drawing/2014/main" id="{604E58B0-9EAB-446A-949E-FAFCC313C4F7}"/>
              </a:ext>
            </a:extLst>
          </p:cNvPr>
          <p:cNvSpPr/>
          <p:nvPr/>
        </p:nvSpPr>
        <p:spPr>
          <a:xfrm>
            <a:off x="174223" y="2202606"/>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uncured</a:t>
            </a:r>
          </a:p>
        </p:txBody>
      </p:sp>
      <p:cxnSp>
        <p:nvCxnSpPr>
          <p:cNvPr id="19" name="Straight Arrow Connector 18">
            <a:extLst>
              <a:ext uri="{FF2B5EF4-FFF2-40B4-BE49-F238E27FC236}">
                <a16:creationId xmlns:a16="http://schemas.microsoft.com/office/drawing/2014/main" id="{8A5EDACA-BEA5-4462-B4F9-033F4C78315C}"/>
              </a:ext>
            </a:extLst>
          </p:cNvPr>
          <p:cNvCxnSpPr>
            <a:stCxn id="7" idx="3"/>
            <a:endCxn id="8" idx="1"/>
          </p:cNvCxnSpPr>
          <p:nvPr/>
        </p:nvCxnSpPr>
        <p:spPr>
          <a:xfrm>
            <a:off x="1628864" y="1564043"/>
            <a:ext cx="199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A951408-0D38-40A3-A4DD-F393FA032760}"/>
              </a:ext>
            </a:extLst>
          </p:cNvPr>
          <p:cNvCxnSpPr>
            <a:stCxn id="9" idx="0"/>
            <a:endCxn id="7" idx="2"/>
          </p:cNvCxnSpPr>
          <p:nvPr/>
        </p:nvCxnSpPr>
        <p:spPr>
          <a:xfrm flipH="1" flipV="1">
            <a:off x="901544" y="1939705"/>
            <a:ext cx="81523" cy="262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17">
            <a:extLst>
              <a:ext uri="{FF2B5EF4-FFF2-40B4-BE49-F238E27FC236}">
                <a16:creationId xmlns:a16="http://schemas.microsoft.com/office/drawing/2014/main" id="{39112F08-F5EA-498D-85D9-C35436FFC17D}"/>
              </a:ext>
            </a:extLst>
          </p:cNvPr>
          <p:cNvSpPr/>
          <p:nvPr/>
        </p:nvSpPr>
        <p:spPr>
          <a:xfrm>
            <a:off x="3682220" y="1214300"/>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base control</a:t>
            </a:r>
          </a:p>
        </p:txBody>
      </p:sp>
      <p:sp>
        <p:nvSpPr>
          <p:cNvPr id="24" name="Rounded Rectangle 6">
            <a:extLst>
              <a:ext uri="{FF2B5EF4-FFF2-40B4-BE49-F238E27FC236}">
                <a16:creationId xmlns:a16="http://schemas.microsoft.com/office/drawing/2014/main" id="{0B9DC28E-EB2D-4271-9649-69EE5CD50479}"/>
              </a:ext>
            </a:extLst>
          </p:cNvPr>
          <p:cNvSpPr/>
          <p:nvPr/>
        </p:nvSpPr>
        <p:spPr>
          <a:xfrm>
            <a:off x="3845267" y="2150764"/>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Die cutting base control</a:t>
            </a:r>
          </a:p>
        </p:txBody>
      </p:sp>
      <p:sp>
        <p:nvSpPr>
          <p:cNvPr id="25" name="Rounded Rectangle 40">
            <a:extLst>
              <a:ext uri="{FF2B5EF4-FFF2-40B4-BE49-F238E27FC236}">
                <a16:creationId xmlns:a16="http://schemas.microsoft.com/office/drawing/2014/main" id="{72770FA1-74D7-434F-BD5E-C551D5BBF22D}"/>
              </a:ext>
            </a:extLst>
          </p:cNvPr>
          <p:cNvSpPr/>
          <p:nvPr/>
        </p:nvSpPr>
        <p:spPr>
          <a:xfrm>
            <a:off x="2857314" y="3139070"/>
            <a:ext cx="1454641"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base control</a:t>
            </a:r>
          </a:p>
        </p:txBody>
      </p:sp>
      <p:cxnSp>
        <p:nvCxnSpPr>
          <p:cNvPr id="27" name="Straight Arrow Connector 26">
            <a:extLst>
              <a:ext uri="{FF2B5EF4-FFF2-40B4-BE49-F238E27FC236}">
                <a16:creationId xmlns:a16="http://schemas.microsoft.com/office/drawing/2014/main" id="{51218185-5E61-45E0-A0E4-769E8262A668}"/>
              </a:ext>
            </a:extLst>
          </p:cNvPr>
          <p:cNvCxnSpPr>
            <a:cxnSpLocks/>
            <a:stCxn id="8" idx="3"/>
            <a:endCxn id="22" idx="1"/>
          </p:cNvCxnSpPr>
          <p:nvPr/>
        </p:nvCxnSpPr>
        <p:spPr>
          <a:xfrm flipV="1">
            <a:off x="3282894" y="1564042"/>
            <a:ext cx="3993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9C4EFE-5E91-40E2-9F77-62EFC6ABB0ED}"/>
              </a:ext>
            </a:extLst>
          </p:cNvPr>
          <p:cNvCxnSpPr>
            <a:stCxn id="22" idx="2"/>
            <a:endCxn id="24" idx="0"/>
          </p:cNvCxnSpPr>
          <p:nvPr/>
        </p:nvCxnSpPr>
        <p:spPr>
          <a:xfrm>
            <a:off x="4491064" y="1913783"/>
            <a:ext cx="81524" cy="236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30C80AD-19AE-4A08-AE56-F180992DB00F}"/>
              </a:ext>
            </a:extLst>
          </p:cNvPr>
          <p:cNvCxnSpPr>
            <a:cxnSpLocks/>
            <a:stCxn id="24" idx="2"/>
            <a:endCxn id="25" idx="0"/>
          </p:cNvCxnSpPr>
          <p:nvPr/>
        </p:nvCxnSpPr>
        <p:spPr>
          <a:xfrm flipH="1">
            <a:off x="3584635" y="2902089"/>
            <a:ext cx="987953" cy="236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269802-B396-458F-8509-CAD38C540614}"/>
              </a:ext>
            </a:extLst>
          </p:cNvPr>
          <p:cNvCxnSpPr>
            <a:cxnSpLocks/>
            <a:stCxn id="25" idx="0"/>
            <a:endCxn id="22" idx="1"/>
          </p:cNvCxnSpPr>
          <p:nvPr/>
        </p:nvCxnSpPr>
        <p:spPr>
          <a:xfrm flipV="1">
            <a:off x="3584635" y="1564042"/>
            <a:ext cx="97585" cy="1575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17">
            <a:extLst>
              <a:ext uri="{FF2B5EF4-FFF2-40B4-BE49-F238E27FC236}">
                <a16:creationId xmlns:a16="http://schemas.microsoft.com/office/drawing/2014/main" id="{4DED3B5F-A242-41E1-900F-C0AC16A039B8}"/>
              </a:ext>
            </a:extLst>
          </p:cNvPr>
          <p:cNvSpPr/>
          <p:nvPr/>
        </p:nvSpPr>
        <p:spPr>
          <a:xfrm>
            <a:off x="4028103" y="4190891"/>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GRP</a:t>
            </a:r>
          </a:p>
        </p:txBody>
      </p:sp>
      <p:sp>
        <p:nvSpPr>
          <p:cNvPr id="35" name="Rounded Rectangle 6">
            <a:extLst>
              <a:ext uri="{FF2B5EF4-FFF2-40B4-BE49-F238E27FC236}">
                <a16:creationId xmlns:a16="http://schemas.microsoft.com/office/drawing/2014/main" id="{F4B54DBA-3722-4A87-8F75-8D5183C21081}"/>
              </a:ext>
            </a:extLst>
          </p:cNvPr>
          <p:cNvSpPr/>
          <p:nvPr/>
        </p:nvSpPr>
        <p:spPr>
          <a:xfrm>
            <a:off x="5903903" y="4190891"/>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t>Reblending</a:t>
            </a:r>
            <a:r>
              <a:rPr lang="en-US" sz="1600" dirty="0"/>
              <a:t> of </a:t>
            </a:r>
            <a:r>
              <a:rPr lang="en-US" sz="1600" dirty="0" err="1"/>
              <a:t>cGRP</a:t>
            </a:r>
            <a:r>
              <a:rPr lang="en-US" sz="1600" dirty="0"/>
              <a:t> negative control</a:t>
            </a:r>
          </a:p>
        </p:txBody>
      </p:sp>
      <p:sp>
        <p:nvSpPr>
          <p:cNvPr id="38" name="Rounded Rectangle 6">
            <a:extLst>
              <a:ext uri="{FF2B5EF4-FFF2-40B4-BE49-F238E27FC236}">
                <a16:creationId xmlns:a16="http://schemas.microsoft.com/office/drawing/2014/main" id="{C626EEE2-CF1E-4EDC-8A82-AE8F54BCAA58}"/>
              </a:ext>
            </a:extLst>
          </p:cNvPr>
          <p:cNvSpPr/>
          <p:nvPr/>
        </p:nvSpPr>
        <p:spPr>
          <a:xfrm>
            <a:off x="7557933" y="4190891"/>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Curing of </a:t>
            </a:r>
            <a:r>
              <a:rPr lang="en-US" sz="1600" dirty="0" err="1"/>
              <a:t>cGRP</a:t>
            </a:r>
            <a:r>
              <a:rPr lang="en-US" sz="1600" dirty="0"/>
              <a:t> negative control</a:t>
            </a:r>
          </a:p>
        </p:txBody>
      </p:sp>
      <p:sp>
        <p:nvSpPr>
          <p:cNvPr id="39" name="Rounded Rectangle 17">
            <a:extLst>
              <a:ext uri="{FF2B5EF4-FFF2-40B4-BE49-F238E27FC236}">
                <a16:creationId xmlns:a16="http://schemas.microsoft.com/office/drawing/2014/main" id="{979272DD-1735-4F49-B6C6-D869C1C3C711}"/>
              </a:ext>
            </a:extLst>
          </p:cNvPr>
          <p:cNvSpPr/>
          <p:nvPr/>
        </p:nvSpPr>
        <p:spPr>
          <a:xfrm>
            <a:off x="5903903" y="5205117"/>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uncured</a:t>
            </a:r>
          </a:p>
        </p:txBody>
      </p:sp>
      <p:cxnSp>
        <p:nvCxnSpPr>
          <p:cNvPr id="43" name="Straight Arrow Connector 42">
            <a:extLst>
              <a:ext uri="{FF2B5EF4-FFF2-40B4-BE49-F238E27FC236}">
                <a16:creationId xmlns:a16="http://schemas.microsoft.com/office/drawing/2014/main" id="{60385393-F389-4951-9B74-A590AC023CD8}"/>
              </a:ext>
            </a:extLst>
          </p:cNvPr>
          <p:cNvCxnSpPr>
            <a:cxnSpLocks/>
            <a:endCxn id="35" idx="1"/>
          </p:cNvCxnSpPr>
          <p:nvPr/>
        </p:nvCxnSpPr>
        <p:spPr>
          <a:xfrm flipV="1">
            <a:off x="5645791" y="4566554"/>
            <a:ext cx="2581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8760DDE-D0D0-4F5C-B5EE-0BEFC6153257}"/>
              </a:ext>
            </a:extLst>
          </p:cNvPr>
          <p:cNvCxnSpPr>
            <a:stCxn id="35" idx="3"/>
            <a:endCxn id="38" idx="1"/>
          </p:cNvCxnSpPr>
          <p:nvPr/>
        </p:nvCxnSpPr>
        <p:spPr>
          <a:xfrm>
            <a:off x="7358544" y="4566554"/>
            <a:ext cx="199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0F30E8E-8F71-4A7A-BB6A-FA066DC37ABE}"/>
              </a:ext>
            </a:extLst>
          </p:cNvPr>
          <p:cNvCxnSpPr>
            <a:stCxn id="39" idx="0"/>
            <a:endCxn id="35" idx="2"/>
          </p:cNvCxnSpPr>
          <p:nvPr/>
        </p:nvCxnSpPr>
        <p:spPr>
          <a:xfrm flipH="1" flipV="1">
            <a:off x="6631224" y="4942216"/>
            <a:ext cx="81523" cy="262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17">
            <a:extLst>
              <a:ext uri="{FF2B5EF4-FFF2-40B4-BE49-F238E27FC236}">
                <a16:creationId xmlns:a16="http://schemas.microsoft.com/office/drawing/2014/main" id="{F8A3DA3D-AB01-4456-9058-5B7067DAF48D}"/>
              </a:ext>
            </a:extLst>
          </p:cNvPr>
          <p:cNvSpPr/>
          <p:nvPr/>
        </p:nvSpPr>
        <p:spPr>
          <a:xfrm>
            <a:off x="9411900" y="4216811"/>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negative control</a:t>
            </a:r>
          </a:p>
        </p:txBody>
      </p:sp>
      <p:sp>
        <p:nvSpPr>
          <p:cNvPr id="47" name="Rounded Rectangle 6">
            <a:extLst>
              <a:ext uri="{FF2B5EF4-FFF2-40B4-BE49-F238E27FC236}">
                <a16:creationId xmlns:a16="http://schemas.microsoft.com/office/drawing/2014/main" id="{D2972E76-2956-4BD5-8942-6FE01F64BEB9}"/>
              </a:ext>
            </a:extLst>
          </p:cNvPr>
          <p:cNvSpPr/>
          <p:nvPr/>
        </p:nvSpPr>
        <p:spPr>
          <a:xfrm>
            <a:off x="9574947" y="5153275"/>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Die cutting negative control</a:t>
            </a:r>
          </a:p>
        </p:txBody>
      </p:sp>
      <p:sp>
        <p:nvSpPr>
          <p:cNvPr id="48" name="Rounded Rectangle 40">
            <a:extLst>
              <a:ext uri="{FF2B5EF4-FFF2-40B4-BE49-F238E27FC236}">
                <a16:creationId xmlns:a16="http://schemas.microsoft.com/office/drawing/2014/main" id="{CDB9F19D-CF2C-4203-AA46-2C8E11026D15}"/>
              </a:ext>
            </a:extLst>
          </p:cNvPr>
          <p:cNvSpPr/>
          <p:nvPr/>
        </p:nvSpPr>
        <p:spPr>
          <a:xfrm>
            <a:off x="8586994" y="6141581"/>
            <a:ext cx="1918559"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negative control</a:t>
            </a:r>
          </a:p>
        </p:txBody>
      </p:sp>
      <p:cxnSp>
        <p:nvCxnSpPr>
          <p:cNvPr id="49" name="Straight Arrow Connector 48">
            <a:extLst>
              <a:ext uri="{FF2B5EF4-FFF2-40B4-BE49-F238E27FC236}">
                <a16:creationId xmlns:a16="http://schemas.microsoft.com/office/drawing/2014/main" id="{D5C1F333-F9B2-4587-8E4C-34B5F5639D37}"/>
              </a:ext>
            </a:extLst>
          </p:cNvPr>
          <p:cNvCxnSpPr>
            <a:cxnSpLocks/>
            <a:stCxn id="38" idx="3"/>
            <a:endCxn id="46" idx="1"/>
          </p:cNvCxnSpPr>
          <p:nvPr/>
        </p:nvCxnSpPr>
        <p:spPr>
          <a:xfrm flipV="1">
            <a:off x="9012574" y="4566553"/>
            <a:ext cx="3993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1E83263-80DE-4401-B831-7E6E937627C8}"/>
              </a:ext>
            </a:extLst>
          </p:cNvPr>
          <p:cNvCxnSpPr>
            <a:stCxn id="46" idx="2"/>
            <a:endCxn id="47" idx="0"/>
          </p:cNvCxnSpPr>
          <p:nvPr/>
        </p:nvCxnSpPr>
        <p:spPr>
          <a:xfrm>
            <a:off x="10220744" y="4916294"/>
            <a:ext cx="81524" cy="236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962A271-C437-49D8-98A1-590D68FCA385}"/>
              </a:ext>
            </a:extLst>
          </p:cNvPr>
          <p:cNvCxnSpPr>
            <a:cxnSpLocks/>
            <a:stCxn id="47" idx="2"/>
            <a:endCxn id="48" idx="0"/>
          </p:cNvCxnSpPr>
          <p:nvPr/>
        </p:nvCxnSpPr>
        <p:spPr>
          <a:xfrm flipH="1">
            <a:off x="9546274" y="5904600"/>
            <a:ext cx="755994" cy="236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226CB53-044E-40CF-AE45-6859DC830186}"/>
              </a:ext>
            </a:extLst>
          </p:cNvPr>
          <p:cNvCxnSpPr>
            <a:cxnSpLocks/>
            <a:stCxn id="48" idx="0"/>
            <a:endCxn id="46" idx="1"/>
          </p:cNvCxnSpPr>
          <p:nvPr/>
        </p:nvCxnSpPr>
        <p:spPr>
          <a:xfrm flipH="1" flipV="1">
            <a:off x="9411900" y="4566553"/>
            <a:ext cx="134374" cy="1575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6">
            <a:extLst>
              <a:ext uri="{FF2B5EF4-FFF2-40B4-BE49-F238E27FC236}">
                <a16:creationId xmlns:a16="http://schemas.microsoft.com/office/drawing/2014/main" id="{27865741-1A6D-41B4-9733-DE49C0F07858}"/>
              </a:ext>
            </a:extLst>
          </p:cNvPr>
          <p:cNvSpPr/>
          <p:nvPr/>
        </p:nvSpPr>
        <p:spPr>
          <a:xfrm>
            <a:off x="6107188" y="1197862"/>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t>Reblending</a:t>
            </a:r>
            <a:r>
              <a:rPr lang="en-US" sz="1600" dirty="0"/>
              <a:t> of </a:t>
            </a:r>
            <a:r>
              <a:rPr lang="en-US" sz="1600" dirty="0" err="1"/>
              <a:t>cGRP</a:t>
            </a:r>
            <a:r>
              <a:rPr lang="en-US" sz="1600" dirty="0"/>
              <a:t> trial control</a:t>
            </a:r>
          </a:p>
        </p:txBody>
      </p:sp>
      <p:sp>
        <p:nvSpPr>
          <p:cNvPr id="54" name="Rounded Rectangle 6">
            <a:extLst>
              <a:ext uri="{FF2B5EF4-FFF2-40B4-BE49-F238E27FC236}">
                <a16:creationId xmlns:a16="http://schemas.microsoft.com/office/drawing/2014/main" id="{895A1FE4-988E-4AEF-8975-6010BBBDF37A}"/>
              </a:ext>
            </a:extLst>
          </p:cNvPr>
          <p:cNvSpPr/>
          <p:nvPr/>
        </p:nvSpPr>
        <p:spPr>
          <a:xfrm>
            <a:off x="7761218" y="1197862"/>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Curing of </a:t>
            </a:r>
            <a:r>
              <a:rPr lang="en-US" sz="1600" dirty="0" err="1"/>
              <a:t>cGRP</a:t>
            </a:r>
            <a:r>
              <a:rPr lang="en-US" sz="1600" dirty="0"/>
              <a:t> trial control</a:t>
            </a:r>
          </a:p>
        </p:txBody>
      </p:sp>
      <p:sp>
        <p:nvSpPr>
          <p:cNvPr id="55" name="Rounded Rectangle 17">
            <a:extLst>
              <a:ext uri="{FF2B5EF4-FFF2-40B4-BE49-F238E27FC236}">
                <a16:creationId xmlns:a16="http://schemas.microsoft.com/office/drawing/2014/main" id="{03577CC8-3868-49BC-879F-ABA14EBDA89E}"/>
              </a:ext>
            </a:extLst>
          </p:cNvPr>
          <p:cNvSpPr/>
          <p:nvPr/>
        </p:nvSpPr>
        <p:spPr>
          <a:xfrm>
            <a:off x="6107188" y="2212088"/>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F3 uncured</a:t>
            </a:r>
          </a:p>
        </p:txBody>
      </p:sp>
      <p:cxnSp>
        <p:nvCxnSpPr>
          <p:cNvPr id="56" name="Straight Arrow Connector 55">
            <a:extLst>
              <a:ext uri="{FF2B5EF4-FFF2-40B4-BE49-F238E27FC236}">
                <a16:creationId xmlns:a16="http://schemas.microsoft.com/office/drawing/2014/main" id="{4489539D-8F60-4CF6-AAAA-15B2C09FBCE6}"/>
              </a:ext>
            </a:extLst>
          </p:cNvPr>
          <p:cNvCxnSpPr>
            <a:stCxn id="53" idx="3"/>
            <a:endCxn id="54" idx="1"/>
          </p:cNvCxnSpPr>
          <p:nvPr/>
        </p:nvCxnSpPr>
        <p:spPr>
          <a:xfrm>
            <a:off x="7561829" y="1573525"/>
            <a:ext cx="199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8F57ED1-8A42-46A6-94B4-93927896A0D3}"/>
              </a:ext>
            </a:extLst>
          </p:cNvPr>
          <p:cNvCxnSpPr>
            <a:stCxn id="55" idx="0"/>
            <a:endCxn id="53" idx="2"/>
          </p:cNvCxnSpPr>
          <p:nvPr/>
        </p:nvCxnSpPr>
        <p:spPr>
          <a:xfrm flipH="1" flipV="1">
            <a:off x="6834509" y="1949187"/>
            <a:ext cx="81523" cy="262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17">
            <a:extLst>
              <a:ext uri="{FF2B5EF4-FFF2-40B4-BE49-F238E27FC236}">
                <a16:creationId xmlns:a16="http://schemas.microsoft.com/office/drawing/2014/main" id="{513CE6DA-942D-4A52-B76B-A49FDA3ED791}"/>
              </a:ext>
            </a:extLst>
          </p:cNvPr>
          <p:cNvSpPr/>
          <p:nvPr/>
        </p:nvSpPr>
        <p:spPr>
          <a:xfrm>
            <a:off x="9615185" y="1223782"/>
            <a:ext cx="1617688" cy="699483"/>
          </a:xfrm>
          <a:prstGeom prst="roundRect">
            <a:avLst/>
          </a:prstGeom>
          <a:solidFill>
            <a:srgbClr val="275497"/>
          </a:solidFill>
          <a:ln w="76200">
            <a:solidFill>
              <a:srgbClr val="E5E6E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Recycled rubber trial control</a:t>
            </a:r>
          </a:p>
        </p:txBody>
      </p:sp>
      <p:sp>
        <p:nvSpPr>
          <p:cNvPr id="59" name="Rounded Rectangle 6">
            <a:extLst>
              <a:ext uri="{FF2B5EF4-FFF2-40B4-BE49-F238E27FC236}">
                <a16:creationId xmlns:a16="http://schemas.microsoft.com/office/drawing/2014/main" id="{C1841776-D984-49E3-BD4F-A8B0903E5EB4}"/>
              </a:ext>
            </a:extLst>
          </p:cNvPr>
          <p:cNvSpPr/>
          <p:nvPr/>
        </p:nvSpPr>
        <p:spPr>
          <a:xfrm>
            <a:off x="9778232" y="2160246"/>
            <a:ext cx="1454641" cy="751325"/>
          </a:xfrm>
          <a:prstGeom prst="roundRect">
            <a:avLst/>
          </a:prstGeom>
          <a:solidFill>
            <a:srgbClr val="951919"/>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Die cutting trial control</a:t>
            </a:r>
          </a:p>
        </p:txBody>
      </p:sp>
      <p:sp>
        <p:nvSpPr>
          <p:cNvPr id="60" name="Rounded Rectangle 40">
            <a:extLst>
              <a:ext uri="{FF2B5EF4-FFF2-40B4-BE49-F238E27FC236}">
                <a16:creationId xmlns:a16="http://schemas.microsoft.com/office/drawing/2014/main" id="{09D769F8-AF4D-4772-A209-9737E10C4215}"/>
              </a:ext>
            </a:extLst>
          </p:cNvPr>
          <p:cNvSpPr/>
          <p:nvPr/>
        </p:nvSpPr>
        <p:spPr>
          <a:xfrm>
            <a:off x="8790279" y="3148552"/>
            <a:ext cx="1454641" cy="621792"/>
          </a:xfrm>
          <a:prstGeom prst="roundRect">
            <a:avLst/>
          </a:prstGeom>
          <a:solidFill>
            <a:srgbClr val="2D9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Tensile test trial control</a:t>
            </a:r>
          </a:p>
        </p:txBody>
      </p:sp>
      <p:cxnSp>
        <p:nvCxnSpPr>
          <p:cNvPr id="61" name="Straight Arrow Connector 60">
            <a:extLst>
              <a:ext uri="{FF2B5EF4-FFF2-40B4-BE49-F238E27FC236}">
                <a16:creationId xmlns:a16="http://schemas.microsoft.com/office/drawing/2014/main" id="{DC5A5DDA-24ED-41CF-B4B0-2A52EF723142}"/>
              </a:ext>
            </a:extLst>
          </p:cNvPr>
          <p:cNvCxnSpPr>
            <a:cxnSpLocks/>
            <a:stCxn id="54" idx="3"/>
            <a:endCxn id="58" idx="1"/>
          </p:cNvCxnSpPr>
          <p:nvPr/>
        </p:nvCxnSpPr>
        <p:spPr>
          <a:xfrm flipV="1">
            <a:off x="9215859" y="1573524"/>
            <a:ext cx="3993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D2388E1-DAF0-4759-AF0C-8ED97B1C4FF4}"/>
              </a:ext>
            </a:extLst>
          </p:cNvPr>
          <p:cNvCxnSpPr>
            <a:stCxn id="58" idx="2"/>
            <a:endCxn id="59" idx="0"/>
          </p:cNvCxnSpPr>
          <p:nvPr/>
        </p:nvCxnSpPr>
        <p:spPr>
          <a:xfrm>
            <a:off x="10424029" y="1923265"/>
            <a:ext cx="81524" cy="236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A462608-BEA7-49C8-AE27-82916B869871}"/>
              </a:ext>
            </a:extLst>
          </p:cNvPr>
          <p:cNvCxnSpPr>
            <a:cxnSpLocks/>
            <a:stCxn id="59" idx="2"/>
            <a:endCxn id="60" idx="0"/>
          </p:cNvCxnSpPr>
          <p:nvPr/>
        </p:nvCxnSpPr>
        <p:spPr>
          <a:xfrm flipH="1">
            <a:off x="9517600" y="2911571"/>
            <a:ext cx="987953" cy="236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207864B-F363-4160-8691-7C275611D2C2}"/>
              </a:ext>
            </a:extLst>
          </p:cNvPr>
          <p:cNvCxnSpPr>
            <a:cxnSpLocks/>
            <a:stCxn id="60" idx="0"/>
            <a:endCxn id="58" idx="1"/>
          </p:cNvCxnSpPr>
          <p:nvPr/>
        </p:nvCxnSpPr>
        <p:spPr>
          <a:xfrm flipV="1">
            <a:off x="9517600" y="1573524"/>
            <a:ext cx="97585" cy="1575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8">
            <a:extLst>
              <a:ext uri="{FF2B5EF4-FFF2-40B4-BE49-F238E27FC236}">
                <a16:creationId xmlns:a16="http://schemas.microsoft.com/office/drawing/2014/main" id="{610C6C4E-B3A8-4250-9D61-3BC8900CAA33}"/>
              </a:ext>
            </a:extLst>
          </p:cNvPr>
          <p:cNvSpPr/>
          <p:nvPr/>
        </p:nvSpPr>
        <p:spPr>
          <a:xfrm>
            <a:off x="9432334" y="191788"/>
            <a:ext cx="2440860" cy="613621"/>
          </a:xfrm>
          <a:prstGeom prst="roundRect">
            <a:avLst/>
          </a:prstGeom>
          <a:solidFill>
            <a:srgbClr val="ADAFB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Factorial Design with Controls</a:t>
            </a:r>
          </a:p>
        </p:txBody>
      </p:sp>
    </p:spTree>
    <p:extLst>
      <p:ext uri="{BB962C8B-B14F-4D97-AF65-F5344CB8AC3E}">
        <p14:creationId xmlns:p14="http://schemas.microsoft.com/office/powerpoint/2010/main" val="2926675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2698</TotalTime>
  <Words>929</Words>
  <Application>Microsoft Office PowerPoint</Application>
  <PresentationFormat>Widescreen</PresentationFormat>
  <Paragraphs>241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Overall Organization</vt:lpstr>
      <vt:lpstr>Composition Analysis</vt:lpstr>
      <vt:lpstr>Preparation of Model Rubber</vt:lpstr>
      <vt:lpstr>Preparation of Single-Component Adhesive</vt:lpstr>
      <vt:lpstr>Laminate Preparation I</vt:lpstr>
      <vt:lpstr>Laminate Preparation II</vt:lpstr>
      <vt:lpstr>Laminate Preparation III</vt:lpstr>
      <vt:lpstr>Recycled Rubber Preparation</vt:lpstr>
      <vt:lpstr>Recycled Rubber Controls</vt:lpstr>
      <vt:lpstr>What About Data Analysis?</vt:lpstr>
      <vt:lpstr>Inventory I</vt:lpstr>
      <vt:lpstr>Inventory 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CRIPT 1</dc:title>
  <dc:creator>Haley Beech</dc:creator>
  <cp:lastModifiedBy>Bradley D Olsen</cp:lastModifiedBy>
  <cp:revision>35</cp:revision>
  <dcterms:created xsi:type="dcterms:W3CDTF">2022-11-21T22:31:40Z</dcterms:created>
  <dcterms:modified xsi:type="dcterms:W3CDTF">2023-03-31T16:34:17Z</dcterms:modified>
</cp:coreProperties>
</file>