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851"/>
    <a:srgbClr val="26293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50" d="100"/>
          <a:sy n="50" d="100"/>
        </p:scale>
        <p:origin x="1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1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1"/>
            <a:ext cx="1031557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3362326"/>
            <a:ext cx="10366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5010151"/>
            <a:ext cx="1036637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1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6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1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7DF47-2BD9-7908-AEDE-1223C6230FC6}"/>
              </a:ext>
            </a:extLst>
          </p:cNvPr>
          <p:cNvGrpSpPr/>
          <p:nvPr/>
        </p:nvGrpSpPr>
        <p:grpSpPr>
          <a:xfrm>
            <a:off x="556090" y="527049"/>
            <a:ext cx="21784547" cy="3830461"/>
            <a:chOff x="251290" y="4524509"/>
            <a:chExt cx="16017257" cy="2816377"/>
          </a:xfrm>
          <a:effectLst/>
        </p:grpSpPr>
        <p:sp>
          <p:nvSpPr>
            <p:cNvPr id="1205" name="Rectangle: Rounded Corners 1204">
              <a:extLst>
                <a:ext uri="{FF2B5EF4-FFF2-40B4-BE49-F238E27FC236}">
                  <a16:creationId xmlns:a16="http://schemas.microsoft.com/office/drawing/2014/main" id="{95A44289-065F-39A9-0268-C96559BD0348}"/>
                </a:ext>
              </a:extLst>
            </p:cNvPr>
            <p:cNvSpPr/>
            <p:nvPr/>
          </p:nvSpPr>
          <p:spPr>
            <a:xfrm>
              <a:off x="251290" y="4524509"/>
              <a:ext cx="16017257" cy="28163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31FFB1-A431-CF7E-9D8E-A1748D41614E}"/>
                </a:ext>
              </a:extLst>
            </p:cNvPr>
            <p:cNvSpPr txBox="1"/>
            <p:nvPr/>
          </p:nvSpPr>
          <p:spPr>
            <a:xfrm>
              <a:off x="9094472" y="6080522"/>
              <a:ext cx="1638008" cy="425628"/>
            </a:xfrm>
            <a:prstGeom prst="roundRect">
              <a:avLst/>
            </a:prstGeom>
            <a:solidFill>
              <a:srgbClr val="41485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 err="1">
                  <a:solidFill>
                    <a:schemeClr val="bg1"/>
                  </a:solidFill>
                </a:rPr>
                <a:t>Inference</a:t>
              </a:r>
              <a:endParaRPr lang="en-GB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92C1F8-CF49-5C73-A9B4-DCCA658CD511}"/>
                </a:ext>
              </a:extLst>
            </p:cNvPr>
            <p:cNvSpPr txBox="1"/>
            <p:nvPr/>
          </p:nvSpPr>
          <p:spPr>
            <a:xfrm>
              <a:off x="14278463" y="5551496"/>
              <a:ext cx="1927800" cy="1477178"/>
            </a:xfrm>
            <a:prstGeom prst="roundRect">
              <a:avLst/>
            </a:prstGeom>
            <a:solidFill>
              <a:srgbClr val="41485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>
                  <a:solidFill>
                    <a:schemeClr val="bg1"/>
                  </a:solidFill>
                </a:rPr>
                <a:t>Utilities</a:t>
              </a:r>
            </a:p>
            <a:p>
              <a:pPr algn="ctr"/>
              <a:r>
                <a:rPr lang="fr-CH" sz="2800" dirty="0">
                  <a:solidFill>
                    <a:schemeClr val="bg1"/>
                  </a:solidFill>
                </a:rPr>
                <a:t>Post-</a:t>
              </a:r>
              <a:r>
                <a:rPr lang="fr-CH" sz="2800" dirty="0" err="1">
                  <a:solidFill>
                    <a:schemeClr val="bg1"/>
                  </a:solidFill>
                </a:rPr>
                <a:t>processing</a:t>
              </a:r>
              <a:endParaRPr lang="fr-CH" sz="2800" dirty="0">
                <a:solidFill>
                  <a:schemeClr val="bg1"/>
                </a:solidFill>
              </a:endParaRPr>
            </a:p>
            <a:p>
              <a:pPr algn="ctr"/>
              <a:r>
                <a:rPr lang="fr-CH" sz="2800" dirty="0" err="1">
                  <a:solidFill>
                    <a:schemeClr val="bg1"/>
                  </a:solidFill>
                </a:rPr>
                <a:t>Analysis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BD05DB-6063-630D-C3E6-CEC33C53C6C8}"/>
                </a:ext>
              </a:extLst>
            </p:cNvPr>
            <p:cNvSpPr txBox="1"/>
            <p:nvPr/>
          </p:nvSpPr>
          <p:spPr>
            <a:xfrm>
              <a:off x="10941386" y="5730732"/>
              <a:ext cx="1816690" cy="1126661"/>
            </a:xfrm>
            <a:prstGeom prst="roundRect">
              <a:avLst/>
            </a:prstGeom>
            <a:solidFill>
              <a:srgbClr val="41485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 err="1">
                  <a:solidFill>
                    <a:schemeClr val="bg1"/>
                  </a:solidFill>
                </a:rPr>
                <a:t>Labeling</a:t>
              </a:r>
              <a:endParaRPr lang="fr-CH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fr-CH" sz="2800" dirty="0">
                  <a:solidFill>
                    <a:schemeClr val="bg1"/>
                  </a:solidFill>
                </a:rPr>
                <a:t>Partial correction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8C71F6-1416-A897-3332-34A3497F94C5}"/>
                </a:ext>
              </a:extLst>
            </p:cNvPr>
            <p:cNvSpPr txBox="1"/>
            <p:nvPr/>
          </p:nvSpPr>
          <p:spPr>
            <a:xfrm>
              <a:off x="13017770" y="6085120"/>
              <a:ext cx="1051786" cy="4256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dirty="0"/>
                <a:t>Labels</a:t>
              </a:r>
            </a:p>
          </p:txBody>
        </p:sp>
        <p:pic>
          <p:nvPicPr>
            <p:cNvPr id="1225" name="Graphic 1224" descr="Bar chart with solid fill">
              <a:extLst>
                <a:ext uri="{FF2B5EF4-FFF2-40B4-BE49-F238E27FC236}">
                  <a16:creationId xmlns:a16="http://schemas.microsoft.com/office/drawing/2014/main" id="{6927392A-1D22-2B9D-8CC3-FA1860D5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96939" y="6500447"/>
              <a:ext cx="408625" cy="4086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227" name="Graphic 1226" descr="Mining tools with solid fill">
              <a:extLst>
                <a:ext uri="{FF2B5EF4-FFF2-40B4-BE49-F238E27FC236}">
                  <a16:creationId xmlns:a16="http://schemas.microsoft.com/office/drawing/2014/main" id="{47E0BFEC-4A1B-E497-AE71-D96C5A7AD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47595" y="5110258"/>
              <a:ext cx="386332" cy="386332"/>
            </a:xfrm>
            <a:prstGeom prst="rect">
              <a:avLst/>
            </a:prstGeom>
            <a:effectLst/>
          </p:spPr>
        </p:pic>
        <p:pic>
          <p:nvPicPr>
            <p:cNvPr id="31" name="Graphic 30" descr="Magnifying glass with solid fill">
              <a:extLst>
                <a:ext uri="{FF2B5EF4-FFF2-40B4-BE49-F238E27FC236}">
                  <a16:creationId xmlns:a16="http://schemas.microsoft.com/office/drawing/2014/main" id="{F23D56F5-7AD5-A375-7DA2-2291C746D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651545" y="5387313"/>
              <a:ext cx="396348" cy="396348"/>
            </a:xfrm>
            <a:prstGeom prst="rect">
              <a:avLst/>
            </a:prstGeom>
            <a:effectLst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62F123-647E-41A0-65EC-FA35B3F94B4A}"/>
              </a:ext>
            </a:extLst>
          </p:cNvPr>
          <p:cNvSpPr txBox="1"/>
          <p:nvPr/>
        </p:nvSpPr>
        <p:spPr>
          <a:xfrm>
            <a:off x="718110" y="2400546"/>
            <a:ext cx="1430500" cy="10556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dirty="0"/>
              <a:t>Raw data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7F3F1-3546-CD87-9729-2B3403435256}"/>
              </a:ext>
            </a:extLst>
          </p:cNvPr>
          <p:cNvSpPr txBox="1"/>
          <p:nvPr/>
        </p:nvSpPr>
        <p:spPr>
          <a:xfrm>
            <a:off x="6863645" y="2907782"/>
            <a:ext cx="1430500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dirty="0"/>
              <a:t>Labels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41E98-513D-F85D-5E2D-0814873D38B1}"/>
              </a:ext>
            </a:extLst>
          </p:cNvPr>
          <p:cNvSpPr txBox="1"/>
          <p:nvPr/>
        </p:nvSpPr>
        <p:spPr>
          <a:xfrm>
            <a:off x="4153646" y="2162185"/>
            <a:ext cx="2236853" cy="1532334"/>
          </a:xfrm>
          <a:prstGeom prst="roundRect">
            <a:avLst/>
          </a:prstGeom>
          <a:solidFill>
            <a:srgbClr val="414851"/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b="1" dirty="0" err="1">
                <a:solidFill>
                  <a:schemeClr val="bg1"/>
                </a:solidFill>
              </a:rPr>
              <a:t>Labeling</a:t>
            </a:r>
            <a:endParaRPr lang="fr-CH" sz="2800" b="1" dirty="0">
              <a:solidFill>
                <a:schemeClr val="bg1"/>
              </a:solidFill>
            </a:endParaRPr>
          </a:p>
          <a:p>
            <a:pPr algn="ctr"/>
            <a:r>
              <a:rPr lang="fr-CH" sz="2800" dirty="0">
                <a:solidFill>
                  <a:schemeClr val="bg1"/>
                </a:solidFill>
              </a:rPr>
              <a:t>Full annotation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B00BA-4F63-C265-B109-C1FCDA22ADF8}"/>
              </a:ext>
            </a:extLst>
          </p:cNvPr>
          <p:cNvSpPr txBox="1"/>
          <p:nvPr/>
        </p:nvSpPr>
        <p:spPr>
          <a:xfrm>
            <a:off x="2278657" y="2411223"/>
            <a:ext cx="1688735" cy="10556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dirty="0"/>
              <a:t>Training </a:t>
            </a:r>
          </a:p>
          <a:p>
            <a:pPr algn="ctr"/>
            <a:r>
              <a:rPr lang="fr-CH" sz="2800" dirty="0"/>
              <a:t>data</a:t>
            </a:r>
            <a:endParaRPr lang="en-GB" sz="2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A5C0BD-8BF7-5EA3-220C-5C9B440E9D9B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2148610" y="2928350"/>
            <a:ext cx="130047" cy="106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67B8DD-FC68-4514-A87B-AC6DD313BF61}"/>
              </a:ext>
            </a:extLst>
          </p:cNvPr>
          <p:cNvSpPr txBox="1"/>
          <p:nvPr/>
        </p:nvSpPr>
        <p:spPr>
          <a:xfrm>
            <a:off x="12450317" y="1211879"/>
            <a:ext cx="2493678" cy="10556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dirty="0"/>
              <a:t>Pre-</a:t>
            </a:r>
            <a:r>
              <a:rPr lang="fr-CH" sz="2800" dirty="0" err="1"/>
              <a:t>trained</a:t>
            </a:r>
            <a:r>
              <a:rPr lang="fr-CH" sz="2800" dirty="0"/>
              <a:t> model</a:t>
            </a:r>
            <a:endParaRPr lang="en-GB" sz="2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E2DED2-BD8B-C9D8-E3A0-75BE7DC4A26C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3697156" y="2267487"/>
            <a:ext cx="157" cy="375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19FD48-E8E6-8E6F-C4A1-B4E1A70F0EC0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14811213" y="2932773"/>
            <a:ext cx="284127" cy="9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B78103-777D-D30C-DC5F-A5426F839074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7566161" y="2933760"/>
            <a:ext cx="353201" cy="52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D4E0B6-CB15-D63C-24AD-B77CC9CC2E80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9862" y="2928351"/>
            <a:ext cx="284127" cy="106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550E284E-1408-EBAE-DD7E-EADBCE9ACCA4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3967392" y="2928352"/>
            <a:ext cx="186254" cy="106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6" name="Connector: Elbow 1075">
            <a:extLst>
              <a:ext uri="{FF2B5EF4-FFF2-40B4-BE49-F238E27FC236}">
                <a16:creationId xmlns:a16="http://schemas.microsoft.com/office/drawing/2014/main" id="{D73F659A-907E-F560-43C0-1368412AB95D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rot="16200000" flipH="1">
            <a:off x="5852847" y="-318600"/>
            <a:ext cx="96311" cy="5555957"/>
          </a:xfrm>
          <a:prstGeom prst="bentConnector4">
            <a:avLst>
              <a:gd name="adj1" fmla="val -1083926"/>
              <a:gd name="adj2" fmla="val 62948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B0F592AD-735F-7097-AA1F-93BFE1A6A3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54454" y="-4292646"/>
            <a:ext cx="1188667" cy="12263796"/>
          </a:xfrm>
          <a:prstGeom prst="bentConnector3">
            <a:avLst>
              <a:gd name="adj1" fmla="val 13442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6" name="Connector: Elbow 1095">
            <a:extLst>
              <a:ext uri="{FF2B5EF4-FFF2-40B4-BE49-F238E27FC236}">
                <a16:creationId xmlns:a16="http://schemas.microsoft.com/office/drawing/2014/main" id="{177AD0F8-AFB6-B2CA-187B-3559B9813BBB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6390499" y="2928352"/>
            <a:ext cx="473146" cy="26887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9" name="Connector: Elbow 1208">
            <a:extLst>
              <a:ext uri="{FF2B5EF4-FFF2-40B4-BE49-F238E27FC236}">
                <a16:creationId xmlns:a16="http://schemas.microsoft.com/office/drawing/2014/main" id="{ABBAE461-97B8-C440-0036-F16B27C3C88E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11985068" y="2507534"/>
            <a:ext cx="598344" cy="42523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26" name="Graphic 1225" descr="Magnifying glass with solid fill">
            <a:extLst>
              <a:ext uri="{FF2B5EF4-FFF2-40B4-BE49-F238E27FC236}">
                <a16:creationId xmlns:a16="http://schemas.microsoft.com/office/drawing/2014/main" id="{758B62C9-3955-24ED-57BB-E5CA4AC4F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8748" y="1610221"/>
            <a:ext cx="539060" cy="539060"/>
          </a:xfrm>
          <a:prstGeom prst="rect">
            <a:avLst/>
          </a:prstGeom>
          <a:effectLst/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D3A4F6F-86C5-B99F-85EE-314BE534ED9D}"/>
              </a:ext>
            </a:extLst>
          </p:cNvPr>
          <p:cNvGrpSpPr/>
          <p:nvPr/>
        </p:nvGrpSpPr>
        <p:grpSpPr>
          <a:xfrm>
            <a:off x="8678982" y="1082050"/>
            <a:ext cx="3306086" cy="2850967"/>
            <a:chOff x="6223700" y="4932565"/>
            <a:chExt cx="2430822" cy="2096191"/>
          </a:xfrm>
          <a:effectLst/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3BF2AB2-2C14-28D3-9FA8-0C48B86BA418}"/>
                </a:ext>
              </a:extLst>
            </p:cNvPr>
            <p:cNvSpPr/>
            <p:nvPr/>
          </p:nvSpPr>
          <p:spPr>
            <a:xfrm>
              <a:off x="6223700" y="4932565"/>
              <a:ext cx="2430822" cy="2096191"/>
            </a:xfrm>
            <a:prstGeom prst="roundRect">
              <a:avLst/>
            </a:prstGeom>
            <a:solidFill>
              <a:srgbClr val="4148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9DE803-04E6-9E59-0C14-8745B6575AD5}"/>
                </a:ext>
              </a:extLst>
            </p:cNvPr>
            <p:cNvSpPr txBox="1"/>
            <p:nvPr/>
          </p:nvSpPr>
          <p:spPr>
            <a:xfrm>
              <a:off x="6663636" y="6099686"/>
              <a:ext cx="1560172" cy="776142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>
                  <a:solidFill>
                    <a:schemeClr val="bg1"/>
                  </a:solidFill>
                </a:rPr>
                <a:t>Training</a:t>
              </a:r>
            </a:p>
            <a:p>
              <a:pPr algn="ctr"/>
              <a:r>
                <a:rPr lang="fr-CH" sz="2800" dirty="0" err="1">
                  <a:solidFill>
                    <a:schemeClr val="bg1"/>
                  </a:solidFill>
                </a:rPr>
                <a:t>Supervised</a:t>
              </a:r>
              <a:endParaRPr lang="fr-CH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E823AB-40B5-6404-7C16-1849A613B584}"/>
                </a:ext>
              </a:extLst>
            </p:cNvPr>
            <p:cNvSpPr txBox="1"/>
            <p:nvPr/>
          </p:nvSpPr>
          <p:spPr>
            <a:xfrm>
              <a:off x="6318247" y="5019959"/>
              <a:ext cx="2235199" cy="776142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>
                  <a:solidFill>
                    <a:schemeClr val="bg1"/>
                  </a:solidFill>
                </a:rPr>
                <a:t>Training</a:t>
              </a:r>
            </a:p>
            <a:p>
              <a:pPr algn="ctr"/>
              <a:r>
                <a:rPr lang="fr-CH" sz="2800" dirty="0">
                  <a:solidFill>
                    <a:schemeClr val="bg1"/>
                  </a:solidFill>
                </a:rPr>
                <a:t>Self-</a:t>
              </a:r>
              <a:r>
                <a:rPr lang="fr-CH" sz="2800" dirty="0" err="1">
                  <a:solidFill>
                    <a:schemeClr val="bg1"/>
                  </a:solidFill>
                </a:rPr>
                <a:t>supervised</a:t>
              </a:r>
              <a:endParaRPr lang="fr-CH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236" name="Straight Connector 1235">
              <a:extLst>
                <a:ext uri="{FF2B5EF4-FFF2-40B4-BE49-F238E27FC236}">
                  <a16:creationId xmlns:a16="http://schemas.microsoft.com/office/drawing/2014/main" id="{EB03E089-F91B-94A5-1DC3-771140212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9922" y="5187176"/>
              <a:ext cx="80212" cy="1773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44" name="Graphic 1243" descr="Downward trend graph with solid fill">
              <a:extLst>
                <a:ext uri="{FF2B5EF4-FFF2-40B4-BE49-F238E27FC236}">
                  <a16:creationId xmlns:a16="http://schemas.microsoft.com/office/drawing/2014/main" id="{9E2A751E-53DC-31A3-5121-54A3EAFB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54212" y="5760375"/>
              <a:ext cx="372764" cy="372764"/>
            </a:xfrm>
            <a:prstGeom prst="rect">
              <a:avLst/>
            </a:prstGeom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9B7268-EE9D-FF1F-0EBD-DBBC95B94BE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294145" y="3197221"/>
            <a:ext cx="983180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4">
            <a:extLst>
              <a:ext uri="{FF2B5EF4-FFF2-40B4-BE49-F238E27FC236}">
                <a16:creationId xmlns:a16="http://schemas.microsoft.com/office/drawing/2014/main" id="{2546FA48-5636-0397-02CF-819CB3A66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19768" r="17808" b="16197"/>
          <a:stretch/>
        </p:blipFill>
        <p:spPr bwMode="auto">
          <a:xfrm>
            <a:off x="4861443" y="6756400"/>
            <a:ext cx="3817539" cy="246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napari · GitHub">
            <a:extLst>
              <a:ext uri="{FF2B5EF4-FFF2-40B4-BE49-F238E27FC236}">
                <a16:creationId xmlns:a16="http://schemas.microsoft.com/office/drawing/2014/main" id="{208B0C00-59C4-5BC1-5A60-D240AC9C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97" y="5593645"/>
            <a:ext cx="4345109" cy="43451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4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DF98503-9060-F5C1-D35A-A4D159D7F741}"/>
              </a:ext>
            </a:extLst>
          </p:cNvPr>
          <p:cNvGrpSpPr/>
          <p:nvPr/>
        </p:nvGrpSpPr>
        <p:grpSpPr>
          <a:xfrm>
            <a:off x="-665308" y="2764102"/>
            <a:ext cx="24793669" cy="6809115"/>
            <a:chOff x="2981661" y="1926848"/>
            <a:chExt cx="11986627" cy="33446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9ACEC8-0631-D728-2826-B67842D3C5B8}"/>
                </a:ext>
              </a:extLst>
            </p:cNvPr>
            <p:cNvSpPr/>
            <p:nvPr/>
          </p:nvSpPr>
          <p:spPr>
            <a:xfrm>
              <a:off x="3352906" y="2146210"/>
              <a:ext cx="1152524" cy="820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Raw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3D1B20-C156-3A90-5132-BF533B77AADA}"/>
                </a:ext>
              </a:extLst>
            </p:cNvPr>
            <p:cNvSpPr txBox="1"/>
            <p:nvPr/>
          </p:nvSpPr>
          <p:spPr>
            <a:xfrm>
              <a:off x="2981661" y="3471985"/>
              <a:ext cx="2181225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/>
                <a:t>Crop/Fragment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18F994-7301-E46B-7C11-7A9A2A29B051}"/>
                </a:ext>
              </a:extLst>
            </p:cNvPr>
            <p:cNvSpPr/>
            <p:nvPr/>
          </p:nvSpPr>
          <p:spPr>
            <a:xfrm>
              <a:off x="4829175" y="3054350"/>
              <a:ext cx="1384365" cy="820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images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6D48F-8B6F-5D1D-93D4-04D4FBB0F165}"/>
                </a:ext>
              </a:extLst>
            </p:cNvPr>
            <p:cNvSpPr txBox="1"/>
            <p:nvPr/>
          </p:nvSpPr>
          <p:spPr>
            <a:xfrm>
              <a:off x="5571084" y="2360868"/>
              <a:ext cx="2181225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Manual</a:t>
              </a:r>
            </a:p>
            <a:p>
              <a:r>
                <a:rPr lang="en-US" sz="3600" dirty="0"/>
                <a:t>annotation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7415B5D-AD13-3E22-F496-A0C8D0553FA9}"/>
                </a:ext>
              </a:extLst>
            </p:cNvPr>
            <p:cNvSpPr/>
            <p:nvPr/>
          </p:nvSpPr>
          <p:spPr>
            <a:xfrm>
              <a:off x="7290586" y="1926848"/>
              <a:ext cx="1152524" cy="8209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Review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Full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F13483-3492-94E9-8797-2CEC4F7851EE}"/>
                </a:ext>
              </a:extLst>
            </p:cNvPr>
            <p:cNvSpPr txBox="1"/>
            <p:nvPr/>
          </p:nvSpPr>
          <p:spPr>
            <a:xfrm>
              <a:off x="5571042" y="4293409"/>
              <a:ext cx="2803647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Unsupervised </a:t>
              </a:r>
            </a:p>
            <a:p>
              <a:r>
                <a:rPr lang="en-US" sz="3600" dirty="0"/>
                <a:t>annotation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A62B53-3267-269A-C290-4496BDB93C16}"/>
                </a:ext>
              </a:extLst>
            </p:cNvPr>
            <p:cNvGrpSpPr/>
            <p:nvPr/>
          </p:nvGrpSpPr>
          <p:grpSpPr>
            <a:xfrm>
              <a:off x="7032728" y="3801604"/>
              <a:ext cx="4757853" cy="1469880"/>
              <a:chOff x="8296276" y="4022416"/>
              <a:chExt cx="4757853" cy="1469880"/>
            </a:xfrm>
          </p:grpSpPr>
          <p:sp>
            <p:nvSpPr>
              <p:cNvPr id="30" name="Arrow: Circular 29">
                <a:extLst>
                  <a:ext uri="{FF2B5EF4-FFF2-40B4-BE49-F238E27FC236}">
                    <a16:creationId xmlns:a16="http://schemas.microsoft.com/office/drawing/2014/main" id="{E15ABDB1-F307-5A82-9453-31B5B1DC0DD7}"/>
                  </a:ext>
                </a:extLst>
              </p:cNvPr>
              <p:cNvSpPr/>
              <p:nvPr/>
            </p:nvSpPr>
            <p:spPr>
              <a:xfrm flipH="1">
                <a:off x="9088799" y="4292657"/>
                <a:ext cx="720000" cy="720000"/>
              </a:xfrm>
              <a:prstGeom prst="circularArrow">
                <a:avLst>
                  <a:gd name="adj1" fmla="val 4548"/>
                  <a:gd name="adj2" fmla="val 772320"/>
                  <a:gd name="adj3" fmla="val 20804816"/>
                  <a:gd name="adj4" fmla="val 4246478"/>
                  <a:gd name="adj5" fmla="val 10108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BE5280-0F9E-D5E9-DD2B-18B481E15ED4}"/>
                  </a:ext>
                </a:extLst>
              </p:cNvPr>
              <p:cNvSpPr/>
              <p:nvPr/>
            </p:nvSpPr>
            <p:spPr>
              <a:xfrm>
                <a:off x="8296276" y="4671332"/>
                <a:ext cx="1152524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i="1" dirty="0">
                    <a:solidFill>
                      <a:schemeClr val="tx1"/>
                    </a:solidFill>
                  </a:rPr>
                  <a:t>Training</a:t>
                </a:r>
              </a:p>
              <a:p>
                <a:pPr algn="ctr"/>
                <a:r>
                  <a:rPr lang="en-US" sz="3600" i="1" dirty="0" err="1">
                    <a:solidFill>
                      <a:schemeClr val="tx1"/>
                    </a:solidFill>
                  </a:rPr>
                  <a:t>WNet</a:t>
                </a:r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05FB1-46D5-F6D2-437A-A4734FE456B1}"/>
                  </a:ext>
                </a:extLst>
              </p:cNvPr>
              <p:cNvSpPr txBox="1"/>
              <p:nvPr/>
            </p:nvSpPr>
            <p:spPr>
              <a:xfrm>
                <a:off x="9053252" y="4022416"/>
                <a:ext cx="791094" cy="317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i="1" dirty="0"/>
                  <a:t>Train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A3A73C5-F64F-667D-7FF1-ABD44A199C2D}"/>
                  </a:ext>
                </a:extLst>
              </p:cNvPr>
              <p:cNvCxnSpPr>
                <a:cxnSpLocks/>
                <a:stCxn id="27" idx="3"/>
                <a:endCxn id="42" idx="1"/>
              </p:cNvCxnSpPr>
              <p:nvPr/>
            </p:nvCxnSpPr>
            <p:spPr>
              <a:xfrm>
                <a:off x="9448800" y="5081814"/>
                <a:ext cx="4068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8754E3A-DF7C-968F-D3C3-F4D8CCA4D3A6}"/>
                  </a:ext>
                </a:extLst>
              </p:cNvPr>
              <p:cNvSpPr/>
              <p:nvPr/>
            </p:nvSpPr>
            <p:spPr>
              <a:xfrm>
                <a:off x="9855639" y="4671332"/>
                <a:ext cx="1731523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Inference</a:t>
                </a: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Unsupervised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F197DDB-BEAA-48A7-5524-3D91CFE50EEF}"/>
                  </a:ext>
                </a:extLst>
              </p:cNvPr>
              <p:cNvSpPr/>
              <p:nvPr/>
            </p:nvSpPr>
            <p:spPr>
              <a:xfrm>
                <a:off x="11994002" y="4671332"/>
                <a:ext cx="1060127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i="1" dirty="0">
                    <a:solidFill>
                      <a:schemeClr val="tx1"/>
                    </a:solidFill>
                  </a:rPr>
                  <a:t>Review</a:t>
                </a:r>
              </a:p>
              <a:p>
                <a:pPr algn="ctr"/>
                <a:r>
                  <a:rPr lang="en-US" sz="3600" i="1" dirty="0">
                    <a:solidFill>
                      <a:schemeClr val="tx1"/>
                    </a:solidFill>
                  </a:rPr>
                  <a:t>Partial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EB2A6A2-A1A2-992C-E317-D696EF8B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7162" y="5092906"/>
                <a:ext cx="40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68DC7723-AC52-FC06-04AC-DF8CA8700347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rot="16200000" flipV="1">
              <a:off x="10508040" y="3698042"/>
              <a:ext cx="568053" cy="936904"/>
            </a:xfrm>
            <a:prstGeom prst="bentConnector3">
              <a:avLst>
                <a:gd name="adj1" fmla="val 3540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C8282CF-0726-FD2E-3513-B993EDAD766B}"/>
                </a:ext>
              </a:extLst>
            </p:cNvPr>
            <p:cNvSpPr/>
            <p:nvPr/>
          </p:nvSpPr>
          <p:spPr>
            <a:xfrm>
              <a:off x="9631431" y="3061503"/>
              <a:ext cx="1384365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Supervised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4563E7-1492-5091-6FB9-D04D47D1A99C}"/>
                </a:ext>
              </a:extLst>
            </p:cNvPr>
            <p:cNvSpPr txBox="1"/>
            <p:nvPr/>
          </p:nvSpPr>
          <p:spPr>
            <a:xfrm>
              <a:off x="10300730" y="3956845"/>
              <a:ext cx="982673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B0763DE-8988-0569-3A7B-908312C62125}"/>
                </a:ext>
              </a:extLst>
            </p:cNvPr>
            <p:cNvCxnSpPr>
              <a:cxnSpLocks/>
              <a:stCxn id="16" idx="3"/>
              <a:endCxn id="51" idx="0"/>
            </p:cNvCxnSpPr>
            <p:nvPr/>
          </p:nvCxnSpPr>
          <p:spPr>
            <a:xfrm>
              <a:off x="8443110" y="2337330"/>
              <a:ext cx="1880504" cy="72417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308E16-EC50-6785-B6DF-14B1CD214A36}"/>
                </a:ext>
              </a:extLst>
            </p:cNvPr>
            <p:cNvSpPr txBox="1"/>
            <p:nvPr/>
          </p:nvSpPr>
          <p:spPr>
            <a:xfrm>
              <a:off x="8605958" y="2386944"/>
              <a:ext cx="1183269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236932B-56D6-AB2E-5AFA-AFB60583291B}"/>
                </a:ext>
              </a:extLst>
            </p:cNvPr>
            <p:cNvCxnSpPr>
              <a:cxnSpLocks/>
              <a:stCxn id="10" idx="3"/>
              <a:endCxn id="51" idx="1"/>
            </p:cNvCxnSpPr>
            <p:nvPr/>
          </p:nvCxnSpPr>
          <p:spPr>
            <a:xfrm>
              <a:off x="6213540" y="3464832"/>
              <a:ext cx="3417891" cy="7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20EA3C-595B-0312-CDE7-E5BFF32CCBC5}"/>
                </a:ext>
              </a:extLst>
            </p:cNvPr>
            <p:cNvSpPr txBox="1"/>
            <p:nvPr/>
          </p:nvSpPr>
          <p:spPr>
            <a:xfrm>
              <a:off x="6890044" y="3172733"/>
              <a:ext cx="1953608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  <a:p>
              <a:pPr algn="ctr"/>
              <a:r>
                <a:rPr lang="en-US" sz="3600" dirty="0"/>
                <a:t> (if available)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DFB373CD-48CE-1D73-EB89-34E90319F0BD}"/>
                </a:ext>
              </a:extLst>
            </p:cNvPr>
            <p:cNvCxnSpPr>
              <a:cxnSpLocks/>
              <a:stCxn id="10" idx="0"/>
              <a:endCxn id="16" idx="1"/>
            </p:cNvCxnSpPr>
            <p:nvPr/>
          </p:nvCxnSpPr>
          <p:spPr>
            <a:xfrm rot="5400000" flipH="1" flipV="1">
              <a:off x="6047462" y="1811226"/>
              <a:ext cx="717020" cy="176922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DF3D362-7523-214C-6DBB-6479354B99BA}"/>
                </a:ext>
              </a:extLst>
            </p:cNvPr>
            <p:cNvCxnSpPr>
              <a:cxnSpLocks/>
              <a:stCxn id="10" idx="2"/>
              <a:endCxn id="27" idx="1"/>
            </p:cNvCxnSpPr>
            <p:nvPr/>
          </p:nvCxnSpPr>
          <p:spPr>
            <a:xfrm rot="16200000" flipH="1">
              <a:off x="5784199" y="3612473"/>
              <a:ext cx="985688" cy="1511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0C82876E-A5CD-BED1-430D-18679FD6D5CD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 rot="16200000" flipH="1">
              <a:off x="4130342" y="2765999"/>
              <a:ext cx="497658" cy="9000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1F555-C96F-FA96-D2A1-BC353A177397}"/>
                </a:ext>
              </a:extLst>
            </p:cNvPr>
            <p:cNvSpPr/>
            <p:nvPr/>
          </p:nvSpPr>
          <p:spPr>
            <a:xfrm>
              <a:off x="11288793" y="3062933"/>
              <a:ext cx="1703249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Utilities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Instance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segmentation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BF5D79-842D-3A8B-5699-C8CBED85BC4F}"/>
                </a:ext>
              </a:extLst>
            </p:cNvPr>
            <p:cNvCxnSpPr>
              <a:cxnSpLocks/>
              <a:stCxn id="51" idx="3"/>
              <a:endCxn id="102" idx="1"/>
            </p:cNvCxnSpPr>
            <p:nvPr/>
          </p:nvCxnSpPr>
          <p:spPr>
            <a:xfrm>
              <a:off x="11015796" y="3471985"/>
              <a:ext cx="272997" cy="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28FC60D9-2E7B-BFAA-F4EC-E51179DEA0C3}"/>
                </a:ext>
              </a:extLst>
            </p:cNvPr>
            <p:cNvSpPr/>
            <p:nvPr/>
          </p:nvSpPr>
          <p:spPr>
            <a:xfrm>
              <a:off x="13265039" y="3074949"/>
              <a:ext cx="1703249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Utilities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Labels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analysis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6621AC0-E079-3CF5-E918-E353CDE82BE3}"/>
                </a:ext>
              </a:extLst>
            </p:cNvPr>
            <p:cNvCxnSpPr>
              <a:cxnSpLocks/>
            </p:cNvCxnSpPr>
            <p:nvPr/>
          </p:nvCxnSpPr>
          <p:spPr>
            <a:xfrm>
              <a:off x="12988328" y="3478055"/>
              <a:ext cx="272997" cy="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66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58</Words>
  <Application>Microsoft Office PowerPoint</Application>
  <PresentationFormat>Custom</PresentationFormat>
  <Paragraphs>47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Achard</dc:creator>
  <cp:lastModifiedBy>Cyril Achard</cp:lastModifiedBy>
  <cp:revision>62</cp:revision>
  <dcterms:created xsi:type="dcterms:W3CDTF">2024-03-18T08:48:55Z</dcterms:created>
  <dcterms:modified xsi:type="dcterms:W3CDTF">2024-04-04T14:43:29Z</dcterms:modified>
</cp:coreProperties>
</file>