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851"/>
    <a:srgbClr val="26293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>
        <p:scale>
          <a:sx n="75" d="100"/>
          <a:sy n="75" d="100"/>
        </p:scale>
        <p:origin x="1938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11" indent="0" algn="ctr">
              <a:buNone/>
              <a:defRPr sz="4000"/>
            </a:lvl2pPr>
            <a:lvl3pPr marL="1828823" indent="0" algn="ctr">
              <a:buNone/>
              <a:defRPr sz="3600"/>
            </a:lvl3pPr>
            <a:lvl4pPr marL="2743234" indent="0" algn="ctr">
              <a:buNone/>
              <a:defRPr sz="3200"/>
            </a:lvl4pPr>
            <a:lvl5pPr marL="3657646" indent="0" algn="ctr">
              <a:buNone/>
              <a:defRPr sz="3200"/>
            </a:lvl5pPr>
            <a:lvl6pPr marL="4572057" indent="0" algn="ctr">
              <a:buNone/>
              <a:defRPr sz="3200"/>
            </a:lvl6pPr>
            <a:lvl7pPr marL="5486469" indent="0" algn="ctr">
              <a:buNone/>
              <a:defRPr sz="3200"/>
            </a:lvl7pPr>
            <a:lvl8pPr marL="6400880" indent="0" algn="ctr">
              <a:buNone/>
              <a:defRPr sz="3200"/>
            </a:lvl8pPr>
            <a:lvl9pPr marL="7315291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D963-65A3-4C43-89BE-4288AB55A3CE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D2F-8B49-4CEB-9C7E-99ED7AE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59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D963-65A3-4C43-89BE-4288AB55A3CE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D2F-8B49-4CEB-9C7E-99ED7AE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28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1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1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D963-65A3-4C43-89BE-4288AB55A3CE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D2F-8B49-4CEB-9C7E-99ED7AE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15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D963-65A3-4C43-89BE-4288AB55A3CE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D2F-8B49-4CEB-9C7E-99ED7AE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1pPr>
            <a:lvl2pPr marL="914411" indent="0">
              <a:buNone/>
              <a:defRPr sz="4000">
                <a:solidFill>
                  <a:schemeClr val="tx1">
                    <a:tint val="82000"/>
                  </a:schemeClr>
                </a:solidFill>
              </a:defRPr>
            </a:lvl2pPr>
            <a:lvl3pPr marL="1828823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3pPr>
            <a:lvl4pPr marL="2743234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4pPr>
            <a:lvl5pPr marL="3657646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5pPr>
            <a:lvl6pPr marL="4572057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6pPr>
            <a:lvl7pPr marL="5486469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7pPr>
            <a:lvl8pPr marL="640088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8pPr>
            <a:lvl9pPr marL="7315291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D963-65A3-4C43-89BE-4288AB55A3CE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D2F-8B49-4CEB-9C7E-99ED7AE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14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D963-65A3-4C43-89BE-4288AB55A3CE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D2F-8B49-4CEB-9C7E-99ED7AE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00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3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11" indent="0">
              <a:buNone/>
              <a:defRPr sz="4000" b="1"/>
            </a:lvl2pPr>
            <a:lvl3pPr marL="1828823" indent="0">
              <a:buNone/>
              <a:defRPr sz="3600" b="1"/>
            </a:lvl3pPr>
            <a:lvl4pPr marL="2743234" indent="0">
              <a:buNone/>
              <a:defRPr sz="3200" b="1"/>
            </a:lvl4pPr>
            <a:lvl5pPr marL="3657646" indent="0">
              <a:buNone/>
              <a:defRPr sz="3200" b="1"/>
            </a:lvl5pPr>
            <a:lvl6pPr marL="4572057" indent="0">
              <a:buNone/>
              <a:defRPr sz="3200" b="1"/>
            </a:lvl6pPr>
            <a:lvl7pPr marL="5486469" indent="0">
              <a:buNone/>
              <a:defRPr sz="3200" b="1"/>
            </a:lvl7pPr>
            <a:lvl8pPr marL="6400880" indent="0">
              <a:buNone/>
              <a:defRPr sz="3200" b="1"/>
            </a:lvl8pPr>
            <a:lvl9pPr marL="7315291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1"/>
            <a:ext cx="10315573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1" y="3362326"/>
            <a:ext cx="10366377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11" indent="0">
              <a:buNone/>
              <a:defRPr sz="4000" b="1"/>
            </a:lvl2pPr>
            <a:lvl3pPr marL="1828823" indent="0">
              <a:buNone/>
              <a:defRPr sz="3600" b="1"/>
            </a:lvl3pPr>
            <a:lvl4pPr marL="2743234" indent="0">
              <a:buNone/>
              <a:defRPr sz="3200" b="1"/>
            </a:lvl4pPr>
            <a:lvl5pPr marL="3657646" indent="0">
              <a:buNone/>
              <a:defRPr sz="3200" b="1"/>
            </a:lvl5pPr>
            <a:lvl6pPr marL="4572057" indent="0">
              <a:buNone/>
              <a:defRPr sz="3200" b="1"/>
            </a:lvl6pPr>
            <a:lvl7pPr marL="5486469" indent="0">
              <a:buNone/>
              <a:defRPr sz="3200" b="1"/>
            </a:lvl7pPr>
            <a:lvl8pPr marL="6400880" indent="0">
              <a:buNone/>
              <a:defRPr sz="3200" b="1"/>
            </a:lvl8pPr>
            <a:lvl9pPr marL="7315291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1" y="5010151"/>
            <a:ext cx="1036637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D963-65A3-4C43-89BE-4288AB55A3CE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D2F-8B49-4CEB-9C7E-99ED7AE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9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D963-65A3-4C43-89BE-4288AB55A3CE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D2F-8B49-4CEB-9C7E-99ED7AE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57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D963-65A3-4C43-89BE-4288AB55A3CE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D2F-8B49-4CEB-9C7E-99ED7AE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8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8" y="914400"/>
            <a:ext cx="7864475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8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8" y="4114800"/>
            <a:ext cx="7864475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11" indent="0">
              <a:buNone/>
              <a:defRPr sz="2800"/>
            </a:lvl2pPr>
            <a:lvl3pPr marL="1828823" indent="0">
              <a:buNone/>
              <a:defRPr sz="2400"/>
            </a:lvl3pPr>
            <a:lvl4pPr marL="2743234" indent="0">
              <a:buNone/>
              <a:defRPr sz="2000"/>
            </a:lvl4pPr>
            <a:lvl5pPr marL="3657646" indent="0">
              <a:buNone/>
              <a:defRPr sz="2000"/>
            </a:lvl5pPr>
            <a:lvl6pPr marL="4572057" indent="0">
              <a:buNone/>
              <a:defRPr sz="2000"/>
            </a:lvl6pPr>
            <a:lvl7pPr marL="5486469" indent="0">
              <a:buNone/>
              <a:defRPr sz="2000"/>
            </a:lvl7pPr>
            <a:lvl8pPr marL="6400880" indent="0">
              <a:buNone/>
              <a:defRPr sz="2000"/>
            </a:lvl8pPr>
            <a:lvl9pPr marL="7315291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D963-65A3-4C43-89BE-4288AB55A3CE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D2F-8B49-4CEB-9C7E-99ED7AE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3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8" y="914400"/>
            <a:ext cx="7864475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8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11" indent="0">
              <a:buNone/>
              <a:defRPr sz="5600"/>
            </a:lvl2pPr>
            <a:lvl3pPr marL="1828823" indent="0">
              <a:buNone/>
              <a:defRPr sz="4800"/>
            </a:lvl3pPr>
            <a:lvl4pPr marL="2743234" indent="0">
              <a:buNone/>
              <a:defRPr sz="4000"/>
            </a:lvl4pPr>
            <a:lvl5pPr marL="3657646" indent="0">
              <a:buNone/>
              <a:defRPr sz="4000"/>
            </a:lvl5pPr>
            <a:lvl6pPr marL="4572057" indent="0">
              <a:buNone/>
              <a:defRPr sz="4000"/>
            </a:lvl6pPr>
            <a:lvl7pPr marL="5486469" indent="0">
              <a:buNone/>
              <a:defRPr sz="4000"/>
            </a:lvl7pPr>
            <a:lvl8pPr marL="6400880" indent="0">
              <a:buNone/>
              <a:defRPr sz="4000"/>
            </a:lvl8pPr>
            <a:lvl9pPr marL="7315291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8" y="4114800"/>
            <a:ext cx="7864475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11" indent="0">
              <a:buNone/>
              <a:defRPr sz="2800"/>
            </a:lvl2pPr>
            <a:lvl3pPr marL="1828823" indent="0">
              <a:buNone/>
              <a:defRPr sz="2400"/>
            </a:lvl3pPr>
            <a:lvl4pPr marL="2743234" indent="0">
              <a:buNone/>
              <a:defRPr sz="2000"/>
            </a:lvl4pPr>
            <a:lvl5pPr marL="3657646" indent="0">
              <a:buNone/>
              <a:defRPr sz="2000"/>
            </a:lvl5pPr>
            <a:lvl6pPr marL="4572057" indent="0">
              <a:buNone/>
              <a:defRPr sz="2000"/>
            </a:lvl6pPr>
            <a:lvl7pPr marL="5486469" indent="0">
              <a:buNone/>
              <a:defRPr sz="2000"/>
            </a:lvl7pPr>
            <a:lvl8pPr marL="6400880" indent="0">
              <a:buNone/>
              <a:defRPr sz="2000"/>
            </a:lvl8pPr>
            <a:lvl9pPr marL="7315291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D963-65A3-4C43-89BE-4288AB55A3CE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D2F-8B49-4CEB-9C7E-99ED7AE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8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D4D963-65A3-4C43-89BE-4288AB55A3CE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1CAD2F-8B49-4CEB-9C7E-99ED7AE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823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6" indent="-457206" algn="l" defTabSz="182882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17" indent="-457206" algn="l" defTabSz="18288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29" indent="-457206" algn="l" defTabSz="18288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40" indent="-457206" algn="l" defTabSz="18288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51" indent="-457206" algn="l" defTabSz="18288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63" indent="-457206" algn="l" defTabSz="18288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74" indent="-457206" algn="l" defTabSz="18288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86" indent="-457206" algn="l" defTabSz="18288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97" indent="-457206" algn="l" defTabSz="18288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11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23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34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57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69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80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91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9067DF47-2BD9-7908-AEDE-1223C6230FC6}"/>
              </a:ext>
            </a:extLst>
          </p:cNvPr>
          <p:cNvGrpSpPr/>
          <p:nvPr/>
        </p:nvGrpSpPr>
        <p:grpSpPr>
          <a:xfrm>
            <a:off x="556090" y="527049"/>
            <a:ext cx="21784547" cy="3830461"/>
            <a:chOff x="251290" y="4524509"/>
            <a:chExt cx="16017257" cy="2816377"/>
          </a:xfrm>
          <a:effectLst/>
        </p:grpSpPr>
        <p:sp>
          <p:nvSpPr>
            <p:cNvPr id="1205" name="Rectangle: Rounded Corners 1204">
              <a:extLst>
                <a:ext uri="{FF2B5EF4-FFF2-40B4-BE49-F238E27FC236}">
                  <a16:creationId xmlns:a16="http://schemas.microsoft.com/office/drawing/2014/main" id="{95A44289-065F-39A9-0268-C96559BD0348}"/>
                </a:ext>
              </a:extLst>
            </p:cNvPr>
            <p:cNvSpPr/>
            <p:nvPr/>
          </p:nvSpPr>
          <p:spPr>
            <a:xfrm>
              <a:off x="251290" y="4524509"/>
              <a:ext cx="16017257" cy="281637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931FFB1-A431-CF7E-9D8E-A1748D41614E}"/>
                </a:ext>
              </a:extLst>
            </p:cNvPr>
            <p:cNvSpPr txBox="1"/>
            <p:nvPr/>
          </p:nvSpPr>
          <p:spPr>
            <a:xfrm>
              <a:off x="9094472" y="6080522"/>
              <a:ext cx="1638008" cy="425628"/>
            </a:xfrm>
            <a:prstGeom prst="roundRect">
              <a:avLst/>
            </a:prstGeom>
            <a:solidFill>
              <a:srgbClr val="41485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CH" sz="2800" b="1" dirty="0" err="1">
                  <a:solidFill>
                    <a:schemeClr val="bg1"/>
                  </a:solidFill>
                </a:rPr>
                <a:t>Inference</a:t>
              </a:r>
              <a:endParaRPr lang="en-GB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92C1F8-CF49-5C73-A9B4-DCCA658CD511}"/>
                </a:ext>
              </a:extLst>
            </p:cNvPr>
            <p:cNvSpPr txBox="1"/>
            <p:nvPr/>
          </p:nvSpPr>
          <p:spPr>
            <a:xfrm>
              <a:off x="14278463" y="5551496"/>
              <a:ext cx="1927800" cy="1477178"/>
            </a:xfrm>
            <a:prstGeom prst="roundRect">
              <a:avLst/>
            </a:prstGeom>
            <a:solidFill>
              <a:srgbClr val="41485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CH" sz="2800" b="1" dirty="0">
                  <a:solidFill>
                    <a:schemeClr val="bg1"/>
                  </a:solidFill>
                </a:rPr>
                <a:t>Utilities</a:t>
              </a:r>
            </a:p>
            <a:p>
              <a:pPr algn="ctr"/>
              <a:r>
                <a:rPr lang="fr-CH" sz="2800" dirty="0">
                  <a:solidFill>
                    <a:schemeClr val="bg1"/>
                  </a:solidFill>
                </a:rPr>
                <a:t>Post-</a:t>
              </a:r>
              <a:r>
                <a:rPr lang="fr-CH" sz="2800" dirty="0" err="1">
                  <a:solidFill>
                    <a:schemeClr val="bg1"/>
                  </a:solidFill>
                </a:rPr>
                <a:t>processing</a:t>
              </a:r>
              <a:endParaRPr lang="fr-CH" sz="2800" dirty="0">
                <a:solidFill>
                  <a:schemeClr val="bg1"/>
                </a:solidFill>
              </a:endParaRPr>
            </a:p>
            <a:p>
              <a:pPr algn="ctr"/>
              <a:r>
                <a:rPr lang="fr-CH" sz="2800" dirty="0" err="1">
                  <a:solidFill>
                    <a:schemeClr val="bg1"/>
                  </a:solidFill>
                </a:rPr>
                <a:t>Analysis</a:t>
              </a:r>
              <a:endParaRPr lang="en-GB" sz="28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3BD05DB-6063-630D-C3E6-CEC33C53C6C8}"/>
                </a:ext>
              </a:extLst>
            </p:cNvPr>
            <p:cNvSpPr txBox="1"/>
            <p:nvPr/>
          </p:nvSpPr>
          <p:spPr>
            <a:xfrm>
              <a:off x="10941386" y="5730732"/>
              <a:ext cx="1816690" cy="1126661"/>
            </a:xfrm>
            <a:prstGeom prst="roundRect">
              <a:avLst/>
            </a:prstGeom>
            <a:solidFill>
              <a:srgbClr val="41485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CH" sz="2800" b="1" dirty="0" err="1">
                  <a:solidFill>
                    <a:schemeClr val="bg1"/>
                  </a:solidFill>
                </a:rPr>
                <a:t>Review</a:t>
              </a:r>
              <a:endParaRPr lang="fr-CH" sz="2800" b="1" dirty="0">
                <a:solidFill>
                  <a:schemeClr val="bg1"/>
                </a:solidFill>
              </a:endParaRPr>
            </a:p>
            <a:p>
              <a:pPr algn="ctr"/>
              <a:r>
                <a:rPr lang="fr-CH" sz="2800" dirty="0">
                  <a:solidFill>
                    <a:schemeClr val="bg1"/>
                  </a:solidFill>
                </a:rPr>
                <a:t>Partial correction</a:t>
              </a:r>
              <a:endParaRPr lang="en-GB" sz="2800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38C71F6-1416-A897-3332-34A3497F94C5}"/>
                </a:ext>
              </a:extLst>
            </p:cNvPr>
            <p:cNvSpPr txBox="1"/>
            <p:nvPr/>
          </p:nvSpPr>
          <p:spPr>
            <a:xfrm>
              <a:off x="13017770" y="6085120"/>
              <a:ext cx="1051786" cy="42562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CH" sz="2800" dirty="0"/>
                <a:t>Labels</a:t>
              </a:r>
            </a:p>
          </p:txBody>
        </p:sp>
        <p:pic>
          <p:nvPicPr>
            <p:cNvPr id="1225" name="Graphic 1224" descr="Bar chart with solid fill">
              <a:extLst>
                <a:ext uri="{FF2B5EF4-FFF2-40B4-BE49-F238E27FC236}">
                  <a16:creationId xmlns:a16="http://schemas.microsoft.com/office/drawing/2014/main" id="{6927392A-1D22-2B9D-8CC3-FA1860D52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96939" y="6500447"/>
              <a:ext cx="408625" cy="40862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10800000" rev="0"/>
              </a:camera>
              <a:lightRig rig="threePt" dir="t"/>
            </a:scene3d>
          </p:spPr>
        </p:pic>
        <p:pic>
          <p:nvPicPr>
            <p:cNvPr id="1227" name="Graphic 1226" descr="Mining tools with solid fill">
              <a:extLst>
                <a:ext uri="{FF2B5EF4-FFF2-40B4-BE49-F238E27FC236}">
                  <a16:creationId xmlns:a16="http://schemas.microsoft.com/office/drawing/2014/main" id="{47E0BFEC-4A1B-E497-AE71-D96C5A7AD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047595" y="5110258"/>
              <a:ext cx="386332" cy="386332"/>
            </a:xfrm>
            <a:prstGeom prst="rect">
              <a:avLst/>
            </a:prstGeom>
            <a:effectLst/>
          </p:spPr>
        </p:pic>
        <p:pic>
          <p:nvPicPr>
            <p:cNvPr id="10" name="Picture 9" descr="napari · GitHub">
              <a:extLst>
                <a:ext uri="{FF2B5EF4-FFF2-40B4-BE49-F238E27FC236}">
                  <a16:creationId xmlns:a16="http://schemas.microsoft.com/office/drawing/2014/main" id="{A149C26E-3841-D83F-EBE7-F005875DF2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2026" y="6195391"/>
              <a:ext cx="201215" cy="201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napari · GitHub">
              <a:extLst>
                <a:ext uri="{FF2B5EF4-FFF2-40B4-BE49-F238E27FC236}">
                  <a16:creationId xmlns:a16="http://schemas.microsoft.com/office/drawing/2014/main" id="{3D9F745B-C776-733A-89AC-66D6048DD7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49836" y="5859434"/>
              <a:ext cx="261990" cy="261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 descr="napari · GitHub">
              <a:extLst>
                <a:ext uri="{FF2B5EF4-FFF2-40B4-BE49-F238E27FC236}">
                  <a16:creationId xmlns:a16="http://schemas.microsoft.com/office/drawing/2014/main" id="{94A4C56E-A731-DBE0-45E9-929A01E965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57778" y="5661832"/>
              <a:ext cx="295120" cy="295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Graphic 30" descr="Magnifying glass with solid fill">
              <a:extLst>
                <a:ext uri="{FF2B5EF4-FFF2-40B4-BE49-F238E27FC236}">
                  <a16:creationId xmlns:a16="http://schemas.microsoft.com/office/drawing/2014/main" id="{F23D56F5-7AD5-A375-7DA2-2291C746D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651545" y="5387313"/>
              <a:ext cx="396348" cy="396348"/>
            </a:xfrm>
            <a:prstGeom prst="rect">
              <a:avLst/>
            </a:prstGeom>
            <a:effectLst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262F123-647E-41A0-65EC-FA35B3F94B4A}"/>
              </a:ext>
            </a:extLst>
          </p:cNvPr>
          <p:cNvSpPr txBox="1"/>
          <p:nvPr/>
        </p:nvSpPr>
        <p:spPr>
          <a:xfrm>
            <a:off x="718110" y="2400546"/>
            <a:ext cx="1430500" cy="105560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fr-CH" sz="2800" dirty="0"/>
              <a:t>Raw data</a:t>
            </a:r>
            <a:endParaRPr lang="en-GB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67F3F1-3546-CD87-9729-2B3403435256}"/>
              </a:ext>
            </a:extLst>
          </p:cNvPr>
          <p:cNvSpPr txBox="1"/>
          <p:nvPr/>
        </p:nvSpPr>
        <p:spPr>
          <a:xfrm>
            <a:off x="6863645" y="2907782"/>
            <a:ext cx="1430500" cy="57888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fr-CH" sz="2800" dirty="0"/>
              <a:t>Labels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741E98-513D-F85D-5E2D-0814873D38B1}"/>
              </a:ext>
            </a:extLst>
          </p:cNvPr>
          <p:cNvSpPr txBox="1"/>
          <p:nvPr/>
        </p:nvSpPr>
        <p:spPr>
          <a:xfrm>
            <a:off x="4153646" y="2162185"/>
            <a:ext cx="2236853" cy="1532334"/>
          </a:xfrm>
          <a:prstGeom prst="roundRect">
            <a:avLst/>
          </a:prstGeom>
          <a:solidFill>
            <a:srgbClr val="414851"/>
          </a:solidFill>
          <a:ln>
            <a:solidFill>
              <a:schemeClr val="tx1"/>
            </a:solidFill>
          </a:ln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fr-CH" sz="2800" b="1" dirty="0" err="1">
                <a:solidFill>
                  <a:schemeClr val="bg1"/>
                </a:solidFill>
              </a:rPr>
              <a:t>Review</a:t>
            </a:r>
            <a:endParaRPr lang="fr-CH" sz="2800" b="1" dirty="0">
              <a:solidFill>
                <a:schemeClr val="bg1"/>
              </a:solidFill>
            </a:endParaRPr>
          </a:p>
          <a:p>
            <a:pPr algn="ctr"/>
            <a:r>
              <a:rPr lang="fr-CH" sz="2800" dirty="0">
                <a:solidFill>
                  <a:schemeClr val="bg1"/>
                </a:solidFill>
              </a:rPr>
              <a:t>Full annotation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FB00BA-4F63-C265-B109-C1FCDA22ADF8}"/>
              </a:ext>
            </a:extLst>
          </p:cNvPr>
          <p:cNvSpPr txBox="1"/>
          <p:nvPr/>
        </p:nvSpPr>
        <p:spPr>
          <a:xfrm>
            <a:off x="2278657" y="2411223"/>
            <a:ext cx="1688735" cy="105560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fr-CH" sz="2800" dirty="0"/>
              <a:t>Training </a:t>
            </a:r>
          </a:p>
          <a:p>
            <a:pPr algn="ctr"/>
            <a:r>
              <a:rPr lang="fr-CH" sz="2800" dirty="0"/>
              <a:t>data</a:t>
            </a:r>
            <a:endParaRPr lang="en-GB" sz="28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AA5C0BD-8BF7-5EA3-220C-5C9B440E9D9B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>
            <a:off x="2148610" y="2928350"/>
            <a:ext cx="130047" cy="1067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967B8DD-FC68-4514-A87B-AC6DD313BF61}"/>
              </a:ext>
            </a:extLst>
          </p:cNvPr>
          <p:cNvSpPr txBox="1"/>
          <p:nvPr/>
        </p:nvSpPr>
        <p:spPr>
          <a:xfrm>
            <a:off x="12450317" y="1211879"/>
            <a:ext cx="2493678" cy="105560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fr-CH" sz="2800" dirty="0"/>
              <a:t>Pre-</a:t>
            </a:r>
            <a:r>
              <a:rPr lang="fr-CH" sz="2800" dirty="0" err="1"/>
              <a:t>trained</a:t>
            </a:r>
            <a:r>
              <a:rPr lang="fr-CH" sz="2800" dirty="0"/>
              <a:t> model</a:t>
            </a:r>
            <a:endParaRPr lang="en-GB" sz="28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8E2DED2-BD8B-C9D8-E3A0-75BE7DC4A26C}"/>
              </a:ext>
            </a:extLst>
          </p:cNvPr>
          <p:cNvCxnSpPr>
            <a:cxnSpLocks/>
            <a:stCxn id="21" idx="2"/>
            <a:endCxn id="15" idx="0"/>
          </p:cNvCxnSpPr>
          <p:nvPr/>
        </p:nvCxnSpPr>
        <p:spPr>
          <a:xfrm>
            <a:off x="13697156" y="2267487"/>
            <a:ext cx="157" cy="375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719FD48-E8E6-8E6F-C4A1-B4E1A70F0EC0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14811213" y="2932773"/>
            <a:ext cx="284127" cy="98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CB78103-777D-D30C-DC5F-A5426F839074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17566161" y="2933760"/>
            <a:ext cx="353201" cy="526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ED4E0B6-CB15-D63C-24AD-B77CC9CC2E80}"/>
              </a:ext>
            </a:extLst>
          </p:cNvPr>
          <p:cNvCxnSpPr>
            <a:cxnSpLocks/>
            <a:stCxn id="23" idx="3"/>
            <a:endCxn id="17" idx="1"/>
          </p:cNvCxnSpPr>
          <p:nvPr/>
        </p:nvCxnSpPr>
        <p:spPr>
          <a:xfrm flipV="1">
            <a:off x="19349862" y="2928351"/>
            <a:ext cx="284127" cy="1067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7" name="Straight Arrow Connector 1066">
            <a:extLst>
              <a:ext uri="{FF2B5EF4-FFF2-40B4-BE49-F238E27FC236}">
                <a16:creationId xmlns:a16="http://schemas.microsoft.com/office/drawing/2014/main" id="{550E284E-1408-EBAE-DD7E-EADBCE9ACCA4}"/>
              </a:ext>
            </a:extLst>
          </p:cNvPr>
          <p:cNvCxnSpPr>
            <a:cxnSpLocks/>
            <a:stCxn id="18" idx="3"/>
            <a:endCxn id="14" idx="1"/>
          </p:cNvCxnSpPr>
          <p:nvPr/>
        </p:nvCxnSpPr>
        <p:spPr>
          <a:xfrm flipV="1">
            <a:off x="3967392" y="2928352"/>
            <a:ext cx="186254" cy="1067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6" name="Connector: Elbow 1075">
            <a:extLst>
              <a:ext uri="{FF2B5EF4-FFF2-40B4-BE49-F238E27FC236}">
                <a16:creationId xmlns:a16="http://schemas.microsoft.com/office/drawing/2014/main" id="{D73F659A-907E-F560-43C0-1368412AB95D}"/>
              </a:ext>
            </a:extLst>
          </p:cNvPr>
          <p:cNvCxnSpPr>
            <a:cxnSpLocks/>
            <a:stCxn id="18" idx="0"/>
            <a:endCxn id="25" idx="1"/>
          </p:cNvCxnSpPr>
          <p:nvPr/>
        </p:nvCxnSpPr>
        <p:spPr>
          <a:xfrm rot="16200000" flipH="1">
            <a:off x="5852847" y="-318600"/>
            <a:ext cx="96311" cy="5555957"/>
          </a:xfrm>
          <a:prstGeom prst="bentConnector4">
            <a:avLst>
              <a:gd name="adj1" fmla="val -1083926"/>
              <a:gd name="adj2" fmla="val 62948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2" name="Connector: Elbow 1081">
            <a:extLst>
              <a:ext uri="{FF2B5EF4-FFF2-40B4-BE49-F238E27FC236}">
                <a16:creationId xmlns:a16="http://schemas.microsoft.com/office/drawing/2014/main" id="{B0F592AD-735F-7097-AA1F-93BFE1A6A3D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954454" y="-4292646"/>
            <a:ext cx="1188667" cy="12263796"/>
          </a:xfrm>
          <a:prstGeom prst="bentConnector3">
            <a:avLst>
              <a:gd name="adj1" fmla="val 134427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6" name="Connector: Elbow 1095">
            <a:extLst>
              <a:ext uri="{FF2B5EF4-FFF2-40B4-BE49-F238E27FC236}">
                <a16:creationId xmlns:a16="http://schemas.microsoft.com/office/drawing/2014/main" id="{177AD0F8-AFB6-B2CA-187B-3559B9813BBB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>
            <a:off x="6390499" y="2928352"/>
            <a:ext cx="473146" cy="268871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9" name="Connector: Elbow 1208">
            <a:extLst>
              <a:ext uri="{FF2B5EF4-FFF2-40B4-BE49-F238E27FC236}">
                <a16:creationId xmlns:a16="http://schemas.microsoft.com/office/drawing/2014/main" id="{ABBAE461-97B8-C440-0036-F16B27C3C88E}"/>
              </a:ext>
            </a:extLst>
          </p:cNvPr>
          <p:cNvCxnSpPr>
            <a:cxnSpLocks/>
            <a:stCxn id="25" idx="3"/>
            <a:endCxn id="15" idx="1"/>
          </p:cNvCxnSpPr>
          <p:nvPr/>
        </p:nvCxnSpPr>
        <p:spPr>
          <a:xfrm>
            <a:off x="11985068" y="2507534"/>
            <a:ext cx="598344" cy="425239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26" name="Graphic 1225" descr="Magnifying glass with solid fill">
            <a:extLst>
              <a:ext uri="{FF2B5EF4-FFF2-40B4-BE49-F238E27FC236}">
                <a16:creationId xmlns:a16="http://schemas.microsoft.com/office/drawing/2014/main" id="{758B62C9-3955-24ED-57BB-E5CA4AC4FB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88748" y="1610221"/>
            <a:ext cx="539060" cy="539060"/>
          </a:xfrm>
          <a:prstGeom prst="rect">
            <a:avLst/>
          </a:prstGeom>
          <a:effectLst/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2D3A4F6F-86C5-B99F-85EE-314BE534ED9D}"/>
              </a:ext>
            </a:extLst>
          </p:cNvPr>
          <p:cNvGrpSpPr/>
          <p:nvPr/>
        </p:nvGrpSpPr>
        <p:grpSpPr>
          <a:xfrm>
            <a:off x="8678982" y="1082050"/>
            <a:ext cx="3306086" cy="2850967"/>
            <a:chOff x="6223700" y="4932565"/>
            <a:chExt cx="2430822" cy="2096191"/>
          </a:xfrm>
          <a:effectLst/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3BF2AB2-2C14-28D3-9FA8-0C48B86BA418}"/>
                </a:ext>
              </a:extLst>
            </p:cNvPr>
            <p:cNvSpPr/>
            <p:nvPr/>
          </p:nvSpPr>
          <p:spPr>
            <a:xfrm>
              <a:off x="6223700" y="4932565"/>
              <a:ext cx="2430822" cy="2096191"/>
            </a:xfrm>
            <a:prstGeom prst="roundRect">
              <a:avLst/>
            </a:prstGeom>
            <a:solidFill>
              <a:srgbClr val="4148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9DE803-04E6-9E59-0C14-8745B6575AD5}"/>
                </a:ext>
              </a:extLst>
            </p:cNvPr>
            <p:cNvSpPr txBox="1"/>
            <p:nvPr/>
          </p:nvSpPr>
          <p:spPr>
            <a:xfrm>
              <a:off x="6663636" y="6099686"/>
              <a:ext cx="1560172" cy="776142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CH" sz="2800" b="1" dirty="0">
                  <a:solidFill>
                    <a:schemeClr val="bg1"/>
                  </a:solidFill>
                </a:rPr>
                <a:t>Training</a:t>
              </a:r>
            </a:p>
            <a:p>
              <a:pPr algn="ctr"/>
              <a:r>
                <a:rPr lang="fr-CH" sz="2800" dirty="0" err="1">
                  <a:solidFill>
                    <a:schemeClr val="bg1"/>
                  </a:solidFill>
                </a:rPr>
                <a:t>Supervised</a:t>
              </a:r>
              <a:endParaRPr lang="fr-CH" sz="28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E823AB-40B5-6404-7C16-1849A613B584}"/>
                </a:ext>
              </a:extLst>
            </p:cNvPr>
            <p:cNvSpPr txBox="1"/>
            <p:nvPr/>
          </p:nvSpPr>
          <p:spPr>
            <a:xfrm>
              <a:off x="6318247" y="5019959"/>
              <a:ext cx="2235199" cy="776142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CH" sz="2800" b="1" dirty="0">
                  <a:solidFill>
                    <a:schemeClr val="bg1"/>
                  </a:solidFill>
                </a:rPr>
                <a:t>Training</a:t>
              </a:r>
            </a:p>
            <a:p>
              <a:pPr algn="ctr"/>
              <a:r>
                <a:rPr lang="fr-CH" sz="2800" dirty="0">
                  <a:solidFill>
                    <a:schemeClr val="bg1"/>
                  </a:solidFill>
                </a:rPr>
                <a:t>Self-</a:t>
              </a:r>
              <a:r>
                <a:rPr lang="fr-CH" sz="2800" dirty="0" err="1">
                  <a:solidFill>
                    <a:schemeClr val="bg1"/>
                  </a:solidFill>
                </a:rPr>
                <a:t>supervised</a:t>
              </a:r>
              <a:endParaRPr lang="fr-CH" sz="2800" dirty="0">
                <a:solidFill>
                  <a:schemeClr val="bg1"/>
                </a:solidFill>
              </a:endParaRPr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39E0D93-BA12-C59D-00C7-D108F205EC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22" t="19768" r="17808" b="16197"/>
            <a:stretch/>
          </p:blipFill>
          <p:spPr bwMode="auto">
            <a:xfrm>
              <a:off x="7933564" y="5187172"/>
              <a:ext cx="274515" cy="1773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4" name="Picture 8" descr="napari · GitHub">
              <a:extLst>
                <a:ext uri="{FF2B5EF4-FFF2-40B4-BE49-F238E27FC236}">
                  <a16:creationId xmlns:a16="http://schemas.microsoft.com/office/drawing/2014/main" id="{67AA0CA8-9EF0-BB38-8920-93AB3346C7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2249" y="5163332"/>
              <a:ext cx="201215" cy="201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36" name="Straight Connector 1235">
              <a:extLst>
                <a:ext uri="{FF2B5EF4-FFF2-40B4-BE49-F238E27FC236}">
                  <a16:creationId xmlns:a16="http://schemas.microsoft.com/office/drawing/2014/main" id="{EB03E089-F91B-94A5-1DC3-7711402121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99922" y="5187176"/>
              <a:ext cx="80212" cy="1773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244" name="Graphic 1243" descr="Downward trend graph with solid fill">
              <a:extLst>
                <a:ext uri="{FF2B5EF4-FFF2-40B4-BE49-F238E27FC236}">
                  <a16:creationId xmlns:a16="http://schemas.microsoft.com/office/drawing/2014/main" id="{9E2A751E-53DC-31A3-5121-54A3EAFBA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254212" y="5760375"/>
              <a:ext cx="372764" cy="372764"/>
            </a:xfrm>
            <a:prstGeom prst="rect">
              <a:avLst/>
            </a:prstGeom>
          </p:spPr>
        </p:pic>
      </p:grpSp>
      <p:pic>
        <p:nvPicPr>
          <p:cNvPr id="9" name="Picture 8" descr="napari · GitHub">
            <a:extLst>
              <a:ext uri="{FF2B5EF4-FFF2-40B4-BE49-F238E27FC236}">
                <a16:creationId xmlns:a16="http://schemas.microsoft.com/office/drawing/2014/main" id="{8B680CFA-927B-8656-8DC2-84DB03710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099" y="2373123"/>
            <a:ext cx="325837" cy="32583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79B7268-EE9D-FF1F-0EBD-DBBC95B94BE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8294145" y="3197221"/>
            <a:ext cx="983180" cy="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5" name="Picture 4">
            <a:extLst>
              <a:ext uri="{FF2B5EF4-FFF2-40B4-BE49-F238E27FC236}">
                <a16:creationId xmlns:a16="http://schemas.microsoft.com/office/drawing/2014/main" id="{2546FA48-5636-0397-02CF-819CB3A666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2" t="19768" r="17808" b="16197"/>
          <a:stretch/>
        </p:blipFill>
        <p:spPr bwMode="auto">
          <a:xfrm>
            <a:off x="4861443" y="6756400"/>
            <a:ext cx="3817539" cy="246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55" descr="napari · GitHub">
            <a:extLst>
              <a:ext uri="{FF2B5EF4-FFF2-40B4-BE49-F238E27FC236}">
                <a16:creationId xmlns:a16="http://schemas.microsoft.com/office/drawing/2014/main" id="{208B0C00-59C4-5BC1-5A60-D240AC9C5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297" y="5593645"/>
            <a:ext cx="4345109" cy="434510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447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DF98503-9060-F5C1-D35A-A4D159D7F741}"/>
              </a:ext>
            </a:extLst>
          </p:cNvPr>
          <p:cNvGrpSpPr/>
          <p:nvPr/>
        </p:nvGrpSpPr>
        <p:grpSpPr>
          <a:xfrm>
            <a:off x="-665308" y="2764102"/>
            <a:ext cx="24793669" cy="6809115"/>
            <a:chOff x="2981661" y="1926848"/>
            <a:chExt cx="11986627" cy="334463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69ACEC8-0631-D728-2826-B67842D3C5B8}"/>
                </a:ext>
              </a:extLst>
            </p:cNvPr>
            <p:cNvSpPr/>
            <p:nvPr/>
          </p:nvSpPr>
          <p:spPr>
            <a:xfrm>
              <a:off x="3352906" y="2146210"/>
              <a:ext cx="1152524" cy="8209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Raw data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43D1B20-C156-3A90-5132-BF533B77AADA}"/>
                </a:ext>
              </a:extLst>
            </p:cNvPr>
            <p:cNvSpPr txBox="1"/>
            <p:nvPr/>
          </p:nvSpPr>
          <p:spPr>
            <a:xfrm>
              <a:off x="2981661" y="3471985"/>
              <a:ext cx="2181225" cy="317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i="1" dirty="0"/>
                <a:t>Crop/Fragment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418F994-7301-E46B-7C11-7A9A2A29B051}"/>
                </a:ext>
              </a:extLst>
            </p:cNvPr>
            <p:cNvSpPr/>
            <p:nvPr/>
          </p:nvSpPr>
          <p:spPr>
            <a:xfrm>
              <a:off x="4829175" y="3054350"/>
              <a:ext cx="1384365" cy="8209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Training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images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106D48F-8B6F-5D1D-93D4-04D4FBB0F165}"/>
                </a:ext>
              </a:extLst>
            </p:cNvPr>
            <p:cNvSpPr txBox="1"/>
            <p:nvPr/>
          </p:nvSpPr>
          <p:spPr>
            <a:xfrm>
              <a:off x="5571084" y="2360868"/>
              <a:ext cx="2181225" cy="589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Manual</a:t>
              </a:r>
            </a:p>
            <a:p>
              <a:r>
                <a:rPr lang="en-US" sz="3600" dirty="0"/>
                <a:t>annotation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7415B5D-AD13-3E22-F496-A0C8D0553FA9}"/>
                </a:ext>
              </a:extLst>
            </p:cNvPr>
            <p:cNvSpPr/>
            <p:nvPr/>
          </p:nvSpPr>
          <p:spPr>
            <a:xfrm>
              <a:off x="7290586" y="1926848"/>
              <a:ext cx="1152524" cy="82096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Review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Full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F13483-3492-94E9-8797-2CEC4F7851EE}"/>
                </a:ext>
              </a:extLst>
            </p:cNvPr>
            <p:cNvSpPr txBox="1"/>
            <p:nvPr/>
          </p:nvSpPr>
          <p:spPr>
            <a:xfrm>
              <a:off x="5571042" y="4293409"/>
              <a:ext cx="2803647" cy="589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Unsupervised </a:t>
              </a:r>
            </a:p>
            <a:p>
              <a:r>
                <a:rPr lang="en-US" sz="3600" dirty="0"/>
                <a:t>annotation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4A62B53-3267-269A-C290-4496BDB93C16}"/>
                </a:ext>
              </a:extLst>
            </p:cNvPr>
            <p:cNvGrpSpPr/>
            <p:nvPr/>
          </p:nvGrpSpPr>
          <p:grpSpPr>
            <a:xfrm>
              <a:off x="7032728" y="3801604"/>
              <a:ext cx="4757853" cy="1469880"/>
              <a:chOff x="8296276" y="4022416"/>
              <a:chExt cx="4757853" cy="1469880"/>
            </a:xfrm>
          </p:grpSpPr>
          <p:sp>
            <p:nvSpPr>
              <p:cNvPr id="30" name="Arrow: Circular 29">
                <a:extLst>
                  <a:ext uri="{FF2B5EF4-FFF2-40B4-BE49-F238E27FC236}">
                    <a16:creationId xmlns:a16="http://schemas.microsoft.com/office/drawing/2014/main" id="{E15ABDB1-F307-5A82-9453-31B5B1DC0DD7}"/>
                  </a:ext>
                </a:extLst>
              </p:cNvPr>
              <p:cNvSpPr/>
              <p:nvPr/>
            </p:nvSpPr>
            <p:spPr>
              <a:xfrm flipH="1">
                <a:off x="9088799" y="4292657"/>
                <a:ext cx="720000" cy="720000"/>
              </a:xfrm>
              <a:prstGeom prst="circularArrow">
                <a:avLst>
                  <a:gd name="adj1" fmla="val 4548"/>
                  <a:gd name="adj2" fmla="val 772320"/>
                  <a:gd name="adj3" fmla="val 20804816"/>
                  <a:gd name="adj4" fmla="val 4246478"/>
                  <a:gd name="adj5" fmla="val 10108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FDBE5280-0F9E-D5E9-DD2B-18B481E15ED4}"/>
                  </a:ext>
                </a:extLst>
              </p:cNvPr>
              <p:cNvSpPr/>
              <p:nvPr/>
            </p:nvSpPr>
            <p:spPr>
              <a:xfrm>
                <a:off x="8296276" y="4671332"/>
                <a:ext cx="1152524" cy="820964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i="1" dirty="0">
                    <a:solidFill>
                      <a:schemeClr val="tx1"/>
                    </a:solidFill>
                  </a:rPr>
                  <a:t>Training</a:t>
                </a:r>
              </a:p>
              <a:p>
                <a:pPr algn="ctr"/>
                <a:r>
                  <a:rPr lang="en-US" sz="3600" i="1" dirty="0" err="1">
                    <a:solidFill>
                      <a:schemeClr val="tx1"/>
                    </a:solidFill>
                  </a:rPr>
                  <a:t>WNet</a:t>
                </a:r>
                <a:endParaRPr lang="en-US" sz="36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3505FB1-46D5-F6D2-437A-A4734FE456B1}"/>
                  </a:ext>
                </a:extLst>
              </p:cNvPr>
              <p:cNvSpPr txBox="1"/>
              <p:nvPr/>
            </p:nvSpPr>
            <p:spPr>
              <a:xfrm>
                <a:off x="9053252" y="4022416"/>
                <a:ext cx="791094" cy="317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i="1" dirty="0"/>
                  <a:t>Train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BA3A73C5-F64F-667D-7FF1-ABD44A199C2D}"/>
                  </a:ext>
                </a:extLst>
              </p:cNvPr>
              <p:cNvCxnSpPr>
                <a:cxnSpLocks/>
                <a:stCxn id="27" idx="3"/>
                <a:endCxn id="42" idx="1"/>
              </p:cNvCxnSpPr>
              <p:nvPr/>
            </p:nvCxnSpPr>
            <p:spPr>
              <a:xfrm>
                <a:off x="9448800" y="5081814"/>
                <a:ext cx="40683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E8754E3A-DF7C-968F-D3C3-F4D8CCA4D3A6}"/>
                  </a:ext>
                </a:extLst>
              </p:cNvPr>
              <p:cNvSpPr/>
              <p:nvPr/>
            </p:nvSpPr>
            <p:spPr>
              <a:xfrm>
                <a:off x="9855639" y="4671332"/>
                <a:ext cx="1731523" cy="820964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solidFill>
                      <a:schemeClr val="tx1"/>
                    </a:solidFill>
                  </a:rPr>
                  <a:t>Inference</a:t>
                </a:r>
              </a:p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Unsupervised</a:t>
                </a:r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9F197DDB-BEAA-48A7-5524-3D91CFE50EEF}"/>
                  </a:ext>
                </a:extLst>
              </p:cNvPr>
              <p:cNvSpPr/>
              <p:nvPr/>
            </p:nvSpPr>
            <p:spPr>
              <a:xfrm>
                <a:off x="11994002" y="4671332"/>
                <a:ext cx="1060127" cy="820964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i="1" dirty="0">
                    <a:solidFill>
                      <a:schemeClr val="tx1"/>
                    </a:solidFill>
                  </a:rPr>
                  <a:t>Review</a:t>
                </a:r>
              </a:p>
              <a:p>
                <a:pPr algn="ctr"/>
                <a:r>
                  <a:rPr lang="en-US" sz="3600" i="1" dirty="0">
                    <a:solidFill>
                      <a:schemeClr val="tx1"/>
                    </a:solidFill>
                  </a:rPr>
                  <a:t>Partial</a:t>
                </a:r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EEB2A6A2-A1A2-992C-E317-D696EF8BF3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87162" y="5092906"/>
                <a:ext cx="40684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68DC7723-AC52-FC06-04AC-DF8CA8700347}"/>
                </a:ext>
              </a:extLst>
            </p:cNvPr>
            <p:cNvCxnSpPr>
              <a:cxnSpLocks/>
              <a:stCxn id="47" idx="0"/>
              <a:endCxn id="51" idx="2"/>
            </p:cNvCxnSpPr>
            <p:nvPr/>
          </p:nvCxnSpPr>
          <p:spPr>
            <a:xfrm rot="16200000" flipV="1">
              <a:off x="10508040" y="3698042"/>
              <a:ext cx="568053" cy="936904"/>
            </a:xfrm>
            <a:prstGeom prst="bentConnector3">
              <a:avLst>
                <a:gd name="adj1" fmla="val 35408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BC8282CF-0726-FD2E-3513-B993EDAD766B}"/>
                </a:ext>
              </a:extLst>
            </p:cNvPr>
            <p:cNvSpPr/>
            <p:nvPr/>
          </p:nvSpPr>
          <p:spPr>
            <a:xfrm>
              <a:off x="9631431" y="3061503"/>
              <a:ext cx="1384365" cy="820964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Training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Supervised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E4563E7-1492-5091-6FB9-D04D47D1A99C}"/>
                </a:ext>
              </a:extLst>
            </p:cNvPr>
            <p:cNvSpPr txBox="1"/>
            <p:nvPr/>
          </p:nvSpPr>
          <p:spPr>
            <a:xfrm>
              <a:off x="10300730" y="3956845"/>
              <a:ext cx="982673" cy="317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Labels</a:t>
              </a:r>
            </a:p>
          </p:txBody>
        </p: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8B0763DE-8988-0569-3A7B-908312C62125}"/>
                </a:ext>
              </a:extLst>
            </p:cNvPr>
            <p:cNvCxnSpPr>
              <a:cxnSpLocks/>
              <a:stCxn id="16" idx="3"/>
              <a:endCxn id="51" idx="0"/>
            </p:cNvCxnSpPr>
            <p:nvPr/>
          </p:nvCxnSpPr>
          <p:spPr>
            <a:xfrm>
              <a:off x="8443110" y="2337330"/>
              <a:ext cx="1880504" cy="72417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9308E16-EC50-6785-B6DF-14B1CD214A36}"/>
                </a:ext>
              </a:extLst>
            </p:cNvPr>
            <p:cNvSpPr txBox="1"/>
            <p:nvPr/>
          </p:nvSpPr>
          <p:spPr>
            <a:xfrm>
              <a:off x="8605958" y="2386944"/>
              <a:ext cx="1183269" cy="317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Labels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236932B-56D6-AB2E-5AFA-AFB60583291B}"/>
                </a:ext>
              </a:extLst>
            </p:cNvPr>
            <p:cNvCxnSpPr>
              <a:cxnSpLocks/>
              <a:stCxn id="10" idx="3"/>
              <a:endCxn id="51" idx="1"/>
            </p:cNvCxnSpPr>
            <p:nvPr/>
          </p:nvCxnSpPr>
          <p:spPr>
            <a:xfrm>
              <a:off x="6213540" y="3464832"/>
              <a:ext cx="3417891" cy="71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A20EA3C-595B-0312-CDE7-E5BFF32CCBC5}"/>
                </a:ext>
              </a:extLst>
            </p:cNvPr>
            <p:cNvSpPr txBox="1"/>
            <p:nvPr/>
          </p:nvSpPr>
          <p:spPr>
            <a:xfrm>
              <a:off x="6890044" y="3172733"/>
              <a:ext cx="1953608" cy="589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Labels</a:t>
              </a:r>
            </a:p>
            <a:p>
              <a:pPr algn="ctr"/>
              <a:r>
                <a:rPr lang="en-US" sz="3600" dirty="0"/>
                <a:t> (if available)</a:t>
              </a:r>
            </a:p>
          </p:txBody>
        </p:sp>
        <p:cxnSp>
          <p:nvCxnSpPr>
            <p:cNvPr id="78" name="Connector: Elbow 77">
              <a:extLst>
                <a:ext uri="{FF2B5EF4-FFF2-40B4-BE49-F238E27FC236}">
                  <a16:creationId xmlns:a16="http://schemas.microsoft.com/office/drawing/2014/main" id="{DFB373CD-48CE-1D73-EB89-34E90319F0BD}"/>
                </a:ext>
              </a:extLst>
            </p:cNvPr>
            <p:cNvCxnSpPr>
              <a:cxnSpLocks/>
              <a:stCxn id="10" idx="0"/>
              <a:endCxn id="16" idx="1"/>
            </p:cNvCxnSpPr>
            <p:nvPr/>
          </p:nvCxnSpPr>
          <p:spPr>
            <a:xfrm rot="5400000" flipH="1" flipV="1">
              <a:off x="6047462" y="1811226"/>
              <a:ext cx="717020" cy="176922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7DF3D362-7523-214C-6DBB-6479354B99BA}"/>
                </a:ext>
              </a:extLst>
            </p:cNvPr>
            <p:cNvCxnSpPr>
              <a:cxnSpLocks/>
              <a:stCxn id="10" idx="2"/>
              <a:endCxn id="27" idx="1"/>
            </p:cNvCxnSpPr>
            <p:nvPr/>
          </p:nvCxnSpPr>
          <p:spPr>
            <a:xfrm rot="16200000" flipH="1">
              <a:off x="5784199" y="3612473"/>
              <a:ext cx="985688" cy="1511370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0C82876E-A5CD-BED1-430D-18679FD6D5CD}"/>
                </a:ext>
              </a:extLst>
            </p:cNvPr>
            <p:cNvCxnSpPr>
              <a:cxnSpLocks/>
              <a:stCxn id="6" idx="2"/>
              <a:endCxn id="10" idx="1"/>
            </p:cNvCxnSpPr>
            <p:nvPr/>
          </p:nvCxnSpPr>
          <p:spPr>
            <a:xfrm rot="16200000" flipH="1">
              <a:off x="4130342" y="2765999"/>
              <a:ext cx="497658" cy="90000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9201F555-C96F-FA96-D2A1-BC353A177397}"/>
                </a:ext>
              </a:extLst>
            </p:cNvPr>
            <p:cNvSpPr/>
            <p:nvPr/>
          </p:nvSpPr>
          <p:spPr>
            <a:xfrm>
              <a:off x="11288793" y="3062933"/>
              <a:ext cx="1703249" cy="820964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Utilities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Instance 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segmentation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ABF5D79-842D-3A8B-5699-C8CBED85BC4F}"/>
                </a:ext>
              </a:extLst>
            </p:cNvPr>
            <p:cNvCxnSpPr>
              <a:cxnSpLocks/>
              <a:stCxn id="51" idx="3"/>
              <a:endCxn id="102" idx="1"/>
            </p:cNvCxnSpPr>
            <p:nvPr/>
          </p:nvCxnSpPr>
          <p:spPr>
            <a:xfrm>
              <a:off x="11015796" y="3471985"/>
              <a:ext cx="272997" cy="14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28FC60D9-2E7B-BFAA-F4EC-E51179DEA0C3}"/>
                </a:ext>
              </a:extLst>
            </p:cNvPr>
            <p:cNvSpPr/>
            <p:nvPr/>
          </p:nvSpPr>
          <p:spPr>
            <a:xfrm>
              <a:off x="13265039" y="3074949"/>
              <a:ext cx="1703249" cy="820964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Utilities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Labels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analysis</a:t>
              </a: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A6621AC0-E079-3CF5-E918-E353CDE82BE3}"/>
                </a:ext>
              </a:extLst>
            </p:cNvPr>
            <p:cNvCxnSpPr>
              <a:cxnSpLocks/>
            </p:cNvCxnSpPr>
            <p:nvPr/>
          </p:nvCxnSpPr>
          <p:spPr>
            <a:xfrm>
              <a:off x="12988328" y="3478055"/>
              <a:ext cx="272997" cy="14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3666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</TotalTime>
  <Words>58</Words>
  <Application>Microsoft Office PowerPoint</Application>
  <PresentationFormat>Custom</PresentationFormat>
  <Paragraphs>47</Paragraphs>
  <Slides>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Cyril Achard</dc:creator>
  <cp:lastModifiedBy>Cyril Achard</cp:lastModifiedBy>
  <cp:revision>61</cp:revision>
  <dcterms:created xsi:type="dcterms:W3CDTF">2024-03-18T08:48:55Z</dcterms:created>
  <dcterms:modified xsi:type="dcterms:W3CDTF">2024-04-04T13:48:32Z</dcterms:modified>
</cp:coreProperties>
</file>