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5/28/2022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4652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5/28/2022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9938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5/28/2022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7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5/28/2022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224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5/28/2022</a:t>
            </a:fld>
            <a:endParaRPr lang="en-US" dirty="0"/>
          </a:p>
        </p:txBody>
      </p:sp>
    </p:spTree>
    <p:extLst>
      <p:ext uri="{BB962C8B-B14F-4D97-AF65-F5344CB8AC3E}">
        <p14:creationId xmlns:p14="http://schemas.microsoft.com/office/powerpoint/2010/main" val="148734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5/28/2022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4952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5/28/2022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652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5/28/2022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7421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5/28/2022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32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5/28/2022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722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5/28/2022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927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5/28/2022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6007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8" name="Picture 3" descr="Green plants and mosses">
            <a:extLst>
              <a:ext uri="{FF2B5EF4-FFF2-40B4-BE49-F238E27FC236}">
                <a16:creationId xmlns:a16="http://schemas.microsoft.com/office/drawing/2014/main" id="{D12FB457-6687-87E2-FB8E-A1AB1C94D13A}"/>
              </a:ext>
            </a:extLst>
          </p:cNvPr>
          <p:cNvPicPr>
            <a:picLocks noChangeAspect="1"/>
          </p:cNvPicPr>
          <p:nvPr/>
        </p:nvPicPr>
        <p:blipFill rotWithShape="1">
          <a:blip r:embed="rId2"/>
          <a:srcRect r="-1" b="15708"/>
          <a:stretch/>
        </p:blipFill>
        <p:spPr>
          <a:xfrm>
            <a:off x="1524" y="10"/>
            <a:ext cx="12188952" cy="6857990"/>
          </a:xfrm>
          <a:prstGeom prst="rect">
            <a:avLst/>
          </a:prstGeom>
        </p:spPr>
      </p:pic>
      <p:sp>
        <p:nvSpPr>
          <p:cNvPr id="20"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1FB7218-A55F-1E21-21E4-4F18A5F91950}"/>
              </a:ext>
            </a:extLst>
          </p:cNvPr>
          <p:cNvSpPr>
            <a:spLocks noGrp="1"/>
          </p:cNvSpPr>
          <p:nvPr>
            <p:ph type="ctrTitle"/>
          </p:nvPr>
        </p:nvSpPr>
        <p:spPr>
          <a:xfrm>
            <a:off x="2190750" y="1346268"/>
            <a:ext cx="7810500" cy="3125338"/>
          </a:xfrm>
        </p:spPr>
        <p:txBody>
          <a:bodyPr anchor="b">
            <a:normAutofit fontScale="90000"/>
          </a:bodyPr>
          <a:lstStyle/>
          <a:p>
            <a:pPr algn="ctr"/>
            <a:r>
              <a:rPr lang="en-US" sz="5300" dirty="0"/>
              <a:t>Data and Stuff:</a:t>
            </a:r>
            <a:br>
              <a:rPr lang="en-US" sz="5300" dirty="0"/>
            </a:br>
            <a:br>
              <a:rPr lang="en-US" sz="5300" dirty="0"/>
            </a:br>
            <a:r>
              <a:rPr lang="en-US" sz="7200" dirty="0"/>
              <a:t>Hass Avocado Board</a:t>
            </a:r>
          </a:p>
        </p:txBody>
      </p:sp>
      <p:sp>
        <p:nvSpPr>
          <p:cNvPr id="3" name="Subtitle 2">
            <a:extLst>
              <a:ext uri="{FF2B5EF4-FFF2-40B4-BE49-F238E27FC236}">
                <a16:creationId xmlns:a16="http://schemas.microsoft.com/office/drawing/2014/main" id="{ADC46942-7788-41C9-8615-432F4444DC3A}"/>
              </a:ext>
            </a:extLst>
          </p:cNvPr>
          <p:cNvSpPr>
            <a:spLocks noGrp="1"/>
          </p:cNvSpPr>
          <p:nvPr>
            <p:ph type="subTitle" idx="1"/>
          </p:nvPr>
        </p:nvSpPr>
        <p:spPr>
          <a:xfrm>
            <a:off x="2619375" y="4471607"/>
            <a:ext cx="6953250" cy="862394"/>
          </a:xfrm>
        </p:spPr>
        <p:txBody>
          <a:bodyPr anchor="t">
            <a:normAutofit/>
          </a:bodyPr>
          <a:lstStyle/>
          <a:p>
            <a:pPr algn="ctr"/>
            <a:r>
              <a:rPr lang="en-US" dirty="0"/>
              <a:t>Analysis </a:t>
            </a:r>
          </a:p>
        </p:txBody>
      </p:sp>
    </p:spTree>
    <p:extLst>
      <p:ext uri="{BB962C8B-B14F-4D97-AF65-F5344CB8AC3E}">
        <p14:creationId xmlns:p14="http://schemas.microsoft.com/office/powerpoint/2010/main" val="110596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5B1-6017-E322-F90F-C8CA183117AC}"/>
              </a:ext>
            </a:extLst>
          </p:cNvPr>
          <p:cNvSpPr>
            <a:spLocks noGrp="1"/>
          </p:cNvSpPr>
          <p:nvPr>
            <p:ph type="title"/>
          </p:nvPr>
        </p:nvSpPr>
        <p:spPr>
          <a:xfrm>
            <a:off x="1898115" y="1292344"/>
            <a:ext cx="8664633" cy="463525"/>
          </a:xfrm>
        </p:spPr>
        <p:txBody>
          <a:bodyPr>
            <a:normAutofit fontScale="90000"/>
          </a:bodyPr>
          <a:lstStyle/>
          <a:p>
            <a:r>
              <a:rPr lang="en-US" b="0" i="0" dirty="0">
                <a:solidFill>
                  <a:srgbClr val="000000"/>
                </a:solidFill>
                <a:effectLst/>
                <a:latin typeface="Lato Extended"/>
              </a:rPr>
              <a:t>What did you build and how does it work?</a:t>
            </a:r>
            <a:br>
              <a:rPr lang="en-US" b="0" i="0" dirty="0">
                <a:solidFill>
                  <a:srgbClr val="000000"/>
                </a:solidFill>
                <a:effectLst/>
                <a:latin typeface="Lato Extended"/>
              </a:rPr>
            </a:br>
            <a:endParaRPr lang="en-US" dirty="0"/>
          </a:p>
        </p:txBody>
      </p:sp>
      <p:sp>
        <p:nvSpPr>
          <p:cNvPr id="3" name="Content Placeholder 2">
            <a:extLst>
              <a:ext uri="{FF2B5EF4-FFF2-40B4-BE49-F238E27FC236}">
                <a16:creationId xmlns:a16="http://schemas.microsoft.com/office/drawing/2014/main" id="{D643D71F-75E2-2204-80DB-30D6E8214FF8}"/>
              </a:ext>
            </a:extLst>
          </p:cNvPr>
          <p:cNvSpPr>
            <a:spLocks noGrp="1"/>
          </p:cNvSpPr>
          <p:nvPr>
            <p:ph idx="1"/>
          </p:nvPr>
        </p:nvSpPr>
        <p:spPr>
          <a:xfrm>
            <a:off x="1898113" y="654038"/>
            <a:ext cx="8770571" cy="3651504"/>
          </a:xfrm>
        </p:spPr>
        <p:txBody>
          <a:bodyPr>
            <a:normAutofit/>
          </a:bodyPr>
          <a:lstStyle/>
          <a:p>
            <a:pPr algn="l"/>
            <a:endParaRPr lang="en-US" sz="1400" b="0" i="0" dirty="0">
              <a:solidFill>
                <a:srgbClr val="000000"/>
              </a:solidFill>
              <a:effectLst/>
              <a:latin typeface="Lato Extended"/>
            </a:endParaRPr>
          </a:p>
          <a:p>
            <a:r>
              <a:rPr lang="en-US" sz="1400" dirty="0"/>
              <a:t>We built a dashboard to easily visualize and analyze data for the dash avocado board. It works in a very easy form where you can just analyze different areas and time with just a few clicks</a:t>
            </a:r>
          </a:p>
        </p:txBody>
      </p:sp>
      <p:pic>
        <p:nvPicPr>
          <p:cNvPr id="5" name="Picture 4">
            <a:extLst>
              <a:ext uri="{FF2B5EF4-FFF2-40B4-BE49-F238E27FC236}">
                <a16:creationId xmlns:a16="http://schemas.microsoft.com/office/drawing/2014/main" id="{569025A3-E5BB-DFBC-75BE-D8E439184B72}"/>
              </a:ext>
            </a:extLst>
          </p:cNvPr>
          <p:cNvPicPr>
            <a:picLocks noChangeAspect="1"/>
          </p:cNvPicPr>
          <p:nvPr/>
        </p:nvPicPr>
        <p:blipFill>
          <a:blip r:embed="rId2"/>
          <a:stretch>
            <a:fillRect/>
          </a:stretch>
        </p:blipFill>
        <p:spPr>
          <a:xfrm>
            <a:off x="2288221" y="2078008"/>
            <a:ext cx="8005666" cy="3879446"/>
          </a:xfrm>
          <a:prstGeom prst="rect">
            <a:avLst/>
          </a:prstGeom>
        </p:spPr>
      </p:pic>
    </p:spTree>
    <p:extLst>
      <p:ext uri="{BB962C8B-B14F-4D97-AF65-F5344CB8AC3E}">
        <p14:creationId xmlns:p14="http://schemas.microsoft.com/office/powerpoint/2010/main" val="372231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6C72-EA3C-C282-0FBD-0B08F44B47F7}"/>
              </a:ext>
            </a:extLst>
          </p:cNvPr>
          <p:cNvSpPr>
            <a:spLocks noGrp="1"/>
          </p:cNvSpPr>
          <p:nvPr>
            <p:ph type="title"/>
          </p:nvPr>
        </p:nvSpPr>
        <p:spPr>
          <a:xfrm>
            <a:off x="1920239" y="665018"/>
            <a:ext cx="8770571" cy="1345269"/>
          </a:xfrm>
        </p:spPr>
        <p:txBody>
          <a:bodyPr>
            <a:normAutofit fontScale="90000"/>
          </a:bodyPr>
          <a:lstStyle/>
          <a:p>
            <a:r>
              <a:rPr lang="en-US" b="0" i="0" dirty="0">
                <a:solidFill>
                  <a:srgbClr val="000000"/>
                </a:solidFill>
                <a:effectLst/>
                <a:latin typeface="Lato Extended"/>
              </a:rPr>
              <a:t>What is the purpose and objective of your dashboard?</a:t>
            </a:r>
            <a:endParaRPr lang="en-US" dirty="0"/>
          </a:p>
        </p:txBody>
      </p:sp>
      <p:sp>
        <p:nvSpPr>
          <p:cNvPr id="3" name="Content Placeholder 2">
            <a:extLst>
              <a:ext uri="{FF2B5EF4-FFF2-40B4-BE49-F238E27FC236}">
                <a16:creationId xmlns:a16="http://schemas.microsoft.com/office/drawing/2014/main" id="{518BC59B-0274-41A8-A2AE-C651055E6051}"/>
              </a:ext>
            </a:extLst>
          </p:cNvPr>
          <p:cNvSpPr>
            <a:spLocks noGrp="1"/>
          </p:cNvSpPr>
          <p:nvPr>
            <p:ph idx="1"/>
          </p:nvPr>
        </p:nvSpPr>
        <p:spPr>
          <a:xfrm>
            <a:off x="1920239" y="2204251"/>
            <a:ext cx="8770571" cy="3651504"/>
          </a:xfrm>
        </p:spPr>
        <p:txBody>
          <a:bodyPr>
            <a:normAutofit/>
          </a:bodyPr>
          <a:lstStyle/>
          <a:p>
            <a:r>
              <a:rPr lang="en-US" sz="1400" dirty="0"/>
              <a:t>Our purpose is to provide you with the insights you need to make decisions that will help your business grow. By turning data into insights, we are able to accomplish this.</a:t>
            </a:r>
          </a:p>
        </p:txBody>
      </p:sp>
      <p:sp>
        <p:nvSpPr>
          <p:cNvPr id="4" name="AutoShape 2" descr="See the source image">
            <a:extLst>
              <a:ext uri="{FF2B5EF4-FFF2-40B4-BE49-F238E27FC236}">
                <a16:creationId xmlns:a16="http://schemas.microsoft.com/office/drawing/2014/main" id="{4527AC3A-2FCB-6A6D-3507-017CFA599DEB}"/>
              </a:ext>
            </a:extLst>
          </p:cNvPr>
          <p:cNvSpPr>
            <a:spLocks noChangeAspect="1" noChangeArrowheads="1"/>
          </p:cNvSpPr>
          <p:nvPr/>
        </p:nvSpPr>
        <p:spPr bwMode="auto">
          <a:xfrm>
            <a:off x="5943599" y="3276599"/>
            <a:ext cx="1593273" cy="15932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93D3ED3-96A9-F09F-5745-F685F5881186}"/>
              </a:ext>
            </a:extLst>
          </p:cNvPr>
          <p:cNvPicPr>
            <a:picLocks noChangeAspect="1"/>
          </p:cNvPicPr>
          <p:nvPr/>
        </p:nvPicPr>
        <p:blipFill>
          <a:blip r:embed="rId2"/>
          <a:stretch>
            <a:fillRect/>
          </a:stretch>
        </p:blipFill>
        <p:spPr>
          <a:xfrm>
            <a:off x="3733774" y="3276599"/>
            <a:ext cx="5143500" cy="3429000"/>
          </a:xfrm>
          <a:prstGeom prst="rect">
            <a:avLst/>
          </a:prstGeom>
        </p:spPr>
      </p:pic>
    </p:spTree>
    <p:extLst>
      <p:ext uri="{BB962C8B-B14F-4D97-AF65-F5344CB8AC3E}">
        <p14:creationId xmlns:p14="http://schemas.microsoft.com/office/powerpoint/2010/main" val="249276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EBC1-4C8B-6B65-7C3D-7A5C4A325403}"/>
              </a:ext>
            </a:extLst>
          </p:cNvPr>
          <p:cNvSpPr>
            <a:spLocks noGrp="1"/>
          </p:cNvSpPr>
          <p:nvPr>
            <p:ph type="title"/>
          </p:nvPr>
        </p:nvSpPr>
        <p:spPr/>
        <p:txBody>
          <a:bodyPr>
            <a:normAutofit fontScale="90000"/>
          </a:bodyPr>
          <a:lstStyle/>
          <a:p>
            <a:r>
              <a:rPr lang="en-US" b="0" i="0">
                <a:solidFill>
                  <a:srgbClr val="000000"/>
                </a:solidFill>
                <a:effectLst/>
                <a:latin typeface="Lato Extended"/>
              </a:rPr>
              <a:t>What logic did you use to resolve "region" in the source data into a specific geocode?</a:t>
            </a:r>
            <a:endParaRPr lang="en-US" dirty="0"/>
          </a:p>
        </p:txBody>
      </p:sp>
      <p:sp>
        <p:nvSpPr>
          <p:cNvPr id="3" name="Content Placeholder 2">
            <a:extLst>
              <a:ext uri="{FF2B5EF4-FFF2-40B4-BE49-F238E27FC236}">
                <a16:creationId xmlns:a16="http://schemas.microsoft.com/office/drawing/2014/main" id="{5FAB4093-90C9-2D2F-CA39-899EEA6D4F0B}"/>
              </a:ext>
            </a:extLst>
          </p:cNvPr>
          <p:cNvSpPr>
            <a:spLocks noGrp="1"/>
          </p:cNvSpPr>
          <p:nvPr>
            <p:ph idx="1"/>
          </p:nvPr>
        </p:nvSpPr>
        <p:spPr/>
        <p:txBody>
          <a:bodyPr/>
          <a:lstStyle/>
          <a:p>
            <a:r>
              <a:rPr lang="en-US"/>
              <a:t>I exported the data into a csv file where I added a Region column to each file. With this region column I was able to map everything into the general region from the Hass Avocado website.</a:t>
            </a:r>
            <a:endParaRPr lang="en-US" dirty="0"/>
          </a:p>
        </p:txBody>
      </p:sp>
      <p:pic>
        <p:nvPicPr>
          <p:cNvPr id="5" name="Picture 4">
            <a:extLst>
              <a:ext uri="{FF2B5EF4-FFF2-40B4-BE49-F238E27FC236}">
                <a16:creationId xmlns:a16="http://schemas.microsoft.com/office/drawing/2014/main" id="{1358F3D3-9AC9-547E-6F3F-47036A276888}"/>
              </a:ext>
            </a:extLst>
          </p:cNvPr>
          <p:cNvPicPr>
            <a:picLocks noChangeAspect="1"/>
          </p:cNvPicPr>
          <p:nvPr/>
        </p:nvPicPr>
        <p:blipFill>
          <a:blip r:embed="rId2"/>
          <a:stretch>
            <a:fillRect/>
          </a:stretch>
        </p:blipFill>
        <p:spPr>
          <a:xfrm>
            <a:off x="1658582" y="4063703"/>
            <a:ext cx="8874836" cy="2013618"/>
          </a:xfrm>
          <a:prstGeom prst="rect">
            <a:avLst/>
          </a:prstGeom>
        </p:spPr>
      </p:pic>
    </p:spTree>
    <p:extLst>
      <p:ext uri="{BB962C8B-B14F-4D97-AF65-F5344CB8AC3E}">
        <p14:creationId xmlns:p14="http://schemas.microsoft.com/office/powerpoint/2010/main" val="209232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1640-F110-DD46-0EAD-73FA976433B0}"/>
              </a:ext>
            </a:extLst>
          </p:cNvPr>
          <p:cNvSpPr>
            <a:spLocks noGrp="1"/>
          </p:cNvSpPr>
          <p:nvPr>
            <p:ph type="title"/>
          </p:nvPr>
        </p:nvSpPr>
        <p:spPr/>
        <p:txBody>
          <a:bodyPr>
            <a:normAutofit fontScale="90000"/>
          </a:bodyPr>
          <a:lstStyle/>
          <a:p>
            <a:r>
              <a:rPr lang="en-US" b="0" i="0" dirty="0">
                <a:solidFill>
                  <a:srgbClr val="000000"/>
                </a:solidFill>
                <a:effectLst/>
                <a:latin typeface="Lato Extended"/>
              </a:rPr>
              <a:t>What logic did you use to overcome one City found in more than one State?</a:t>
            </a:r>
            <a:endParaRPr lang="en-US" dirty="0"/>
          </a:p>
        </p:txBody>
      </p:sp>
      <p:sp>
        <p:nvSpPr>
          <p:cNvPr id="3" name="Content Placeholder 2">
            <a:extLst>
              <a:ext uri="{FF2B5EF4-FFF2-40B4-BE49-F238E27FC236}">
                <a16:creationId xmlns:a16="http://schemas.microsoft.com/office/drawing/2014/main" id="{996CA811-E0BA-6BED-6504-1F6C7A66B4B1}"/>
              </a:ext>
            </a:extLst>
          </p:cNvPr>
          <p:cNvSpPr>
            <a:spLocks noGrp="1"/>
          </p:cNvSpPr>
          <p:nvPr>
            <p:ph idx="1"/>
          </p:nvPr>
        </p:nvSpPr>
        <p:spPr/>
        <p:txBody>
          <a:bodyPr/>
          <a:lstStyle/>
          <a:p>
            <a:r>
              <a:rPr lang="en-US" dirty="0"/>
              <a:t>When I created the different regions, I was able to see cities in their specific states.</a:t>
            </a:r>
          </a:p>
          <a:p>
            <a:endParaRPr lang="en-US" dirty="0"/>
          </a:p>
        </p:txBody>
      </p:sp>
      <p:pic>
        <p:nvPicPr>
          <p:cNvPr id="5" name="Picture 4">
            <a:extLst>
              <a:ext uri="{FF2B5EF4-FFF2-40B4-BE49-F238E27FC236}">
                <a16:creationId xmlns:a16="http://schemas.microsoft.com/office/drawing/2014/main" id="{C8CE06C0-06B3-D4BD-0097-571769A3B839}"/>
              </a:ext>
            </a:extLst>
          </p:cNvPr>
          <p:cNvPicPr>
            <a:picLocks noChangeAspect="1"/>
          </p:cNvPicPr>
          <p:nvPr/>
        </p:nvPicPr>
        <p:blipFill rotWithShape="1">
          <a:blip r:embed="rId2"/>
          <a:srcRect b="38638"/>
          <a:stretch/>
        </p:blipFill>
        <p:spPr>
          <a:xfrm>
            <a:off x="1920240" y="3332653"/>
            <a:ext cx="8345065" cy="1052191"/>
          </a:xfrm>
          <a:prstGeom prst="rect">
            <a:avLst/>
          </a:prstGeom>
        </p:spPr>
      </p:pic>
      <p:pic>
        <p:nvPicPr>
          <p:cNvPr id="7" name="Picture 6">
            <a:extLst>
              <a:ext uri="{FF2B5EF4-FFF2-40B4-BE49-F238E27FC236}">
                <a16:creationId xmlns:a16="http://schemas.microsoft.com/office/drawing/2014/main" id="{B1C8D955-3342-A2FD-360A-B7586C749B81}"/>
              </a:ext>
            </a:extLst>
          </p:cNvPr>
          <p:cNvPicPr>
            <a:picLocks noChangeAspect="1"/>
          </p:cNvPicPr>
          <p:nvPr/>
        </p:nvPicPr>
        <p:blipFill>
          <a:blip r:embed="rId3"/>
          <a:stretch>
            <a:fillRect/>
          </a:stretch>
        </p:blipFill>
        <p:spPr>
          <a:xfrm>
            <a:off x="1913784" y="4513353"/>
            <a:ext cx="4047303" cy="1345269"/>
          </a:xfrm>
          <a:prstGeom prst="rect">
            <a:avLst/>
          </a:prstGeom>
        </p:spPr>
      </p:pic>
      <p:pic>
        <p:nvPicPr>
          <p:cNvPr id="9" name="Picture 8">
            <a:extLst>
              <a:ext uri="{FF2B5EF4-FFF2-40B4-BE49-F238E27FC236}">
                <a16:creationId xmlns:a16="http://schemas.microsoft.com/office/drawing/2014/main" id="{71463837-9ED9-0E2B-DD08-A8C873C87CB2}"/>
              </a:ext>
            </a:extLst>
          </p:cNvPr>
          <p:cNvPicPr>
            <a:picLocks noChangeAspect="1"/>
          </p:cNvPicPr>
          <p:nvPr/>
        </p:nvPicPr>
        <p:blipFill>
          <a:blip r:embed="rId4"/>
          <a:stretch>
            <a:fillRect/>
          </a:stretch>
        </p:blipFill>
        <p:spPr>
          <a:xfrm>
            <a:off x="6311619" y="4581402"/>
            <a:ext cx="3953686" cy="1052191"/>
          </a:xfrm>
          <a:prstGeom prst="rect">
            <a:avLst/>
          </a:prstGeom>
        </p:spPr>
      </p:pic>
    </p:spTree>
    <p:extLst>
      <p:ext uri="{BB962C8B-B14F-4D97-AF65-F5344CB8AC3E}">
        <p14:creationId xmlns:p14="http://schemas.microsoft.com/office/powerpoint/2010/main" val="20471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BBB2-9835-6E69-BBD1-ECBC21C4F8E8}"/>
              </a:ext>
            </a:extLst>
          </p:cNvPr>
          <p:cNvSpPr>
            <a:spLocks noGrp="1"/>
          </p:cNvSpPr>
          <p:nvPr>
            <p:ph type="title"/>
          </p:nvPr>
        </p:nvSpPr>
        <p:spPr/>
        <p:txBody>
          <a:bodyPr>
            <a:normAutofit fontScale="90000"/>
          </a:bodyPr>
          <a:lstStyle/>
          <a:p>
            <a:r>
              <a:rPr lang="en-US" b="0" i="0" dirty="0">
                <a:solidFill>
                  <a:srgbClr val="000000"/>
                </a:solidFill>
                <a:effectLst/>
                <a:latin typeface="Lato Extended"/>
              </a:rPr>
              <a:t>What logic did you use to deal with regions that imply larger metropolitan areas?</a:t>
            </a:r>
            <a:br>
              <a:rPr lang="en-US" b="0" i="0" dirty="0">
                <a:solidFill>
                  <a:srgbClr val="000000"/>
                </a:solidFill>
                <a:effectLst/>
                <a:latin typeface="Lato Extended"/>
              </a:rPr>
            </a:br>
            <a:r>
              <a:rPr lang="en-US" b="0" i="0" dirty="0">
                <a:solidFill>
                  <a:srgbClr val="000000"/>
                </a:solidFill>
                <a:effectLst/>
                <a:latin typeface="Lato Extended"/>
              </a:rPr>
              <a:t>Example: </a:t>
            </a:r>
            <a:r>
              <a:rPr lang="en-US" b="0" i="0" dirty="0" err="1">
                <a:solidFill>
                  <a:srgbClr val="000000"/>
                </a:solidFill>
                <a:effectLst/>
                <a:latin typeface="Lato Extended"/>
              </a:rPr>
              <a:t>MiamiFtLauderdale</a:t>
            </a:r>
            <a:endParaRPr lang="en-US" dirty="0"/>
          </a:p>
        </p:txBody>
      </p:sp>
      <p:sp>
        <p:nvSpPr>
          <p:cNvPr id="3" name="Content Placeholder 2">
            <a:extLst>
              <a:ext uri="{FF2B5EF4-FFF2-40B4-BE49-F238E27FC236}">
                <a16:creationId xmlns:a16="http://schemas.microsoft.com/office/drawing/2014/main" id="{71801D46-7976-54EC-717E-BFB46B769103}"/>
              </a:ext>
            </a:extLst>
          </p:cNvPr>
          <p:cNvSpPr>
            <a:spLocks noGrp="1"/>
          </p:cNvSpPr>
          <p:nvPr>
            <p:ph idx="1"/>
          </p:nvPr>
        </p:nvSpPr>
        <p:spPr/>
        <p:txBody>
          <a:bodyPr/>
          <a:lstStyle/>
          <a:p>
            <a:r>
              <a:rPr lang="en-US" dirty="0"/>
              <a:t>With this extra column I can click on the larger metropolitan areas and see the numbers for it in the general area</a:t>
            </a:r>
          </a:p>
        </p:txBody>
      </p:sp>
      <p:pic>
        <p:nvPicPr>
          <p:cNvPr id="5" name="Picture 4">
            <a:extLst>
              <a:ext uri="{FF2B5EF4-FFF2-40B4-BE49-F238E27FC236}">
                <a16:creationId xmlns:a16="http://schemas.microsoft.com/office/drawing/2014/main" id="{A4184A4D-A964-7F19-AFC5-A4396DDE5F09}"/>
              </a:ext>
            </a:extLst>
          </p:cNvPr>
          <p:cNvPicPr>
            <a:picLocks noChangeAspect="1"/>
          </p:cNvPicPr>
          <p:nvPr/>
        </p:nvPicPr>
        <p:blipFill>
          <a:blip r:embed="rId2"/>
          <a:stretch>
            <a:fillRect/>
          </a:stretch>
        </p:blipFill>
        <p:spPr>
          <a:xfrm>
            <a:off x="2896087" y="3222899"/>
            <a:ext cx="6399825" cy="3635101"/>
          </a:xfrm>
          <a:prstGeom prst="rect">
            <a:avLst/>
          </a:prstGeom>
        </p:spPr>
      </p:pic>
    </p:spTree>
    <p:extLst>
      <p:ext uri="{BB962C8B-B14F-4D97-AF65-F5344CB8AC3E}">
        <p14:creationId xmlns:p14="http://schemas.microsoft.com/office/powerpoint/2010/main" val="164735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7725-027E-A302-B1DB-E02A5C92E3F7}"/>
              </a:ext>
            </a:extLst>
          </p:cNvPr>
          <p:cNvSpPr>
            <a:spLocks noGrp="1"/>
          </p:cNvSpPr>
          <p:nvPr>
            <p:ph type="title"/>
          </p:nvPr>
        </p:nvSpPr>
        <p:spPr/>
        <p:txBody>
          <a:bodyPr>
            <a:normAutofit fontScale="90000"/>
          </a:bodyPr>
          <a:lstStyle/>
          <a:p>
            <a:r>
              <a:rPr lang="en-US" b="0" i="0" dirty="0">
                <a:solidFill>
                  <a:srgbClr val="000000"/>
                </a:solidFill>
                <a:effectLst/>
                <a:latin typeface="Lato Extended"/>
              </a:rPr>
              <a:t>What logic did you use to deal with regions that imply a much larger geographic area?</a:t>
            </a:r>
            <a:br>
              <a:rPr lang="en-US" b="0" i="0" dirty="0">
                <a:solidFill>
                  <a:srgbClr val="000000"/>
                </a:solidFill>
                <a:effectLst/>
                <a:latin typeface="Lato Extended"/>
              </a:rPr>
            </a:br>
            <a:r>
              <a:rPr lang="en-US" b="0" i="0" dirty="0">
                <a:solidFill>
                  <a:srgbClr val="000000"/>
                </a:solidFill>
                <a:effectLst/>
                <a:latin typeface="Lato Extended"/>
              </a:rPr>
              <a:t>Example: </a:t>
            </a:r>
            <a:r>
              <a:rPr lang="en-US" b="0" i="0" dirty="0" err="1">
                <a:solidFill>
                  <a:srgbClr val="000000"/>
                </a:solidFill>
                <a:effectLst/>
                <a:latin typeface="Lato Extended"/>
              </a:rPr>
              <a:t>GreatLakes</a:t>
            </a:r>
            <a:endParaRPr lang="en-US" dirty="0"/>
          </a:p>
        </p:txBody>
      </p:sp>
      <p:sp>
        <p:nvSpPr>
          <p:cNvPr id="3" name="Content Placeholder 2">
            <a:extLst>
              <a:ext uri="{FF2B5EF4-FFF2-40B4-BE49-F238E27FC236}">
                <a16:creationId xmlns:a16="http://schemas.microsoft.com/office/drawing/2014/main" id="{B762C68A-F9A7-8C47-DF8D-46902C35BD4A}"/>
              </a:ext>
            </a:extLst>
          </p:cNvPr>
          <p:cNvSpPr>
            <a:spLocks noGrp="1"/>
          </p:cNvSpPr>
          <p:nvPr>
            <p:ph idx="1"/>
          </p:nvPr>
        </p:nvSpPr>
        <p:spPr/>
        <p:txBody>
          <a:bodyPr/>
          <a:lstStyle/>
          <a:p>
            <a:r>
              <a:rPr lang="en-US" dirty="0"/>
              <a:t>The same with this I can filter to show the numbers for the general region</a:t>
            </a:r>
          </a:p>
        </p:txBody>
      </p:sp>
      <p:pic>
        <p:nvPicPr>
          <p:cNvPr id="5" name="Picture 4">
            <a:extLst>
              <a:ext uri="{FF2B5EF4-FFF2-40B4-BE49-F238E27FC236}">
                <a16:creationId xmlns:a16="http://schemas.microsoft.com/office/drawing/2014/main" id="{4F682F1F-261E-2FFD-E41D-B9346E5F17E6}"/>
              </a:ext>
            </a:extLst>
          </p:cNvPr>
          <p:cNvPicPr>
            <a:picLocks noChangeAspect="1"/>
          </p:cNvPicPr>
          <p:nvPr/>
        </p:nvPicPr>
        <p:blipFill>
          <a:blip r:embed="rId2"/>
          <a:stretch>
            <a:fillRect/>
          </a:stretch>
        </p:blipFill>
        <p:spPr>
          <a:xfrm>
            <a:off x="3211856" y="3258326"/>
            <a:ext cx="5768287" cy="3230241"/>
          </a:xfrm>
          <a:prstGeom prst="rect">
            <a:avLst/>
          </a:prstGeom>
        </p:spPr>
      </p:pic>
    </p:spTree>
    <p:extLst>
      <p:ext uri="{BB962C8B-B14F-4D97-AF65-F5344CB8AC3E}">
        <p14:creationId xmlns:p14="http://schemas.microsoft.com/office/powerpoint/2010/main" val="128559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BECA-F5E3-3B85-0DB0-EE6AE694E67C}"/>
              </a:ext>
            </a:extLst>
          </p:cNvPr>
          <p:cNvSpPr>
            <a:spLocks noGrp="1"/>
          </p:cNvSpPr>
          <p:nvPr>
            <p:ph type="title"/>
          </p:nvPr>
        </p:nvSpPr>
        <p:spPr/>
        <p:txBody>
          <a:bodyPr>
            <a:normAutofit fontScale="90000"/>
          </a:bodyPr>
          <a:lstStyle/>
          <a:p>
            <a:r>
              <a:rPr lang="en-US" b="0" i="0" dirty="0">
                <a:solidFill>
                  <a:srgbClr val="000000"/>
                </a:solidFill>
                <a:effectLst/>
                <a:latin typeface="Lato Extended"/>
              </a:rPr>
              <a:t>We want to re-brand "region" as "area" so please show us the results from that perspective</a:t>
            </a:r>
            <a:br>
              <a:rPr lang="en-US" b="0" i="0" dirty="0">
                <a:solidFill>
                  <a:srgbClr val="000000"/>
                </a:solidFill>
                <a:effectLst/>
                <a:latin typeface="Lato Extended"/>
              </a:rPr>
            </a:br>
            <a:r>
              <a:rPr lang="en-US" b="0" i="0" dirty="0">
                <a:solidFill>
                  <a:srgbClr val="000000"/>
                </a:solidFill>
                <a:effectLst/>
                <a:latin typeface="Lato Extended"/>
              </a:rPr>
              <a:t>Segment "area" into two groups: city and region</a:t>
            </a:r>
            <a:br>
              <a:rPr lang="en-US" b="0" i="0" dirty="0">
                <a:solidFill>
                  <a:srgbClr val="000000"/>
                </a:solidFill>
                <a:effectLst/>
                <a:latin typeface="Lato Extended"/>
              </a:rPr>
            </a:br>
            <a:r>
              <a:rPr lang="en-US" b="0" i="0" dirty="0">
                <a:solidFill>
                  <a:srgbClr val="000000"/>
                </a:solidFill>
                <a:effectLst/>
                <a:latin typeface="Lato Extended"/>
              </a:rPr>
              <a:t>There should be 12 regions and 42 cities</a:t>
            </a:r>
            <a:endParaRPr lang="en-US" dirty="0"/>
          </a:p>
        </p:txBody>
      </p:sp>
      <p:sp>
        <p:nvSpPr>
          <p:cNvPr id="3" name="Content Placeholder 2">
            <a:extLst>
              <a:ext uri="{FF2B5EF4-FFF2-40B4-BE49-F238E27FC236}">
                <a16:creationId xmlns:a16="http://schemas.microsoft.com/office/drawing/2014/main" id="{4C22EED5-CA84-4510-DE95-351E9BF2E7BA}"/>
              </a:ext>
            </a:extLst>
          </p:cNvPr>
          <p:cNvSpPr>
            <a:spLocks noGrp="1"/>
          </p:cNvSpPr>
          <p:nvPr>
            <p:ph idx="1"/>
          </p:nvPr>
        </p:nvSpPr>
        <p:spPr/>
        <p:txBody>
          <a:bodyPr/>
          <a:lstStyle/>
          <a:p>
            <a:r>
              <a:rPr lang="en-US" dirty="0"/>
              <a:t>8 Regions as in the Hass avocado board website</a:t>
            </a:r>
          </a:p>
          <a:p>
            <a:r>
              <a:rPr lang="en-US" dirty="0"/>
              <a:t>45 cities or “areas” </a:t>
            </a:r>
          </a:p>
          <a:p>
            <a:endParaRPr lang="en-US" dirty="0"/>
          </a:p>
        </p:txBody>
      </p:sp>
      <p:pic>
        <p:nvPicPr>
          <p:cNvPr id="5" name="Picture 4">
            <a:extLst>
              <a:ext uri="{FF2B5EF4-FFF2-40B4-BE49-F238E27FC236}">
                <a16:creationId xmlns:a16="http://schemas.microsoft.com/office/drawing/2014/main" id="{06CE1D3B-45FD-1DF6-EDE9-7500A821114B}"/>
              </a:ext>
            </a:extLst>
          </p:cNvPr>
          <p:cNvPicPr>
            <a:picLocks noChangeAspect="1"/>
          </p:cNvPicPr>
          <p:nvPr/>
        </p:nvPicPr>
        <p:blipFill>
          <a:blip r:embed="rId2"/>
          <a:stretch>
            <a:fillRect/>
          </a:stretch>
        </p:blipFill>
        <p:spPr>
          <a:xfrm>
            <a:off x="3370619" y="3429000"/>
            <a:ext cx="5869812" cy="3287901"/>
          </a:xfrm>
          <a:prstGeom prst="rect">
            <a:avLst/>
          </a:prstGeom>
        </p:spPr>
      </p:pic>
    </p:spTree>
    <p:extLst>
      <p:ext uri="{BB962C8B-B14F-4D97-AF65-F5344CB8AC3E}">
        <p14:creationId xmlns:p14="http://schemas.microsoft.com/office/powerpoint/2010/main" val="3836196643"/>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13B32"/>
      </a:dk2>
      <a:lt2>
        <a:srgbClr val="E8E2E2"/>
      </a:lt2>
      <a:accent1>
        <a:srgbClr val="48AEB6"/>
      </a:accent1>
      <a:accent2>
        <a:srgbClr val="3BB189"/>
      </a:accent2>
      <a:accent3>
        <a:srgbClr val="47B663"/>
      </a:accent3>
      <a:accent4>
        <a:srgbClr val="4FB13B"/>
      </a:accent4>
      <a:accent5>
        <a:srgbClr val="83AF44"/>
      </a:accent5>
      <a:accent6>
        <a:srgbClr val="A6A537"/>
      </a:accent6>
      <a:hlink>
        <a:srgbClr val="588F2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287</TotalTime>
  <Words>326</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Corbel</vt:lpstr>
      <vt:lpstr>Lato Extended</vt:lpstr>
      <vt:lpstr>SketchLinesVTI</vt:lpstr>
      <vt:lpstr>Data and Stuff:  Hass Avocado Board</vt:lpstr>
      <vt:lpstr>What did you build and how does it work? </vt:lpstr>
      <vt:lpstr>What is the purpose and objective of your dashboard?</vt:lpstr>
      <vt:lpstr>What logic did you use to resolve "region" in the source data into a specific geocode?</vt:lpstr>
      <vt:lpstr>What logic did you use to overcome one City found in more than one State?</vt:lpstr>
      <vt:lpstr>What logic did you use to deal with regions that imply larger metropolitan areas? Example: MiamiFtLauderdale</vt:lpstr>
      <vt:lpstr>What logic did you use to deal with regions that imply a much larger geographic area? Example: GreatLakes</vt:lpstr>
      <vt:lpstr>We want to re-brand "region" as "area" so please show us the results from that perspective Segment "area" into two groups: city and region There should be 12 regions and 42 cities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Stuff:  Hass Avocado Board</dc:title>
  <dc:creator>Carlos Alvarez</dc:creator>
  <cp:lastModifiedBy>Carlos Alvarez</cp:lastModifiedBy>
  <cp:revision>1</cp:revision>
  <dcterms:created xsi:type="dcterms:W3CDTF">2022-05-29T00:47:17Z</dcterms:created>
  <dcterms:modified xsi:type="dcterms:W3CDTF">2022-05-29T05:35:05Z</dcterms:modified>
</cp:coreProperties>
</file>