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6" r:id="rId2"/>
    <p:sldId id="295" r:id="rId3"/>
    <p:sldId id="257" r:id="rId4"/>
    <p:sldId id="258" r:id="rId5"/>
    <p:sldId id="259" r:id="rId6"/>
    <p:sldId id="296"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57799" marR="57799" indent="0" algn="ctr" defTabSz="638951"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
          <a:solidFill>
            <a:srgbClr val="000000"/>
          </a:solidFill>
        </a:uFill>
        <a:latin typeface="Arial"/>
        <a:ea typeface="Arial"/>
        <a:cs typeface="Arial"/>
        <a:sym typeface="Arial"/>
      </a:defRPr>
    </a:lvl1pPr>
    <a:lvl2pPr marL="57799" marR="57799" indent="342900" algn="ctr" defTabSz="638951"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
          <a:solidFill>
            <a:srgbClr val="000000"/>
          </a:solidFill>
        </a:uFill>
        <a:latin typeface="Arial"/>
        <a:ea typeface="Arial"/>
        <a:cs typeface="Arial"/>
        <a:sym typeface="Arial"/>
      </a:defRPr>
    </a:lvl2pPr>
    <a:lvl3pPr marL="57799" marR="57799" indent="685800" algn="ctr" defTabSz="638951"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
          <a:solidFill>
            <a:srgbClr val="000000"/>
          </a:solidFill>
        </a:uFill>
        <a:latin typeface="Arial"/>
        <a:ea typeface="Arial"/>
        <a:cs typeface="Arial"/>
        <a:sym typeface="Arial"/>
      </a:defRPr>
    </a:lvl3pPr>
    <a:lvl4pPr marL="57799" marR="57799" indent="1028700" algn="ctr" defTabSz="638951"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
          <a:solidFill>
            <a:srgbClr val="000000"/>
          </a:solidFill>
        </a:uFill>
        <a:latin typeface="Arial"/>
        <a:ea typeface="Arial"/>
        <a:cs typeface="Arial"/>
        <a:sym typeface="Arial"/>
      </a:defRPr>
    </a:lvl4pPr>
    <a:lvl5pPr marL="57799" marR="57799" indent="1371600" algn="ctr" defTabSz="638951"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
          <a:solidFill>
            <a:srgbClr val="000000"/>
          </a:solidFill>
        </a:uFill>
        <a:latin typeface="Arial"/>
        <a:ea typeface="Arial"/>
        <a:cs typeface="Arial"/>
        <a:sym typeface="Arial"/>
      </a:defRPr>
    </a:lvl5pPr>
    <a:lvl6pPr marL="57799" marR="57799" indent="1714500" algn="ctr" defTabSz="638951"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
          <a:solidFill>
            <a:srgbClr val="000000"/>
          </a:solidFill>
        </a:uFill>
        <a:latin typeface="Arial"/>
        <a:ea typeface="Arial"/>
        <a:cs typeface="Arial"/>
        <a:sym typeface="Arial"/>
      </a:defRPr>
    </a:lvl6pPr>
    <a:lvl7pPr marL="57799" marR="57799" indent="2057400" algn="ctr" defTabSz="638951"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
          <a:solidFill>
            <a:srgbClr val="000000"/>
          </a:solidFill>
        </a:uFill>
        <a:latin typeface="Arial"/>
        <a:ea typeface="Arial"/>
        <a:cs typeface="Arial"/>
        <a:sym typeface="Arial"/>
      </a:defRPr>
    </a:lvl7pPr>
    <a:lvl8pPr marL="57799" marR="57799" indent="2400300" algn="ctr" defTabSz="638951"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
          <a:solidFill>
            <a:srgbClr val="000000"/>
          </a:solidFill>
        </a:uFill>
        <a:latin typeface="Arial"/>
        <a:ea typeface="Arial"/>
        <a:cs typeface="Arial"/>
        <a:sym typeface="Arial"/>
      </a:defRPr>
    </a:lvl8pPr>
    <a:lvl9pPr marL="57799" marR="57799" indent="2743200" algn="ctr" defTabSz="638951"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
          <a:solidFill>
            <a:srgbClr val="000000"/>
          </a:solidFill>
        </a:u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C5C7C9">
              <a:alpha val="30000"/>
            </a:srgbClr>
          </a:solidFill>
        </a:fill>
      </a:tcStyle>
    </a:band2H>
    <a:firstCol>
      <a:tcTxStyle b="off" i="off">
        <a:fontRef idx="minor">
          <a:srgbClr val="FFFFFF"/>
        </a:fontRef>
        <a:srgbClr val="FFFFFF"/>
      </a:tcTxStyle>
      <a:tcStyle>
        <a:tcBdr>
          <a:left>
            <a:ln w="28575"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FFFF">
              <a:alpha val="35000"/>
            </a:srgbClr>
          </a:solidFill>
        </a:fill>
      </a:tcStyle>
    </a:firstCol>
    <a:lastRow>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28575"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FFFF">
              <a:alpha val="35000"/>
            </a:srgbClr>
          </a:solidFill>
        </a:fill>
      </a:tcStyle>
    </a:lastRow>
    <a:firstRow>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28575"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FFFF">
              <a:alpha val="35000"/>
            </a:srgbClr>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06" autoAdjust="0"/>
    <p:restoredTop sz="86410" autoAdjust="0"/>
  </p:normalViewPr>
  <p:slideViewPr>
    <p:cSldViewPr snapToGrid="0" snapToObjects="1" showGuides="1">
      <p:cViewPr varScale="1">
        <p:scale>
          <a:sx n="44" d="100"/>
          <a:sy n="44" d="100"/>
        </p:scale>
        <p:origin x="-1236" y="-114"/>
      </p:cViewPr>
      <p:guideLst>
        <p:guide orient="horz" pos="3072"/>
        <p:guide pos="40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5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 name="Shape 19"/>
          <p:cNvSpPr>
            <a:spLocks noGrp="1" noRot="1" noChangeAspect="1"/>
          </p:cNvSpPr>
          <p:nvPr>
            <p:ph type="sldImg"/>
          </p:nvPr>
        </p:nvSpPr>
        <p:spPr>
          <a:xfrm>
            <a:off x="1143000" y="685800"/>
            <a:ext cx="4572000" cy="3429000"/>
          </a:xfrm>
          <a:prstGeom prst="rect">
            <a:avLst/>
          </a:prstGeom>
        </p:spPr>
        <p:txBody>
          <a:bodyPr/>
          <a:lstStyle/>
          <a:p>
            <a:endParaRPr/>
          </a:p>
        </p:txBody>
      </p:sp>
      <p:sp>
        <p:nvSpPr>
          <p:cNvPr id="20" name="Shape 2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903484407"/>
      </p:ext>
    </p:extLst>
  </p:cSld>
  <p:clrMap bg1="lt1" tx1="dk1" bg2="lt2" tx2="dk2" accent1="accent1" accent2="accent2" accent3="accent3" accent4="accent4" accent5="accent5" accent6="accent6" hlink="hlink" folHlink="folHlink"/>
  <p:notesStyle>
    <a:lvl1pPr defTabSz="825500" latinLnBrk="0">
      <a:defRPr sz="2200">
        <a:latin typeface="Lucida Grande"/>
        <a:ea typeface="Lucida Grande"/>
        <a:cs typeface="Lucida Grande"/>
        <a:sym typeface="Lucida Grande"/>
      </a:defRPr>
    </a:lvl1pPr>
    <a:lvl2pPr indent="228600" defTabSz="825500" latinLnBrk="0">
      <a:defRPr sz="2200">
        <a:latin typeface="Lucida Grande"/>
        <a:ea typeface="Lucida Grande"/>
        <a:cs typeface="Lucida Grande"/>
        <a:sym typeface="Lucida Grande"/>
      </a:defRPr>
    </a:lvl2pPr>
    <a:lvl3pPr indent="457200" defTabSz="825500" latinLnBrk="0">
      <a:defRPr sz="2200">
        <a:latin typeface="Lucida Grande"/>
        <a:ea typeface="Lucida Grande"/>
        <a:cs typeface="Lucida Grande"/>
        <a:sym typeface="Lucida Grande"/>
      </a:defRPr>
    </a:lvl3pPr>
    <a:lvl4pPr indent="685800" defTabSz="825500" latinLnBrk="0">
      <a:defRPr sz="2200">
        <a:latin typeface="Lucida Grande"/>
        <a:ea typeface="Lucida Grande"/>
        <a:cs typeface="Lucida Grande"/>
        <a:sym typeface="Lucida Grande"/>
      </a:defRPr>
    </a:lvl4pPr>
    <a:lvl5pPr indent="914400" defTabSz="825500" latinLnBrk="0">
      <a:defRPr sz="2200">
        <a:latin typeface="Lucida Grande"/>
        <a:ea typeface="Lucida Grande"/>
        <a:cs typeface="Lucida Grande"/>
        <a:sym typeface="Lucida Grande"/>
      </a:defRPr>
    </a:lvl5pPr>
    <a:lvl6pPr indent="1143000" defTabSz="825500" latinLnBrk="0">
      <a:defRPr sz="2200">
        <a:latin typeface="Lucida Grande"/>
        <a:ea typeface="Lucida Grande"/>
        <a:cs typeface="Lucida Grande"/>
        <a:sym typeface="Lucida Grande"/>
      </a:defRPr>
    </a:lvl6pPr>
    <a:lvl7pPr indent="1371600" defTabSz="825500" latinLnBrk="0">
      <a:defRPr sz="2200">
        <a:latin typeface="Lucida Grande"/>
        <a:ea typeface="Lucida Grande"/>
        <a:cs typeface="Lucida Grande"/>
        <a:sym typeface="Lucida Grande"/>
      </a:defRPr>
    </a:lvl7pPr>
    <a:lvl8pPr indent="1600200" defTabSz="825500" latinLnBrk="0">
      <a:defRPr sz="2200">
        <a:latin typeface="Lucida Grande"/>
        <a:ea typeface="Lucida Grande"/>
        <a:cs typeface="Lucida Grande"/>
        <a:sym typeface="Lucida Grande"/>
      </a:defRPr>
    </a:lvl8pPr>
    <a:lvl9pPr indent="1828800" defTabSz="825500" latinLnBrk="0">
      <a:defRPr sz="22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wilight">
    <p:spTree>
      <p:nvGrpSpPr>
        <p:cNvPr id="1" name=""/>
        <p:cNvGrpSpPr/>
        <p:nvPr/>
      </p:nvGrpSpPr>
      <p:grpSpPr>
        <a:xfrm>
          <a:off x="0" y="0"/>
          <a:ext cx="0" cy="0"/>
          <a:chOff x="0" y="0"/>
          <a:chExt cx="0" cy="0"/>
        </a:xfrm>
      </p:grpSpPr>
      <p:sp>
        <p:nvSpPr>
          <p:cNvPr id="11" name="Title Text"/>
          <p:cNvSpPr txBox="1">
            <a:spLocks noGrp="1"/>
          </p:cNvSpPr>
          <p:nvPr>
            <p:ph type="title"/>
          </p:nvPr>
        </p:nvSpPr>
        <p:spPr>
          <a:prstGeom prst="rect">
            <a:avLst/>
          </a:prstGeom>
        </p:spPr>
        <p:txBody>
          <a:bodyPr/>
          <a:lstStyle/>
          <a:p>
            <a:r>
              <a:t>Title Text</a:t>
            </a:r>
          </a:p>
        </p:txBody>
      </p:sp>
      <p:sp>
        <p:nvSpPr>
          <p:cNvPr id="1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47700" y="647700"/>
            <a:ext cx="11709400" cy="1625600"/>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normAutofit/>
          </a:bodyPr>
          <a:lstStyle/>
          <a:p>
            <a:r>
              <a:t>Title Text</a:t>
            </a:r>
          </a:p>
        </p:txBody>
      </p:sp>
      <p:sp>
        <p:nvSpPr>
          <p:cNvPr id="3" name="Body Level One…"/>
          <p:cNvSpPr txBox="1">
            <a:spLocks noGrp="1"/>
          </p:cNvSpPr>
          <p:nvPr>
            <p:ph type="body" idx="1"/>
          </p:nvPr>
        </p:nvSpPr>
        <p:spPr>
          <a:xfrm>
            <a:off x="647700" y="2273300"/>
            <a:ext cx="11709400" cy="6436925"/>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nchor="ctr">
            <a:normAutofit/>
          </a:bodyPr>
          <a:lstStyle>
            <a:lvl2pPr marL="783590" indent="-285750">
              <a:spcBef>
                <a:spcPts val="1000"/>
              </a:spcBef>
              <a:buChar char="–"/>
              <a:defRPr sz="3800"/>
            </a:lvl2pPr>
            <a:lvl3pPr marL="1183639" indent="-228600">
              <a:spcBef>
                <a:spcPts val="800"/>
              </a:spcBef>
              <a:defRPr sz="3400"/>
            </a:lvl3pPr>
            <a:lvl4pPr marL="1640839" indent="-228600">
              <a:spcBef>
                <a:spcPts val="600"/>
              </a:spcBef>
              <a:buChar char="–"/>
              <a:defRPr sz="2800"/>
            </a:lvl4pPr>
            <a:lvl5pPr marL="2098039" indent="-228600">
              <a:spcBef>
                <a:spcPts val="600"/>
              </a:spcBef>
              <a:buChar char="»"/>
              <a:defRPr sz="2800"/>
            </a:lvl5p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0667173" y="9136176"/>
            <a:ext cx="340322" cy="323553"/>
          </a:xfrm>
          <a:prstGeom prst="rect">
            <a:avLst/>
          </a:prstGeom>
          <a:ln w="12700">
            <a:miter lim="400000"/>
          </a:ln>
        </p:spPr>
        <p:txBody>
          <a:bodyPr wrap="none" lIns="50800" tIns="50800" rIns="50800" bIns="50800" anchor="ctr">
            <a:normAutofit/>
          </a:bodyPr>
          <a:lstStyle>
            <a:lvl1pPr marL="0" marR="0" defTabSz="825500">
              <a:defRPr sz="1600">
                <a:solidFill>
                  <a:srgbClr val="FFFFFF"/>
                </a:solidFill>
                <a:uFill>
                  <a:solidFill>
                    <a:srgbClr val="FFFFFF"/>
                  </a:solidFill>
                </a:uFill>
              </a:defRPr>
            </a:lvl1pPr>
          </a:lstStyle>
          <a:p>
            <a:fld id="{86CB4B4D-7CA3-9044-876B-883B54F8677D}" type="slidenum">
              <a:rPr/>
              <a:pPr/>
              <a:t>‹#›</a:t>
            </a:fld>
            <a:endParaRPr/>
          </a:p>
        </p:txBody>
      </p:sp>
    </p:spTree>
  </p:cSld>
  <p:clrMap bg1="dk1" tx1="lt1" bg2="dk2" tx2="lt2" accent1="accent1" accent2="accent2" accent3="accent3" accent4="accent4" accent5="accent5" accent6="accent6" hlink="hlink" folHlink="folHlink"/>
  <p:sldLayoutIdLst>
    <p:sldLayoutId id="2147483649" r:id="rId1"/>
  </p:sldLayoutIdLst>
  <p:transition spd="med"/>
  <p:txStyles>
    <p:titleStyle>
      <a:lvl1pPr marL="57799" marR="57799" indent="0" algn="ctr" defTabSz="1295400" latinLnBrk="0">
        <a:lnSpc>
          <a:spcPct val="100000"/>
        </a:lnSpc>
        <a:spcBef>
          <a:spcPts val="0"/>
        </a:spcBef>
        <a:spcAft>
          <a:spcPts val="0"/>
        </a:spcAft>
        <a:buClrTx/>
        <a:buSzTx/>
        <a:buFontTx/>
        <a:buNone/>
        <a:tabLst/>
        <a:defRPr sz="7000" b="0" i="0" u="none" strike="noStrike" cap="none" spc="0" baseline="0">
          <a:ln>
            <a:noFill/>
          </a:ln>
          <a:solidFill>
            <a:srgbClr val="000000"/>
          </a:solidFill>
          <a:uFill>
            <a:solidFill>
              <a:srgbClr val="FFFFFF"/>
            </a:solidFill>
          </a:uFill>
          <a:latin typeface="+mn-lt"/>
          <a:ea typeface="+mn-ea"/>
          <a:cs typeface="+mn-cs"/>
          <a:sym typeface="Corbel"/>
        </a:defRPr>
      </a:lvl1pPr>
      <a:lvl2pPr marL="57799" marR="57799" indent="228600" algn="ctr" defTabSz="1295400" latinLnBrk="0">
        <a:lnSpc>
          <a:spcPct val="100000"/>
        </a:lnSpc>
        <a:spcBef>
          <a:spcPts val="0"/>
        </a:spcBef>
        <a:spcAft>
          <a:spcPts val="0"/>
        </a:spcAft>
        <a:buClrTx/>
        <a:buSzTx/>
        <a:buFontTx/>
        <a:buNone/>
        <a:tabLst/>
        <a:defRPr sz="7000" b="0" i="0" u="none" strike="noStrike" cap="none" spc="0" baseline="0">
          <a:ln>
            <a:noFill/>
          </a:ln>
          <a:solidFill>
            <a:srgbClr val="000000"/>
          </a:solidFill>
          <a:uFill>
            <a:solidFill>
              <a:srgbClr val="FFFFFF"/>
            </a:solidFill>
          </a:uFill>
          <a:latin typeface="+mn-lt"/>
          <a:ea typeface="+mn-ea"/>
          <a:cs typeface="+mn-cs"/>
          <a:sym typeface="Corbel"/>
        </a:defRPr>
      </a:lvl2pPr>
      <a:lvl3pPr marL="57799" marR="57799" indent="457200" algn="ctr" defTabSz="1295400" latinLnBrk="0">
        <a:lnSpc>
          <a:spcPct val="100000"/>
        </a:lnSpc>
        <a:spcBef>
          <a:spcPts val="0"/>
        </a:spcBef>
        <a:spcAft>
          <a:spcPts val="0"/>
        </a:spcAft>
        <a:buClrTx/>
        <a:buSzTx/>
        <a:buFontTx/>
        <a:buNone/>
        <a:tabLst/>
        <a:defRPr sz="7000" b="0" i="0" u="none" strike="noStrike" cap="none" spc="0" baseline="0">
          <a:ln>
            <a:noFill/>
          </a:ln>
          <a:solidFill>
            <a:srgbClr val="000000"/>
          </a:solidFill>
          <a:uFill>
            <a:solidFill>
              <a:srgbClr val="FFFFFF"/>
            </a:solidFill>
          </a:uFill>
          <a:latin typeface="+mn-lt"/>
          <a:ea typeface="+mn-ea"/>
          <a:cs typeface="+mn-cs"/>
          <a:sym typeface="Corbel"/>
        </a:defRPr>
      </a:lvl3pPr>
      <a:lvl4pPr marL="57799" marR="57799" indent="685800" algn="ctr" defTabSz="1295400" latinLnBrk="0">
        <a:lnSpc>
          <a:spcPct val="100000"/>
        </a:lnSpc>
        <a:spcBef>
          <a:spcPts val="0"/>
        </a:spcBef>
        <a:spcAft>
          <a:spcPts val="0"/>
        </a:spcAft>
        <a:buClrTx/>
        <a:buSzTx/>
        <a:buFontTx/>
        <a:buNone/>
        <a:tabLst/>
        <a:defRPr sz="7000" b="0" i="0" u="none" strike="noStrike" cap="none" spc="0" baseline="0">
          <a:ln>
            <a:noFill/>
          </a:ln>
          <a:solidFill>
            <a:srgbClr val="000000"/>
          </a:solidFill>
          <a:uFill>
            <a:solidFill>
              <a:srgbClr val="FFFFFF"/>
            </a:solidFill>
          </a:uFill>
          <a:latin typeface="+mn-lt"/>
          <a:ea typeface="+mn-ea"/>
          <a:cs typeface="+mn-cs"/>
          <a:sym typeface="Corbel"/>
        </a:defRPr>
      </a:lvl4pPr>
      <a:lvl5pPr marL="57799" marR="57799" indent="914400" algn="ctr" defTabSz="1295400" latinLnBrk="0">
        <a:lnSpc>
          <a:spcPct val="100000"/>
        </a:lnSpc>
        <a:spcBef>
          <a:spcPts val="0"/>
        </a:spcBef>
        <a:spcAft>
          <a:spcPts val="0"/>
        </a:spcAft>
        <a:buClrTx/>
        <a:buSzTx/>
        <a:buFontTx/>
        <a:buNone/>
        <a:tabLst/>
        <a:defRPr sz="7000" b="0" i="0" u="none" strike="noStrike" cap="none" spc="0" baseline="0">
          <a:ln>
            <a:noFill/>
          </a:ln>
          <a:solidFill>
            <a:srgbClr val="000000"/>
          </a:solidFill>
          <a:uFill>
            <a:solidFill>
              <a:srgbClr val="FFFFFF"/>
            </a:solidFill>
          </a:uFill>
          <a:latin typeface="+mn-lt"/>
          <a:ea typeface="+mn-ea"/>
          <a:cs typeface="+mn-cs"/>
          <a:sym typeface="Corbel"/>
        </a:defRPr>
      </a:lvl5pPr>
      <a:lvl6pPr marL="57799" marR="57799" indent="1143000" algn="ctr" defTabSz="1295400" latinLnBrk="0">
        <a:lnSpc>
          <a:spcPct val="100000"/>
        </a:lnSpc>
        <a:spcBef>
          <a:spcPts val="0"/>
        </a:spcBef>
        <a:spcAft>
          <a:spcPts val="0"/>
        </a:spcAft>
        <a:buClrTx/>
        <a:buSzTx/>
        <a:buFontTx/>
        <a:buNone/>
        <a:tabLst/>
        <a:defRPr sz="7000" b="0" i="0" u="none" strike="noStrike" cap="none" spc="0" baseline="0">
          <a:ln>
            <a:noFill/>
          </a:ln>
          <a:solidFill>
            <a:srgbClr val="000000"/>
          </a:solidFill>
          <a:uFill>
            <a:solidFill>
              <a:srgbClr val="FFFFFF"/>
            </a:solidFill>
          </a:uFill>
          <a:latin typeface="+mn-lt"/>
          <a:ea typeface="+mn-ea"/>
          <a:cs typeface="+mn-cs"/>
          <a:sym typeface="Corbel"/>
        </a:defRPr>
      </a:lvl6pPr>
      <a:lvl7pPr marL="57799" marR="57799" indent="1371600" algn="ctr" defTabSz="1295400" latinLnBrk="0">
        <a:lnSpc>
          <a:spcPct val="100000"/>
        </a:lnSpc>
        <a:spcBef>
          <a:spcPts val="0"/>
        </a:spcBef>
        <a:spcAft>
          <a:spcPts val="0"/>
        </a:spcAft>
        <a:buClrTx/>
        <a:buSzTx/>
        <a:buFontTx/>
        <a:buNone/>
        <a:tabLst/>
        <a:defRPr sz="7000" b="0" i="0" u="none" strike="noStrike" cap="none" spc="0" baseline="0">
          <a:ln>
            <a:noFill/>
          </a:ln>
          <a:solidFill>
            <a:srgbClr val="000000"/>
          </a:solidFill>
          <a:uFill>
            <a:solidFill>
              <a:srgbClr val="FFFFFF"/>
            </a:solidFill>
          </a:uFill>
          <a:latin typeface="+mn-lt"/>
          <a:ea typeface="+mn-ea"/>
          <a:cs typeface="+mn-cs"/>
          <a:sym typeface="Corbel"/>
        </a:defRPr>
      </a:lvl7pPr>
      <a:lvl8pPr marL="57799" marR="57799" indent="1600200" algn="ctr" defTabSz="1295400" latinLnBrk="0">
        <a:lnSpc>
          <a:spcPct val="100000"/>
        </a:lnSpc>
        <a:spcBef>
          <a:spcPts val="0"/>
        </a:spcBef>
        <a:spcAft>
          <a:spcPts val="0"/>
        </a:spcAft>
        <a:buClrTx/>
        <a:buSzTx/>
        <a:buFontTx/>
        <a:buNone/>
        <a:tabLst/>
        <a:defRPr sz="7000" b="0" i="0" u="none" strike="noStrike" cap="none" spc="0" baseline="0">
          <a:ln>
            <a:noFill/>
          </a:ln>
          <a:solidFill>
            <a:srgbClr val="000000"/>
          </a:solidFill>
          <a:uFill>
            <a:solidFill>
              <a:srgbClr val="FFFFFF"/>
            </a:solidFill>
          </a:uFill>
          <a:latin typeface="+mn-lt"/>
          <a:ea typeface="+mn-ea"/>
          <a:cs typeface="+mn-cs"/>
          <a:sym typeface="Corbel"/>
        </a:defRPr>
      </a:lvl8pPr>
      <a:lvl9pPr marL="57799" marR="57799" indent="1828800" algn="ctr" defTabSz="1295400" latinLnBrk="0">
        <a:lnSpc>
          <a:spcPct val="100000"/>
        </a:lnSpc>
        <a:spcBef>
          <a:spcPts val="0"/>
        </a:spcBef>
        <a:spcAft>
          <a:spcPts val="0"/>
        </a:spcAft>
        <a:buClrTx/>
        <a:buSzTx/>
        <a:buFontTx/>
        <a:buNone/>
        <a:tabLst/>
        <a:defRPr sz="7000" b="0" i="0" u="none" strike="noStrike" cap="none" spc="0" baseline="0">
          <a:ln>
            <a:noFill/>
          </a:ln>
          <a:solidFill>
            <a:srgbClr val="000000"/>
          </a:solidFill>
          <a:uFill>
            <a:solidFill>
              <a:srgbClr val="FFFFFF"/>
            </a:solidFill>
          </a:uFill>
          <a:latin typeface="+mn-lt"/>
          <a:ea typeface="+mn-ea"/>
          <a:cs typeface="+mn-cs"/>
          <a:sym typeface="Corbel"/>
        </a:defRPr>
      </a:lvl9pPr>
    </p:titleStyle>
    <p:bodyStyle>
      <a:lvl1pPr marL="383540" marR="57799" indent="-342900" algn="l" defTabSz="1295400" latinLnBrk="0">
        <a:lnSpc>
          <a:spcPct val="150000"/>
        </a:lnSpc>
        <a:spcBef>
          <a:spcPts val="1100"/>
        </a:spcBef>
        <a:spcAft>
          <a:spcPts val="0"/>
        </a:spcAft>
        <a:buClr>
          <a:srgbClr val="FFFFFF"/>
        </a:buClr>
        <a:buSzPct val="100000"/>
        <a:buFont typeface="Arial"/>
        <a:buChar char="•"/>
        <a:tabLst/>
        <a:defRPr sz="4400" b="0" i="0" u="none" strike="noStrike" cap="none" spc="0" baseline="0">
          <a:ln>
            <a:noFill/>
          </a:ln>
          <a:solidFill>
            <a:srgbClr val="000000"/>
          </a:solidFill>
          <a:uFill>
            <a:solidFill>
              <a:srgbClr val="FFFFFF"/>
            </a:solidFill>
          </a:uFill>
          <a:latin typeface="+mn-lt"/>
          <a:ea typeface="+mn-ea"/>
          <a:cs typeface="+mn-cs"/>
          <a:sym typeface="Corbel"/>
        </a:defRPr>
      </a:lvl1pPr>
      <a:lvl2pPr marL="828708" marR="57799" indent="-330868" algn="l" defTabSz="1295400" latinLnBrk="0">
        <a:lnSpc>
          <a:spcPct val="150000"/>
        </a:lnSpc>
        <a:spcBef>
          <a:spcPts val="1100"/>
        </a:spcBef>
        <a:spcAft>
          <a:spcPts val="0"/>
        </a:spcAft>
        <a:buClr>
          <a:srgbClr val="FFFFFF"/>
        </a:buClr>
        <a:buSzPct val="100000"/>
        <a:buFont typeface="Arial"/>
        <a:buChar char="•"/>
        <a:tabLst/>
        <a:defRPr sz="4400" b="0" i="0" u="none" strike="noStrike" cap="none" spc="0" baseline="0">
          <a:ln>
            <a:noFill/>
          </a:ln>
          <a:solidFill>
            <a:srgbClr val="000000"/>
          </a:solidFill>
          <a:uFill>
            <a:solidFill>
              <a:srgbClr val="FFFFFF"/>
            </a:solidFill>
          </a:uFill>
          <a:latin typeface="+mn-lt"/>
          <a:ea typeface="+mn-ea"/>
          <a:cs typeface="+mn-cs"/>
          <a:sym typeface="Corbel"/>
        </a:defRPr>
      </a:lvl2pPr>
      <a:lvl3pPr marL="1250875" marR="57799" indent="-295835" algn="l" defTabSz="1295400" latinLnBrk="0">
        <a:lnSpc>
          <a:spcPct val="150000"/>
        </a:lnSpc>
        <a:spcBef>
          <a:spcPts val="1100"/>
        </a:spcBef>
        <a:spcAft>
          <a:spcPts val="0"/>
        </a:spcAft>
        <a:buClr>
          <a:srgbClr val="FFFFFF"/>
        </a:buClr>
        <a:buSzPct val="100000"/>
        <a:buFont typeface="Arial"/>
        <a:buChar char="•"/>
        <a:tabLst/>
        <a:defRPr sz="4400" b="0" i="0" u="none" strike="noStrike" cap="none" spc="0" baseline="0">
          <a:ln>
            <a:noFill/>
          </a:ln>
          <a:solidFill>
            <a:srgbClr val="000000"/>
          </a:solidFill>
          <a:uFill>
            <a:solidFill>
              <a:srgbClr val="FFFFFF"/>
            </a:solidFill>
          </a:uFill>
          <a:latin typeface="+mn-lt"/>
          <a:ea typeface="+mn-ea"/>
          <a:cs typeface="+mn-cs"/>
          <a:sym typeface="Corbel"/>
        </a:defRPr>
      </a:lvl3pPr>
      <a:lvl4pPr marL="1771468" marR="57799" indent="-359228" algn="l" defTabSz="1295400" latinLnBrk="0">
        <a:lnSpc>
          <a:spcPct val="150000"/>
        </a:lnSpc>
        <a:spcBef>
          <a:spcPts val="1100"/>
        </a:spcBef>
        <a:spcAft>
          <a:spcPts val="0"/>
        </a:spcAft>
        <a:buClr>
          <a:srgbClr val="FFFFFF"/>
        </a:buClr>
        <a:buSzPct val="100000"/>
        <a:buFont typeface="Arial"/>
        <a:buChar char="•"/>
        <a:tabLst/>
        <a:defRPr sz="4400" b="0" i="0" u="none" strike="noStrike" cap="none" spc="0" baseline="0">
          <a:ln>
            <a:noFill/>
          </a:ln>
          <a:solidFill>
            <a:srgbClr val="000000"/>
          </a:solidFill>
          <a:uFill>
            <a:solidFill>
              <a:srgbClr val="FFFFFF"/>
            </a:solidFill>
          </a:uFill>
          <a:latin typeface="+mn-lt"/>
          <a:ea typeface="+mn-ea"/>
          <a:cs typeface="+mn-cs"/>
          <a:sym typeface="Corbel"/>
        </a:defRPr>
      </a:lvl4pPr>
      <a:lvl5pPr marL="2228668" marR="57799" indent="-359228" algn="l" defTabSz="1295400" latinLnBrk="0">
        <a:lnSpc>
          <a:spcPct val="150000"/>
        </a:lnSpc>
        <a:spcBef>
          <a:spcPts val="1100"/>
        </a:spcBef>
        <a:spcAft>
          <a:spcPts val="0"/>
        </a:spcAft>
        <a:buClr>
          <a:srgbClr val="FFFFFF"/>
        </a:buClr>
        <a:buSzPct val="100000"/>
        <a:buFont typeface="Arial"/>
        <a:buChar char="•"/>
        <a:tabLst/>
        <a:defRPr sz="4400" b="0" i="0" u="none" strike="noStrike" cap="none" spc="0" baseline="0">
          <a:ln>
            <a:noFill/>
          </a:ln>
          <a:solidFill>
            <a:srgbClr val="000000"/>
          </a:solidFill>
          <a:uFill>
            <a:solidFill>
              <a:srgbClr val="FFFFFF"/>
            </a:solidFill>
          </a:uFill>
          <a:latin typeface="+mn-lt"/>
          <a:ea typeface="+mn-ea"/>
          <a:cs typeface="+mn-cs"/>
          <a:sym typeface="Corbel"/>
        </a:defRPr>
      </a:lvl5pPr>
      <a:lvl6pPr marL="2228668" marR="57799" indent="-359228" algn="l" defTabSz="1295400" latinLnBrk="0">
        <a:lnSpc>
          <a:spcPct val="150000"/>
        </a:lnSpc>
        <a:spcBef>
          <a:spcPts val="1100"/>
        </a:spcBef>
        <a:spcAft>
          <a:spcPts val="0"/>
        </a:spcAft>
        <a:buClr>
          <a:srgbClr val="FFFFFF"/>
        </a:buClr>
        <a:buSzPct val="100000"/>
        <a:buFont typeface="Arial"/>
        <a:buChar char="•"/>
        <a:tabLst/>
        <a:defRPr sz="4400" b="0" i="0" u="none" strike="noStrike" cap="none" spc="0" baseline="0">
          <a:ln>
            <a:noFill/>
          </a:ln>
          <a:solidFill>
            <a:srgbClr val="000000"/>
          </a:solidFill>
          <a:uFill>
            <a:solidFill>
              <a:srgbClr val="FFFFFF"/>
            </a:solidFill>
          </a:uFill>
          <a:latin typeface="+mn-lt"/>
          <a:ea typeface="+mn-ea"/>
          <a:cs typeface="+mn-cs"/>
          <a:sym typeface="Corbel"/>
        </a:defRPr>
      </a:lvl6pPr>
      <a:lvl7pPr marL="2228668" marR="57799" indent="-359228" algn="l" defTabSz="1295400" latinLnBrk="0">
        <a:lnSpc>
          <a:spcPct val="150000"/>
        </a:lnSpc>
        <a:spcBef>
          <a:spcPts val="1100"/>
        </a:spcBef>
        <a:spcAft>
          <a:spcPts val="0"/>
        </a:spcAft>
        <a:buClr>
          <a:srgbClr val="FFFFFF"/>
        </a:buClr>
        <a:buSzPct val="100000"/>
        <a:buFont typeface="Arial"/>
        <a:buChar char="•"/>
        <a:tabLst/>
        <a:defRPr sz="4400" b="0" i="0" u="none" strike="noStrike" cap="none" spc="0" baseline="0">
          <a:ln>
            <a:noFill/>
          </a:ln>
          <a:solidFill>
            <a:srgbClr val="000000"/>
          </a:solidFill>
          <a:uFill>
            <a:solidFill>
              <a:srgbClr val="FFFFFF"/>
            </a:solidFill>
          </a:uFill>
          <a:latin typeface="+mn-lt"/>
          <a:ea typeface="+mn-ea"/>
          <a:cs typeface="+mn-cs"/>
          <a:sym typeface="Corbel"/>
        </a:defRPr>
      </a:lvl7pPr>
      <a:lvl8pPr marL="2228668" marR="57799" indent="-359228" algn="l" defTabSz="1295400" latinLnBrk="0">
        <a:lnSpc>
          <a:spcPct val="150000"/>
        </a:lnSpc>
        <a:spcBef>
          <a:spcPts val="1100"/>
        </a:spcBef>
        <a:spcAft>
          <a:spcPts val="0"/>
        </a:spcAft>
        <a:buClr>
          <a:srgbClr val="FFFFFF"/>
        </a:buClr>
        <a:buSzPct val="100000"/>
        <a:buFont typeface="Arial"/>
        <a:buChar char="•"/>
        <a:tabLst/>
        <a:defRPr sz="4400" b="0" i="0" u="none" strike="noStrike" cap="none" spc="0" baseline="0">
          <a:ln>
            <a:noFill/>
          </a:ln>
          <a:solidFill>
            <a:srgbClr val="000000"/>
          </a:solidFill>
          <a:uFill>
            <a:solidFill>
              <a:srgbClr val="FFFFFF"/>
            </a:solidFill>
          </a:uFill>
          <a:latin typeface="+mn-lt"/>
          <a:ea typeface="+mn-ea"/>
          <a:cs typeface="+mn-cs"/>
          <a:sym typeface="Corbel"/>
        </a:defRPr>
      </a:lvl8pPr>
      <a:lvl9pPr marL="2228668" marR="57799" indent="-359228" algn="l" defTabSz="1295400" latinLnBrk="0">
        <a:lnSpc>
          <a:spcPct val="150000"/>
        </a:lnSpc>
        <a:spcBef>
          <a:spcPts val="1100"/>
        </a:spcBef>
        <a:spcAft>
          <a:spcPts val="0"/>
        </a:spcAft>
        <a:buClr>
          <a:srgbClr val="FFFFFF"/>
        </a:buClr>
        <a:buSzPct val="100000"/>
        <a:buFont typeface="Arial"/>
        <a:buChar char="•"/>
        <a:tabLst/>
        <a:defRPr sz="4400" b="0" i="0" u="none" strike="noStrike" cap="none" spc="0" baseline="0">
          <a:ln>
            <a:noFill/>
          </a:ln>
          <a:solidFill>
            <a:srgbClr val="000000"/>
          </a:solidFill>
          <a:uFill>
            <a:solidFill>
              <a:srgbClr val="FFFFFF"/>
            </a:solidFill>
          </a:uFill>
          <a:latin typeface="+mn-lt"/>
          <a:ea typeface="+mn-ea"/>
          <a:cs typeface="+mn-cs"/>
          <a:sym typeface="Corbel"/>
        </a:defRPr>
      </a:lvl9pPr>
    </p:bodyStyle>
    <p:otherStyle>
      <a:lvl1pPr marL="0" marR="0" indent="0" algn="ctr" defTabSz="8255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FFFFFF"/>
            </a:solidFill>
          </a:uFill>
          <a:latin typeface="+mn-lt"/>
          <a:ea typeface="+mn-ea"/>
          <a:cs typeface="+mn-cs"/>
          <a:sym typeface="Arial"/>
        </a:defRPr>
      </a:lvl1pPr>
      <a:lvl2pPr marL="0" marR="0" indent="228600" algn="ctr" defTabSz="8255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FFFFFF"/>
            </a:solidFill>
          </a:uFill>
          <a:latin typeface="+mn-lt"/>
          <a:ea typeface="+mn-ea"/>
          <a:cs typeface="+mn-cs"/>
          <a:sym typeface="Arial"/>
        </a:defRPr>
      </a:lvl2pPr>
      <a:lvl3pPr marL="0" marR="0" indent="457200" algn="ctr" defTabSz="8255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FFFFFF"/>
            </a:solidFill>
          </a:uFill>
          <a:latin typeface="+mn-lt"/>
          <a:ea typeface="+mn-ea"/>
          <a:cs typeface="+mn-cs"/>
          <a:sym typeface="Arial"/>
        </a:defRPr>
      </a:lvl3pPr>
      <a:lvl4pPr marL="0" marR="0" indent="685800" algn="ctr" defTabSz="8255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FFFFFF"/>
            </a:solidFill>
          </a:uFill>
          <a:latin typeface="+mn-lt"/>
          <a:ea typeface="+mn-ea"/>
          <a:cs typeface="+mn-cs"/>
          <a:sym typeface="Arial"/>
        </a:defRPr>
      </a:lvl4pPr>
      <a:lvl5pPr marL="0" marR="0" indent="914400" algn="ctr" defTabSz="8255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FFFFFF"/>
            </a:solidFill>
          </a:uFill>
          <a:latin typeface="+mn-lt"/>
          <a:ea typeface="+mn-ea"/>
          <a:cs typeface="+mn-cs"/>
          <a:sym typeface="Arial"/>
        </a:defRPr>
      </a:lvl5pPr>
      <a:lvl6pPr marL="0" marR="0" indent="1143000" algn="ctr" defTabSz="8255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FFFFFF"/>
            </a:solidFill>
          </a:uFill>
          <a:latin typeface="+mn-lt"/>
          <a:ea typeface="+mn-ea"/>
          <a:cs typeface="+mn-cs"/>
          <a:sym typeface="Arial"/>
        </a:defRPr>
      </a:lvl6pPr>
      <a:lvl7pPr marL="0" marR="0" indent="1371600" algn="ctr" defTabSz="8255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FFFFFF"/>
            </a:solidFill>
          </a:uFill>
          <a:latin typeface="+mn-lt"/>
          <a:ea typeface="+mn-ea"/>
          <a:cs typeface="+mn-cs"/>
          <a:sym typeface="Arial"/>
        </a:defRPr>
      </a:lvl7pPr>
      <a:lvl8pPr marL="0" marR="0" indent="1600200" algn="ctr" defTabSz="8255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FFFFFF"/>
            </a:solidFill>
          </a:uFill>
          <a:latin typeface="+mn-lt"/>
          <a:ea typeface="+mn-ea"/>
          <a:cs typeface="+mn-cs"/>
          <a:sym typeface="Arial"/>
        </a:defRPr>
      </a:lvl8pPr>
      <a:lvl9pPr marL="0" marR="0" indent="1828800" algn="ctr" defTabSz="8255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FFFFFF"/>
            </a:solidFill>
          </a:uFill>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crick.ac.uk/whats-on/crick-lecture-michael-levine" TargetMode="External"/><Relationship Id="rId2" Type="http://schemas.openxmlformats.org/officeDocument/2006/relationships/hyperlink" Target="https://docs.hpc.qmul.ac.uk/intro/login/" TargetMode="External"/><Relationship Id="rId1" Type="http://schemas.openxmlformats.org/officeDocument/2006/relationships/slideLayout" Target="../slideLayouts/slideLayout1.xml"/><Relationship Id="rId4" Type="http://schemas.openxmlformats.org/officeDocument/2006/relationships/hyperlink" Target="https://lsi.princeton.edu/faculty/mike-levin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odel selection and diagnostics"/>
          <p:cNvSpPr txBox="1"/>
          <p:nvPr/>
        </p:nvSpPr>
        <p:spPr>
          <a:xfrm>
            <a:off x="977900" y="2435106"/>
            <a:ext cx="11074400" cy="2441694"/>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nchor="b">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7600" b="1">
                <a:solidFill>
                  <a:srgbClr val="D5F0FF"/>
                </a:solidFill>
                <a:uFill>
                  <a:solidFill>
                    <a:srgbClr val="D5F0FF"/>
                  </a:solidFill>
                </a:uFill>
              </a:defRPr>
            </a:lvl1pPr>
          </a:lstStyle>
          <a:p>
            <a:r>
              <a:rPr dirty="0">
                <a:solidFill>
                  <a:schemeClr val="tx1"/>
                </a:solidFill>
              </a:rPr>
              <a:t>Model selection and diagnostics</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roblems with automated model choice"/>
          <p:cNvSpPr txBox="1"/>
          <p:nvPr/>
        </p:nvSpPr>
        <p:spPr>
          <a:xfrm>
            <a:off x="647700" y="316525"/>
            <a:ext cx="11722100" cy="2010807"/>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a:solidFill>
                  <a:schemeClr val="tx1"/>
                </a:solidFill>
              </a:rPr>
              <a:t>Problems with automated model choice</a:t>
            </a:r>
          </a:p>
        </p:txBody>
      </p:sp>
      <p:sp>
        <p:nvSpPr>
          <p:cNvPr id="43" name="Focuses on purely STATISTICAL issues in model choice. Often scientific/practical issues are just as, if not more, important…"/>
          <p:cNvSpPr txBox="1"/>
          <p:nvPr/>
        </p:nvSpPr>
        <p:spPr>
          <a:xfrm>
            <a:off x="729262" y="2946400"/>
            <a:ext cx="11684001" cy="4996240"/>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spAutoFit/>
          </a:bodyPr>
          <a:lstStyle/>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800"/>
            </a:pPr>
            <a:r>
              <a:rPr sz="2800">
                <a:solidFill>
                  <a:schemeClr val="tx1"/>
                </a:solidFill>
                <a:uFill>
                  <a:solidFill>
                    <a:srgbClr val="FFFFFF"/>
                  </a:solidFill>
                </a:uFill>
              </a:rPr>
              <a:t>Focuses on purely STATISTICAL issues in model choice. Often scientific/practical issues are just as, if not more, important</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800"/>
            </a:pPr>
            <a:endParaRPr>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800"/>
            </a:pPr>
            <a:r>
              <a:rPr sz="2800">
                <a:solidFill>
                  <a:schemeClr val="tx1"/>
                </a:solidFill>
                <a:uFill>
                  <a:solidFill>
                    <a:srgbClr val="FFFFFF"/>
                  </a:solidFill>
                </a:uFill>
              </a:rPr>
              <a:t>Different approaches give different ‘best models’ – subjective choice between them, may not return best fitting model in any statistical sense</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800">
                <a:solidFill>
                  <a:srgbClr val="FFFFFF"/>
                </a:solidFill>
                <a:uFill>
                  <a:solidFill>
                    <a:srgbClr val="FFFFFF"/>
                  </a:solidFill>
                </a:uFill>
              </a:defRPr>
            </a:pPr>
            <a:endParaRPr>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800">
                <a:solidFill>
                  <a:srgbClr val="FFFFFF"/>
                </a:solidFill>
                <a:uFill>
                  <a:solidFill>
                    <a:srgbClr val="FFFFFF"/>
                  </a:solidFill>
                </a:uFill>
              </a:defRPr>
            </a:pPr>
            <a:r>
              <a:rPr>
                <a:solidFill>
                  <a:schemeClr val="tx1"/>
                </a:solidFill>
              </a:rPr>
              <a:t>Lots of p-values: could include factors by chance</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800">
                <a:solidFill>
                  <a:srgbClr val="FFFFFF"/>
                </a:solidFill>
                <a:uFill>
                  <a:solidFill>
                    <a:srgbClr val="FFFFFF"/>
                  </a:solidFill>
                </a:uFill>
              </a:defRPr>
            </a:pPr>
            <a:endParaRPr>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800">
                <a:solidFill>
                  <a:srgbClr val="FFFFFF"/>
                </a:solidFill>
                <a:uFill>
                  <a:solidFill>
                    <a:srgbClr val="FFFFFF"/>
                  </a:solidFill>
                </a:uFill>
              </a:defRPr>
            </a:pPr>
            <a:endParaRPr>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800" b="1">
                <a:solidFill>
                  <a:srgbClr val="FFFFFF"/>
                </a:solidFill>
                <a:uFill>
                  <a:solidFill>
                    <a:srgbClr val="FFFFFF"/>
                  </a:solidFill>
                </a:uFill>
              </a:defRPr>
            </a:pPr>
            <a:r>
              <a:rPr>
                <a:solidFill>
                  <a:schemeClr val="tx1"/>
                </a:solidFill>
              </a:rPr>
              <a:t>(I think) most statisticians would advise against these automated methods</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Non-automated model choice"/>
          <p:cNvSpPr txBox="1"/>
          <p:nvPr/>
        </p:nvSpPr>
        <p:spPr>
          <a:xfrm>
            <a:off x="647700" y="794285"/>
            <a:ext cx="11722100" cy="1056700"/>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a:solidFill>
                  <a:schemeClr val="tx1"/>
                </a:solidFill>
              </a:rPr>
              <a:t>Non-automated model choice</a:t>
            </a:r>
          </a:p>
        </p:txBody>
      </p:sp>
      <p:sp>
        <p:nvSpPr>
          <p:cNvPr id="46" name="Has the same problems as automated procedures if you just follow a rule…"/>
          <p:cNvSpPr txBox="1"/>
          <p:nvPr/>
        </p:nvSpPr>
        <p:spPr>
          <a:xfrm>
            <a:off x="728133" y="2946400"/>
            <a:ext cx="11684001" cy="3949799"/>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spAutoFit/>
          </a:bodyPr>
          <a:lstStyle/>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000">
                <a:solidFill>
                  <a:srgbClr val="FFFFFF"/>
                </a:solidFill>
                <a:uFill>
                  <a:solidFill>
                    <a:srgbClr val="FFFFFF"/>
                  </a:solidFill>
                </a:uFill>
              </a:defRPr>
            </a:pPr>
            <a:r>
              <a:rPr dirty="0">
                <a:solidFill>
                  <a:schemeClr val="tx1"/>
                </a:solidFill>
              </a:rPr>
              <a:t>Has the same problems as automated procedures if you just follow a rule</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000" b="1">
                <a:solidFill>
                  <a:srgbClr val="FFFFFF"/>
                </a:solidFill>
                <a:uFill>
                  <a:solidFill>
                    <a:srgbClr val="FFFFFF"/>
                  </a:solidFill>
                </a:uFill>
              </a:defRPr>
            </a:pPr>
            <a:endParaRPr dirty="0">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4000"/>
            </a:pPr>
            <a:r>
              <a:rPr sz="3000" dirty="0">
                <a:solidFill>
                  <a:schemeClr val="tx1"/>
                </a:solidFill>
                <a:uFill>
                  <a:solidFill>
                    <a:srgbClr val="FFFFFF"/>
                  </a:solidFill>
                </a:uFill>
              </a:rPr>
              <a:t>Allows subjective decisions about whether to keep important terms in the model if you think while you do it</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4000"/>
            </a:pPr>
            <a:endParaRPr dirty="0">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4000"/>
            </a:pPr>
            <a:r>
              <a:rPr sz="3000" dirty="0">
                <a:solidFill>
                  <a:schemeClr val="tx1"/>
                </a:solidFill>
                <a:uFill>
                  <a:solidFill>
                    <a:srgbClr val="FFFFFF"/>
                  </a:solidFill>
                </a:uFill>
              </a:rPr>
              <a:t>Allows model simplification by collapsing multiple levels of factors when they don’t have an effect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All subsets analysis"/>
          <p:cNvSpPr txBox="1"/>
          <p:nvPr/>
        </p:nvSpPr>
        <p:spPr>
          <a:xfrm>
            <a:off x="647700" y="794285"/>
            <a:ext cx="11722100" cy="1056700"/>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a:solidFill>
                  <a:schemeClr val="tx1"/>
                </a:solidFill>
              </a:rPr>
              <a:t>All subsets analysis</a:t>
            </a:r>
          </a:p>
        </p:txBody>
      </p:sp>
      <p:sp>
        <p:nvSpPr>
          <p:cNvPr id="49" name="Can be useful when there are a few terms in the model…"/>
          <p:cNvSpPr txBox="1"/>
          <p:nvPr/>
        </p:nvSpPr>
        <p:spPr>
          <a:xfrm>
            <a:off x="728133" y="2946400"/>
            <a:ext cx="11684001" cy="1441420"/>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spAutoFit/>
          </a:bodyPr>
          <a:lstStyle/>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r>
              <a:rPr>
                <a:solidFill>
                  <a:schemeClr val="tx1"/>
                </a:solidFill>
              </a:rPr>
              <a:t>Can be useful when there are a few terms in the model</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endParaRPr>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r>
              <a:rPr>
                <a:solidFill>
                  <a:schemeClr val="tx1"/>
                </a:solidFill>
              </a:rPr>
              <a:t>When there are lots of terms can become very unwieldy</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Enlightened” choice"/>
          <p:cNvSpPr txBox="1"/>
          <p:nvPr/>
        </p:nvSpPr>
        <p:spPr>
          <a:xfrm>
            <a:off x="647700" y="794285"/>
            <a:ext cx="11722100" cy="1056700"/>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a:solidFill>
                  <a:schemeClr val="tx1"/>
                </a:solidFill>
              </a:rPr>
              <a:t>“Enlightened” choice</a:t>
            </a:r>
          </a:p>
        </p:txBody>
      </p:sp>
      <p:sp>
        <p:nvSpPr>
          <p:cNvPr id="52" name="Avoids lots of the problems associated with stepwise model selection…"/>
          <p:cNvSpPr txBox="1"/>
          <p:nvPr/>
        </p:nvSpPr>
        <p:spPr>
          <a:xfrm>
            <a:off x="728133" y="2946400"/>
            <a:ext cx="11684001" cy="4996239"/>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spAutoFit/>
          </a:bodyPr>
          <a:lstStyle/>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4200"/>
            </a:pPr>
            <a:r>
              <a:rPr sz="3200">
                <a:solidFill>
                  <a:schemeClr val="tx1"/>
                </a:solidFill>
                <a:uFill>
                  <a:solidFill>
                    <a:srgbClr val="FFFFFF"/>
                  </a:solidFill>
                </a:uFill>
              </a:rPr>
              <a:t>Avoids lots of the problems associated with stepwise model selection</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4200"/>
            </a:pPr>
            <a:endParaRPr>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4200"/>
            </a:pPr>
            <a:r>
              <a:rPr sz="3200">
                <a:solidFill>
                  <a:schemeClr val="tx1"/>
                </a:solidFill>
                <a:uFill>
                  <a:solidFill>
                    <a:srgbClr val="FFFFFF"/>
                  </a:solidFill>
                </a:uFill>
              </a:rPr>
              <a:t>Can lead to unimportant terms being included</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4200"/>
            </a:pPr>
            <a:endParaRPr>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4200"/>
            </a:pPr>
            <a:r>
              <a:rPr sz="3200">
                <a:solidFill>
                  <a:schemeClr val="tx1"/>
                </a:solidFill>
                <a:uFill>
                  <a:solidFill>
                    <a:srgbClr val="FFFFFF"/>
                  </a:solidFill>
                </a:uFill>
              </a:rPr>
              <a:t>Favoured by lots of statisticians</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4200"/>
            </a:pPr>
            <a:endParaRPr>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4200"/>
            </a:pPr>
            <a:r>
              <a:rPr sz="3200">
                <a:solidFill>
                  <a:schemeClr val="tx1"/>
                </a:solidFill>
                <a:uFill>
                  <a:solidFill>
                    <a:srgbClr val="FFFFFF"/>
                  </a:solidFill>
                </a:uFill>
              </a:rPr>
              <a:t>Only really useful when you have a good idea of what’s going on in the system.</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Which to use?"/>
          <p:cNvSpPr txBox="1"/>
          <p:nvPr/>
        </p:nvSpPr>
        <p:spPr>
          <a:xfrm>
            <a:off x="647700" y="794285"/>
            <a:ext cx="11722100" cy="1056700"/>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a:solidFill>
                  <a:schemeClr val="tx1"/>
                </a:solidFill>
              </a:rPr>
              <a:t>Which to use?</a:t>
            </a:r>
          </a:p>
        </p:txBody>
      </p:sp>
      <p:sp>
        <p:nvSpPr>
          <p:cNvPr id="55" name="No simple answer.…"/>
          <p:cNvSpPr txBox="1"/>
          <p:nvPr/>
        </p:nvSpPr>
        <p:spPr>
          <a:xfrm>
            <a:off x="728133" y="2946400"/>
            <a:ext cx="11684001" cy="5027018"/>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spAutoFit/>
          </a:bodyPr>
          <a:lstStyle/>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4100"/>
            </a:pPr>
            <a:r>
              <a:rPr sz="3100">
                <a:solidFill>
                  <a:schemeClr val="tx1"/>
                </a:solidFill>
                <a:uFill>
                  <a:solidFill>
                    <a:srgbClr val="FFFFFF"/>
                  </a:solidFill>
                </a:uFill>
              </a:rPr>
              <a:t>No simple answer.</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4100"/>
            </a:pPr>
            <a:endParaRPr>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4100"/>
            </a:pPr>
            <a:r>
              <a:rPr sz="3100">
                <a:solidFill>
                  <a:schemeClr val="tx1"/>
                </a:solidFill>
                <a:uFill>
                  <a:solidFill>
                    <a:srgbClr val="FFFFFF"/>
                  </a:solidFill>
                </a:uFill>
              </a:rPr>
              <a:t>When you know a reasonable amount about what is likely to be important and what isn’t then use the approach where you select a few candidate models and compare them</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100">
                <a:solidFill>
                  <a:srgbClr val="FFFFFF"/>
                </a:solidFill>
                <a:uFill>
                  <a:solidFill>
                    <a:srgbClr val="FFFFFF"/>
                  </a:solidFill>
                </a:uFill>
              </a:defRPr>
            </a:pPr>
            <a:endParaRPr>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100">
                <a:solidFill>
                  <a:srgbClr val="FFFFFF"/>
                </a:solidFill>
                <a:uFill>
                  <a:solidFill>
                    <a:srgbClr val="FFFFFF"/>
                  </a:solidFill>
                </a:uFill>
              </a:defRPr>
            </a:pPr>
            <a:r>
              <a:rPr>
                <a:solidFill>
                  <a:schemeClr val="tx1"/>
                </a:solidFill>
              </a:rPr>
              <a:t>When you are doing more exploratory analysis then use a stepwise approach</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100">
                <a:solidFill>
                  <a:srgbClr val="FFFFFF"/>
                </a:solidFill>
                <a:uFill>
                  <a:solidFill>
                    <a:srgbClr val="FFFFFF"/>
                  </a:solidFill>
                </a:uFill>
              </a:defRPr>
            </a:pPr>
            <a:endParaRPr>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100">
                <a:solidFill>
                  <a:srgbClr val="FFFFFF"/>
                </a:solidFill>
                <a:uFill>
                  <a:solidFill>
                    <a:srgbClr val="FFFFFF"/>
                  </a:solidFill>
                </a:uFill>
              </a:defRPr>
            </a:pPr>
            <a:r>
              <a:rPr>
                <a:solidFill>
                  <a:schemeClr val="tx1"/>
                </a:solidFill>
              </a:rPr>
              <a:t>NB the above is only my opinion</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p-values vs AIC"/>
          <p:cNvSpPr txBox="1"/>
          <p:nvPr/>
        </p:nvSpPr>
        <p:spPr>
          <a:xfrm>
            <a:off x="647700" y="794285"/>
            <a:ext cx="11722100" cy="1056700"/>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a:solidFill>
                  <a:schemeClr val="tx1"/>
                </a:solidFill>
              </a:rPr>
              <a:t>p-values vs AIC</a:t>
            </a:r>
          </a:p>
        </p:txBody>
      </p:sp>
      <p:sp>
        <p:nvSpPr>
          <p:cNvPr id="58" name="Two common approaches to comparing the goodness of fit between models…"/>
          <p:cNvSpPr txBox="1"/>
          <p:nvPr/>
        </p:nvSpPr>
        <p:spPr>
          <a:xfrm>
            <a:off x="728133" y="2946400"/>
            <a:ext cx="11684001" cy="4396075"/>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spAutoFit/>
          </a:bodyPr>
          <a:lstStyle/>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4100"/>
            </a:pPr>
            <a:r>
              <a:rPr sz="3100">
                <a:solidFill>
                  <a:schemeClr val="tx1"/>
                </a:solidFill>
                <a:uFill>
                  <a:solidFill>
                    <a:srgbClr val="FFFFFF"/>
                  </a:solidFill>
                </a:uFill>
              </a:rPr>
              <a:t>Two common approaches to comparing the goodness of fit between models</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4100"/>
            </a:pPr>
            <a:endParaRPr sz="3100">
              <a:solidFill>
                <a:schemeClr val="tx1"/>
              </a:solidFill>
              <a:uFill>
                <a:solidFill>
                  <a:srgbClr val="FFFFFF"/>
                </a:solidFill>
              </a:uFill>
            </a:endParaRPr>
          </a:p>
          <a:p>
            <a:pPr marL="55751" marR="55751">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4100"/>
            </a:pPr>
            <a:r>
              <a:rPr sz="3100">
                <a:solidFill>
                  <a:schemeClr val="tx1"/>
                </a:solidFill>
                <a:uFill>
                  <a:solidFill>
                    <a:srgbClr val="FFFFFF"/>
                  </a:solidFill>
                </a:uFill>
              </a:rPr>
              <a:t>Compare two models using an F-test, a likelihood-ratio test or similar. If one model gives a significant reduction in explanatory power discard it.</a:t>
            </a:r>
          </a:p>
          <a:p>
            <a:pPr marL="55751" marR="55751">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4100"/>
            </a:pPr>
            <a:endParaRPr sz="3100">
              <a:solidFill>
                <a:schemeClr val="tx1"/>
              </a:solidFill>
              <a:uFill>
                <a:solidFill>
                  <a:srgbClr val="FFFFFF"/>
                </a:solidFill>
              </a:uFill>
            </a:endParaRPr>
          </a:p>
          <a:p>
            <a:pPr marL="55751" marR="55751">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4100"/>
            </a:pPr>
            <a:r>
              <a:rPr sz="3100">
                <a:solidFill>
                  <a:schemeClr val="tx1"/>
                </a:solidFill>
                <a:uFill>
                  <a:solidFill>
                    <a:srgbClr val="FFFFFF"/>
                  </a:solidFill>
                </a:uFill>
              </a:rPr>
              <a:t>Compare models using information-theory criteria such as AIC (Akaike Information Criterion). </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p-values"/>
          <p:cNvSpPr txBox="1"/>
          <p:nvPr/>
        </p:nvSpPr>
        <p:spPr>
          <a:xfrm>
            <a:off x="647700" y="794285"/>
            <a:ext cx="11722100" cy="1056700"/>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a:solidFill>
                  <a:schemeClr val="tx1"/>
                </a:solidFill>
              </a:rPr>
              <a:t>p-values</a:t>
            </a:r>
          </a:p>
        </p:txBody>
      </p:sp>
      <p:sp>
        <p:nvSpPr>
          <p:cNvPr id="61" name="To decide whether to retain a term in a GLM, fit a model containing the term and then carry out a “deletion test”…"/>
          <p:cNvSpPr txBox="1"/>
          <p:nvPr/>
        </p:nvSpPr>
        <p:spPr>
          <a:xfrm>
            <a:off x="666750" y="2311400"/>
            <a:ext cx="11684000" cy="6781344"/>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spAutoFit/>
          </a:bodyPr>
          <a:lstStyle/>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100">
                <a:solidFill>
                  <a:srgbClr val="FFFFFF"/>
                </a:solidFill>
                <a:uFill>
                  <a:solidFill>
                    <a:srgbClr val="FFFFFF"/>
                  </a:solidFill>
                </a:uFill>
              </a:defRPr>
            </a:pPr>
            <a:r>
              <a:rPr dirty="0">
                <a:solidFill>
                  <a:schemeClr val="tx1"/>
                </a:solidFill>
              </a:rPr>
              <a:t>To decide whether to retain a term in a GLM, fit a model containing the term and then carry out a “deletion test” </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100">
                <a:solidFill>
                  <a:srgbClr val="FFFFFF"/>
                </a:solidFill>
                <a:uFill>
                  <a:solidFill>
                    <a:srgbClr val="FFFFFF"/>
                  </a:solidFill>
                </a:uFill>
              </a:defRPr>
            </a:pPr>
            <a:endParaRPr dirty="0">
              <a:solidFill>
                <a:schemeClr val="tx1"/>
              </a:solidFill>
            </a:endParaRPr>
          </a:p>
          <a:p>
            <a:pPr marL="337979" marR="55751" indent="-241588">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100">
                <a:solidFill>
                  <a:srgbClr val="FFFFFF"/>
                </a:solidFill>
                <a:uFill>
                  <a:solidFill>
                    <a:srgbClr val="FFFFFF"/>
                  </a:solidFill>
                </a:uFill>
              </a:defRPr>
            </a:pPr>
            <a:r>
              <a:rPr dirty="0">
                <a:solidFill>
                  <a:schemeClr val="tx1"/>
                </a:solidFill>
              </a:rPr>
              <a:t>remove the term in question from the model and compare the goodness of fit of models with and without the term using a partial F-test</a:t>
            </a:r>
          </a:p>
          <a:p>
            <a:pPr marL="55751" marR="55751">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100">
                <a:solidFill>
                  <a:srgbClr val="FFFFFF"/>
                </a:solidFill>
                <a:uFill>
                  <a:solidFill>
                    <a:srgbClr val="FFFFFF"/>
                  </a:solidFill>
                </a:uFill>
              </a:defRPr>
            </a:pPr>
            <a:endParaRPr dirty="0">
              <a:solidFill>
                <a:schemeClr val="tx1"/>
              </a:solidFill>
            </a:endParaRPr>
          </a:p>
          <a:p>
            <a:pPr marL="55751" marR="55751">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100">
                <a:solidFill>
                  <a:srgbClr val="FFFFFF"/>
                </a:solidFill>
                <a:uFill>
                  <a:solidFill>
                    <a:srgbClr val="FFFFFF"/>
                  </a:solidFill>
                </a:uFill>
              </a:defRPr>
            </a:pPr>
            <a:r>
              <a:rPr dirty="0">
                <a:solidFill>
                  <a:schemeClr val="tx1"/>
                </a:solidFill>
              </a:rPr>
              <a:t>In R you can do this using the </a:t>
            </a:r>
            <a:r>
              <a:rPr dirty="0">
                <a:solidFill>
                  <a:schemeClr val="tx1"/>
                </a:solidFill>
                <a:latin typeface="Andale Mono"/>
                <a:cs typeface="Andale Mono"/>
              </a:rPr>
              <a:t>drop1()</a:t>
            </a:r>
            <a:r>
              <a:rPr dirty="0">
                <a:solidFill>
                  <a:schemeClr val="tx1"/>
                </a:solidFill>
              </a:rPr>
              <a:t> function. This will only give results for terms whose removal doesn’t violate marginality (i.e. it won’t give you a result for a main effect when the term is also present in an interaction term).</a:t>
            </a:r>
          </a:p>
          <a:p>
            <a:pPr marL="55751" marR="55751">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100">
                <a:solidFill>
                  <a:srgbClr val="FFFFFF"/>
                </a:solidFill>
                <a:uFill>
                  <a:solidFill>
                    <a:srgbClr val="FFFFFF"/>
                  </a:solidFill>
                </a:uFill>
              </a:defRPr>
            </a:pPr>
            <a:endParaRPr dirty="0">
              <a:solidFill>
                <a:schemeClr val="tx1"/>
              </a:solidFill>
            </a:endParaRPr>
          </a:p>
          <a:p>
            <a:pPr marL="55751" marR="55751">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100">
                <a:solidFill>
                  <a:srgbClr val="FFFFFF"/>
                </a:solidFill>
                <a:uFill>
                  <a:solidFill>
                    <a:srgbClr val="FFFFFF"/>
                  </a:solidFill>
                </a:uFill>
              </a:defRPr>
            </a:pPr>
            <a:r>
              <a:rPr dirty="0">
                <a:solidFill>
                  <a:schemeClr val="tx1"/>
                </a:solidFill>
              </a:rPr>
              <a:t>For an “ordinary” GLM specify an F-test to compare models e.g. </a:t>
            </a:r>
          </a:p>
          <a:p>
            <a:pPr marL="55751" marR="55751">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100">
                <a:solidFill>
                  <a:srgbClr val="FFFFFF"/>
                </a:solidFill>
                <a:uFill>
                  <a:solidFill>
                    <a:srgbClr val="FFFFFF"/>
                  </a:solidFill>
                </a:uFill>
              </a:defRPr>
            </a:pPr>
            <a:r>
              <a:rPr dirty="0">
                <a:solidFill>
                  <a:schemeClr val="tx1"/>
                </a:solidFill>
                <a:latin typeface="Andale Mono"/>
                <a:cs typeface="Andale Mono"/>
              </a:rPr>
              <a:t>drop1(mymodel,test</a:t>
            </a:r>
            <a:r>
              <a:rPr dirty="0" smtClean="0">
                <a:solidFill>
                  <a:schemeClr val="tx1"/>
                </a:solidFill>
                <a:latin typeface="Andale Mono"/>
                <a:cs typeface="Andale Mono"/>
              </a:rPr>
              <a:t>=</a:t>
            </a:r>
            <a:r>
              <a:rPr lang="en-GB" dirty="0" smtClean="0">
                <a:solidFill>
                  <a:schemeClr val="tx1"/>
                </a:solidFill>
                <a:latin typeface="Andale Mono"/>
                <a:cs typeface="Andale Mono"/>
              </a:rPr>
              <a:t>"</a:t>
            </a:r>
            <a:r>
              <a:rPr dirty="0" smtClean="0">
                <a:solidFill>
                  <a:schemeClr val="tx1"/>
                </a:solidFill>
                <a:latin typeface="Andale Mono"/>
                <a:cs typeface="Andale Mono"/>
              </a:rPr>
              <a:t>F</a:t>
            </a:r>
            <a:r>
              <a:rPr lang="en-GB" dirty="0" smtClean="0">
                <a:solidFill>
                  <a:schemeClr val="tx1"/>
                </a:solidFill>
                <a:latin typeface="Andale Mono"/>
                <a:cs typeface="Andale Mono"/>
              </a:rPr>
              <a:t>"</a:t>
            </a:r>
            <a:r>
              <a:rPr dirty="0" smtClean="0">
                <a:solidFill>
                  <a:schemeClr val="tx1"/>
                </a:solidFill>
                <a:latin typeface="Andale Mono"/>
                <a:cs typeface="Andale Mono"/>
              </a:rPr>
              <a:t>)</a:t>
            </a:r>
            <a:endParaRPr dirty="0">
              <a:solidFill>
                <a:schemeClr val="tx1"/>
              </a:solidFill>
              <a:latin typeface="Andale Mono"/>
              <a:cs typeface="Andale Mono"/>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AIC"/>
          <p:cNvSpPr txBox="1"/>
          <p:nvPr/>
        </p:nvSpPr>
        <p:spPr>
          <a:xfrm>
            <a:off x="647700" y="794285"/>
            <a:ext cx="11722100" cy="1056700"/>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a:solidFill>
                  <a:schemeClr val="tx1"/>
                </a:solidFill>
              </a:rPr>
              <a:t>AIC</a:t>
            </a:r>
          </a:p>
        </p:txBody>
      </p:sp>
      <p:sp>
        <p:nvSpPr>
          <p:cNvPr id="64" name="AIC is defined as:…"/>
          <p:cNvSpPr txBox="1"/>
          <p:nvPr/>
        </p:nvSpPr>
        <p:spPr>
          <a:xfrm>
            <a:off x="728133" y="2946400"/>
            <a:ext cx="11684001" cy="5827237"/>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spAutoFit/>
          </a:bodyPr>
          <a:lstStyle/>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100">
                <a:solidFill>
                  <a:srgbClr val="FFFFFF"/>
                </a:solidFill>
                <a:uFill>
                  <a:solidFill>
                    <a:srgbClr val="FFFFFF"/>
                  </a:solidFill>
                </a:uFill>
              </a:defRPr>
            </a:pPr>
            <a:r>
              <a:rPr dirty="0">
                <a:solidFill>
                  <a:schemeClr val="tx1"/>
                </a:solidFill>
              </a:rPr>
              <a:t>AIC is defined as:</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100">
                <a:solidFill>
                  <a:srgbClr val="FFFFFF"/>
                </a:solidFill>
                <a:uFill>
                  <a:solidFill>
                    <a:srgbClr val="FFFFFF"/>
                  </a:solidFill>
                </a:uFill>
              </a:defRPr>
            </a:pPr>
            <a:endParaRPr dirty="0" smtClean="0">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100">
                <a:solidFill>
                  <a:srgbClr val="FFFFFF"/>
                </a:solidFill>
                <a:uFill>
                  <a:solidFill>
                    <a:srgbClr val="FFFFFF"/>
                  </a:solidFill>
                </a:uFill>
              </a:defRPr>
            </a:pPr>
            <a:endParaRPr dirty="0" smtClean="0">
              <a:solidFill>
                <a:schemeClr val="tx1"/>
              </a:solidFill>
              <a:latin typeface="Times New Roman"/>
              <a:cs typeface="Times New Roman"/>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100">
                <a:solidFill>
                  <a:srgbClr val="FFFFFF"/>
                </a:solidFill>
                <a:uFill>
                  <a:solidFill>
                    <a:srgbClr val="FFFFFF"/>
                  </a:solidFill>
                </a:uFill>
              </a:defRPr>
            </a:pPr>
            <a:endParaRPr lang="en-GB" dirty="0" smtClean="0">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100">
                <a:solidFill>
                  <a:srgbClr val="FFFFFF"/>
                </a:solidFill>
                <a:uFill>
                  <a:solidFill>
                    <a:srgbClr val="FFFFFF"/>
                  </a:solidFill>
                </a:uFill>
              </a:defRPr>
            </a:pPr>
            <a:r>
              <a:rPr dirty="0" smtClean="0">
                <a:solidFill>
                  <a:schemeClr val="tx1"/>
                </a:solidFill>
              </a:rPr>
              <a:t>Where </a:t>
            </a:r>
            <a:r>
              <a:rPr i="1" dirty="0">
                <a:solidFill>
                  <a:schemeClr val="tx1"/>
                </a:solidFill>
                <a:latin typeface="Times New Roman"/>
                <a:cs typeface="Times New Roman"/>
              </a:rPr>
              <a:t>k</a:t>
            </a:r>
            <a:r>
              <a:rPr dirty="0">
                <a:solidFill>
                  <a:schemeClr val="tx1"/>
                </a:solidFill>
              </a:rPr>
              <a:t> is the number of explanatory variables and </a:t>
            </a:r>
            <a:r>
              <a:rPr i="1" dirty="0">
                <a:solidFill>
                  <a:schemeClr val="tx1"/>
                </a:solidFill>
                <a:latin typeface="Times New Roman"/>
                <a:cs typeface="Times New Roman"/>
              </a:rPr>
              <a:t>L</a:t>
            </a:r>
            <a:r>
              <a:rPr dirty="0">
                <a:solidFill>
                  <a:schemeClr val="tx1"/>
                </a:solidFill>
              </a:rPr>
              <a:t> is the maximised likelihood of the model</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100">
                <a:solidFill>
                  <a:srgbClr val="FFFFFF"/>
                </a:solidFill>
                <a:uFill>
                  <a:solidFill>
                    <a:srgbClr val="FFFFFF"/>
                  </a:solidFill>
                </a:uFill>
              </a:defRPr>
            </a:pPr>
            <a:endParaRPr dirty="0">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100">
                <a:solidFill>
                  <a:srgbClr val="FFFFFF"/>
                </a:solidFill>
                <a:uFill>
                  <a:solidFill>
                    <a:srgbClr val="FFFFFF"/>
                  </a:solidFill>
                </a:uFill>
              </a:defRPr>
            </a:pPr>
            <a:r>
              <a:rPr dirty="0">
                <a:solidFill>
                  <a:schemeClr val="tx1"/>
                </a:solidFill>
              </a:rPr>
              <a:t>The preferred model is the one with the lowest AIC value</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100">
                <a:solidFill>
                  <a:srgbClr val="FFFFFF"/>
                </a:solidFill>
                <a:uFill>
                  <a:solidFill>
                    <a:srgbClr val="FFFFFF"/>
                  </a:solidFill>
                </a:uFill>
              </a:defRPr>
            </a:pPr>
            <a:endParaRPr dirty="0">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100">
                <a:solidFill>
                  <a:srgbClr val="FFFFFF"/>
                </a:solidFill>
                <a:uFill>
                  <a:solidFill>
                    <a:srgbClr val="FFFFFF"/>
                  </a:solidFill>
                </a:uFill>
              </a:defRPr>
            </a:pPr>
            <a:r>
              <a:rPr dirty="0">
                <a:solidFill>
                  <a:schemeClr val="tx1"/>
                </a:solidFill>
              </a:rPr>
              <a:t>As a rule of thumb, if two models have AIC values that differ by 2 or less then we cannot distinguish between them: they are both equally good descriptors of the data</a:t>
            </a:r>
          </a:p>
        </p:txBody>
      </p:sp>
      <p:graphicFrame>
        <p:nvGraphicFramePr>
          <p:cNvPr id="4" name="Object 3"/>
          <p:cNvGraphicFramePr>
            <a:graphicFrameLocks noChangeAspect="1"/>
          </p:cNvGraphicFramePr>
          <p:nvPr/>
        </p:nvGraphicFramePr>
        <p:xfrm>
          <a:off x="4800600" y="3700463"/>
          <a:ext cx="3403600" cy="762000"/>
        </p:xfrm>
        <a:graphic>
          <a:graphicData uri="http://schemas.openxmlformats.org/presentationml/2006/ole">
            <mc:AlternateContent xmlns:mc="http://schemas.openxmlformats.org/markup-compatibility/2006">
              <mc:Choice xmlns:v="urn:schemas-microsoft-com:vml" Requires="v">
                <p:oleObj spid="_x0000_s19460" name="Equation" r:id="rId3" imgW="850900" imgH="190500" progId="Equation.3">
                  <p:embed/>
                </p:oleObj>
              </mc:Choice>
              <mc:Fallback>
                <p:oleObj name="Equation" r:id="rId3" imgW="850900" imgH="1905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3700463"/>
                        <a:ext cx="34036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Assumptions of the GLM"/>
          <p:cNvSpPr txBox="1"/>
          <p:nvPr/>
        </p:nvSpPr>
        <p:spPr>
          <a:xfrm>
            <a:off x="647700" y="500067"/>
            <a:ext cx="11722100" cy="1056700"/>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a:solidFill>
                  <a:schemeClr val="tx1"/>
                </a:solidFill>
              </a:rPr>
              <a:t>Assumptions of the GLM</a:t>
            </a:r>
          </a:p>
        </p:txBody>
      </p:sp>
      <p:sp>
        <p:nvSpPr>
          <p:cNvPr id="67" name="heighti = α + β.rainfalli + γ.elevationi + ε…"/>
          <p:cNvSpPr txBox="1"/>
          <p:nvPr/>
        </p:nvSpPr>
        <p:spPr>
          <a:xfrm>
            <a:off x="2708204" y="2489200"/>
            <a:ext cx="7645401" cy="2164695"/>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spAutoFit/>
          </a:bodyPr>
          <a:lstStyle/>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pPr>
            <a:r>
              <a:rPr sz="2800" i="1">
                <a:solidFill>
                  <a:schemeClr val="tx1"/>
                </a:solidFill>
                <a:uFill>
                  <a:solidFill>
                    <a:srgbClr val="FFFFFF"/>
                  </a:solidFill>
                </a:uFill>
              </a:rPr>
              <a:t> height</a:t>
            </a:r>
            <a:r>
              <a:rPr sz="2800" i="1" baseline="-19571">
                <a:solidFill>
                  <a:schemeClr val="tx1"/>
                </a:solidFill>
                <a:uFill>
                  <a:solidFill>
                    <a:srgbClr val="FFFFFF"/>
                  </a:solidFill>
                </a:uFill>
              </a:rPr>
              <a:t>i </a:t>
            </a:r>
            <a:r>
              <a:rPr sz="2800" i="1">
                <a:solidFill>
                  <a:schemeClr val="tx1"/>
                </a:solidFill>
                <a:uFill>
                  <a:solidFill>
                    <a:srgbClr val="FFFFFF"/>
                  </a:solidFill>
                </a:uFill>
              </a:rPr>
              <a:t>= α + β.rainfall</a:t>
            </a:r>
            <a:r>
              <a:rPr sz="2800" i="1" baseline="-19571">
                <a:solidFill>
                  <a:schemeClr val="tx1"/>
                </a:solidFill>
                <a:uFill>
                  <a:solidFill>
                    <a:srgbClr val="FFFFFF"/>
                  </a:solidFill>
                </a:uFill>
              </a:rPr>
              <a:t>i </a:t>
            </a:r>
            <a:r>
              <a:rPr sz="2800" i="1">
                <a:solidFill>
                  <a:schemeClr val="tx1"/>
                </a:solidFill>
                <a:uFill>
                  <a:solidFill>
                    <a:srgbClr val="FFFFFF"/>
                  </a:solidFill>
                </a:uFill>
              </a:rPr>
              <a:t>+ γ.elevation</a:t>
            </a:r>
            <a:r>
              <a:rPr sz="2800" i="1" baseline="-19571">
                <a:solidFill>
                  <a:schemeClr val="tx1"/>
                </a:solidFill>
                <a:uFill>
                  <a:solidFill>
                    <a:srgbClr val="FFFFFF"/>
                  </a:solidFill>
                </a:uFill>
              </a:rPr>
              <a:t>i</a:t>
            </a:r>
            <a:r>
              <a:rPr sz="2800" i="1">
                <a:solidFill>
                  <a:schemeClr val="tx1"/>
                </a:solidFill>
                <a:uFill>
                  <a:solidFill>
                    <a:srgbClr val="FFFFFF"/>
                  </a:solidFill>
                </a:uFill>
              </a:rPr>
              <a:t> + ε</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pPr>
            <a:endParaRPr>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pPr>
            <a:r>
              <a:rPr sz="2400">
                <a:solidFill>
                  <a:schemeClr val="tx1"/>
                </a:solidFill>
                <a:uFill>
                  <a:solidFill>
                    <a:srgbClr val="FFFFFF"/>
                  </a:solidFill>
                </a:uFill>
              </a:rPr>
              <a:t>In each case, ε is independently sampled from a normal distribution with mean 0 and standard deviation </a:t>
            </a:r>
            <a:r>
              <a:rPr sz="2400" i="1">
                <a:solidFill>
                  <a:schemeClr val="tx1"/>
                </a:solidFill>
                <a:uFill>
                  <a:solidFill>
                    <a:srgbClr val="FFFFFF"/>
                  </a:solidFill>
                </a:uFill>
              </a:rPr>
              <a:t>s</a:t>
            </a:r>
            <a:r>
              <a:rPr sz="2400">
                <a:solidFill>
                  <a:schemeClr val="tx1"/>
                </a:solidFill>
                <a:uFill>
                  <a:solidFill>
                    <a:srgbClr val="FFFFFF"/>
                  </a:solidFill>
                </a:uFill>
              </a:rPr>
              <a:t> (estimated from the data) for every </a:t>
            </a:r>
            <a:r>
              <a:rPr sz="2400" i="1">
                <a:solidFill>
                  <a:schemeClr val="tx1"/>
                </a:solidFill>
                <a:uFill>
                  <a:solidFill>
                    <a:srgbClr val="FFFFFF"/>
                  </a:solidFill>
                </a:uFill>
              </a:rPr>
              <a:t>y</a:t>
            </a:r>
          </a:p>
        </p:txBody>
      </p:sp>
      <p:sp>
        <p:nvSpPr>
          <p:cNvPr id="68" name="This formula tells us everything we need to know about the assumptions of GLM:…"/>
          <p:cNvSpPr txBox="1"/>
          <p:nvPr/>
        </p:nvSpPr>
        <p:spPr>
          <a:xfrm>
            <a:off x="961261" y="5080000"/>
            <a:ext cx="11102598" cy="3426579"/>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wrap="none" lIns="50800" tIns="50800" rIns="50800" bIns="50800">
            <a:spAutoFit/>
          </a:bodyPr>
          <a:lstStyle/>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400">
                <a:solidFill>
                  <a:srgbClr val="FFFFFF"/>
                </a:solidFill>
                <a:uFill>
                  <a:solidFill>
                    <a:srgbClr val="FFFFFF"/>
                  </a:solidFill>
                </a:uFill>
              </a:defRPr>
            </a:pPr>
            <a:r>
              <a:rPr>
                <a:solidFill>
                  <a:schemeClr val="tx1"/>
                </a:solidFill>
              </a:rPr>
              <a:t>This formula tells us everything we need to know about the assumptions of GLM:</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400">
                <a:solidFill>
                  <a:srgbClr val="FFFFFF"/>
                </a:solidFill>
                <a:uFill>
                  <a:solidFill>
                    <a:srgbClr val="FFFFFF"/>
                  </a:solidFill>
                </a:uFill>
              </a:defRPr>
            </a:pPr>
            <a:endParaRPr>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400">
                <a:solidFill>
                  <a:srgbClr val="FFFFFF"/>
                </a:solidFill>
                <a:uFill>
                  <a:solidFill>
                    <a:srgbClr val="FFFFFF"/>
                  </a:solidFill>
                </a:uFill>
              </a:defRPr>
            </a:pPr>
            <a:r>
              <a:rPr>
                <a:solidFill>
                  <a:schemeClr val="tx1"/>
                </a:solidFill>
              </a:rPr>
              <a:t>the error for each data point is independent</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400" i="1">
                <a:solidFill>
                  <a:srgbClr val="FFFFFF"/>
                </a:solidFill>
                <a:uFill>
                  <a:solidFill>
                    <a:srgbClr val="FFFFFF"/>
                  </a:solidFill>
                </a:uFill>
              </a:defRPr>
            </a:pPr>
            <a:r>
              <a:rPr>
                <a:solidFill>
                  <a:schemeClr val="tx1"/>
                </a:solidFill>
              </a:rPr>
              <a:t> </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400">
                <a:solidFill>
                  <a:srgbClr val="FFFFFF"/>
                </a:solidFill>
                <a:uFill>
                  <a:solidFill>
                    <a:srgbClr val="FFFFFF"/>
                  </a:solidFill>
                </a:uFill>
              </a:defRPr>
            </a:pPr>
            <a:r>
              <a:rPr>
                <a:solidFill>
                  <a:schemeClr val="tx1"/>
                </a:solidFill>
              </a:rPr>
              <a:t>the standard deviation of the error is the same in every case</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400">
                <a:solidFill>
                  <a:srgbClr val="FFFFFF"/>
                </a:solidFill>
                <a:uFill>
                  <a:solidFill>
                    <a:srgbClr val="FFFFFF"/>
                  </a:solidFill>
                </a:uFill>
              </a:defRPr>
            </a:pPr>
            <a:endParaRPr>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400">
                <a:solidFill>
                  <a:srgbClr val="FFFFFF"/>
                </a:solidFill>
                <a:uFill>
                  <a:solidFill>
                    <a:srgbClr val="FFFFFF"/>
                  </a:solidFill>
                </a:uFill>
              </a:defRPr>
            </a:pPr>
            <a:r>
              <a:rPr>
                <a:solidFill>
                  <a:schemeClr val="tx1"/>
                </a:solidFill>
              </a:rPr>
              <a:t>The errors are normally distributed</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400">
                <a:solidFill>
                  <a:srgbClr val="FFFFFF"/>
                </a:solidFill>
                <a:uFill>
                  <a:solidFill>
                    <a:srgbClr val="FFFFFF"/>
                  </a:solidFill>
                </a:uFill>
              </a:defRPr>
            </a:pPr>
            <a:endParaRPr>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400">
                <a:solidFill>
                  <a:srgbClr val="FFFFFF"/>
                </a:solidFill>
                <a:uFill>
                  <a:solidFill>
                    <a:srgbClr val="FFFFFF"/>
                  </a:solidFill>
                </a:uFill>
              </a:defRPr>
            </a:pPr>
            <a:r>
              <a:rPr>
                <a:solidFill>
                  <a:schemeClr val="tx1"/>
                </a:solidFill>
              </a:rPr>
              <a:t>The relationship between covariates and response is linear and additive</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Assumptions of GLM"/>
          <p:cNvSpPr txBox="1"/>
          <p:nvPr/>
        </p:nvSpPr>
        <p:spPr>
          <a:xfrm>
            <a:off x="647700" y="390143"/>
            <a:ext cx="11722100" cy="1056700"/>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a:solidFill>
                  <a:schemeClr val="tx1"/>
                </a:solidFill>
              </a:rPr>
              <a:t>Assumptions of GLM</a:t>
            </a:r>
          </a:p>
        </p:txBody>
      </p:sp>
      <p:sp>
        <p:nvSpPr>
          <p:cNvPr id="71" name="We will discuss each of these four assumptions in turn:…"/>
          <p:cNvSpPr txBox="1"/>
          <p:nvPr/>
        </p:nvSpPr>
        <p:spPr>
          <a:xfrm>
            <a:off x="1763140" y="3750169"/>
            <a:ext cx="9446910" cy="4688462"/>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wrap="none" lIns="50800" tIns="50800" rIns="50800" bIns="50800">
            <a:spAutoFit/>
          </a:bodyPr>
          <a:lstStyle/>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000">
                <a:solidFill>
                  <a:srgbClr val="FFFFFF"/>
                </a:solidFill>
                <a:uFill>
                  <a:solidFill>
                    <a:srgbClr val="FFFFFF"/>
                  </a:solidFill>
                </a:uFill>
              </a:defRPr>
            </a:pPr>
            <a:r>
              <a:rPr>
                <a:solidFill>
                  <a:schemeClr val="tx1"/>
                </a:solidFill>
              </a:rPr>
              <a:t>We will discuss each of these four assumptions in turn:</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000">
                <a:solidFill>
                  <a:srgbClr val="FFFFFF"/>
                </a:solidFill>
                <a:uFill>
                  <a:solidFill>
                    <a:srgbClr val="FFFFFF"/>
                  </a:solidFill>
                </a:uFill>
              </a:defRPr>
            </a:pPr>
            <a:endParaRPr>
              <a:solidFill>
                <a:schemeClr val="tx1"/>
              </a:solidFill>
            </a:endParaRPr>
          </a:p>
          <a:p>
            <a:pPr marL="39199" marR="55751">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a:solidFill>
                  <a:srgbClr val="FFFFFF"/>
                </a:solidFill>
                <a:uFill>
                  <a:solidFill>
                    <a:srgbClr val="FFFFFF"/>
                  </a:solidFill>
                </a:uFill>
              </a:defRPr>
            </a:pPr>
            <a:r>
              <a:rPr>
                <a:solidFill>
                  <a:schemeClr val="tx1"/>
                </a:solidFill>
              </a:rPr>
              <a:t> Independence</a:t>
            </a:r>
          </a:p>
          <a:p>
            <a:pPr marL="55751" marR="55751">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a:solidFill>
                  <a:srgbClr val="FFFFFF"/>
                </a:solidFill>
                <a:uFill>
                  <a:solidFill>
                    <a:srgbClr val="FFFFFF"/>
                  </a:solidFill>
                </a:uFill>
              </a:defRPr>
            </a:pPr>
            <a:endParaRPr>
              <a:solidFill>
                <a:schemeClr val="tx1"/>
              </a:solidFill>
            </a:endParaRPr>
          </a:p>
          <a:p>
            <a:pPr marL="39199" marR="55751">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a:solidFill>
                  <a:srgbClr val="FFFFFF"/>
                </a:solidFill>
                <a:uFill>
                  <a:solidFill>
                    <a:srgbClr val="FFFFFF"/>
                  </a:solidFill>
                </a:uFill>
              </a:defRPr>
            </a:pPr>
            <a:r>
              <a:rPr>
                <a:solidFill>
                  <a:schemeClr val="tx1"/>
                </a:solidFill>
              </a:rPr>
              <a:t> Normality of error</a:t>
            </a:r>
          </a:p>
          <a:p>
            <a:pPr marL="55751" marR="55751">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a:solidFill>
                  <a:srgbClr val="FFFFFF"/>
                </a:solidFill>
                <a:uFill>
                  <a:solidFill>
                    <a:srgbClr val="FFFFFF"/>
                  </a:solidFill>
                </a:uFill>
              </a:defRPr>
            </a:pPr>
            <a:endParaRPr>
              <a:solidFill>
                <a:schemeClr val="tx1"/>
              </a:solidFill>
            </a:endParaRPr>
          </a:p>
          <a:p>
            <a:pPr marL="39199" marR="55751">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a:solidFill>
                  <a:srgbClr val="FFFFFF"/>
                </a:solidFill>
                <a:uFill>
                  <a:solidFill>
                    <a:srgbClr val="FFFFFF"/>
                  </a:solidFill>
                </a:uFill>
              </a:defRPr>
            </a:pPr>
            <a:r>
              <a:rPr>
                <a:solidFill>
                  <a:schemeClr val="tx1"/>
                </a:solidFill>
              </a:rPr>
              <a:t>Homogeneity of variance</a:t>
            </a:r>
          </a:p>
          <a:p>
            <a:pPr marL="55751" marR="55751">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a:solidFill>
                  <a:srgbClr val="FFFFFF"/>
                </a:solidFill>
                <a:uFill>
                  <a:solidFill>
                    <a:srgbClr val="FFFFFF"/>
                  </a:solidFill>
                </a:uFill>
              </a:defRPr>
            </a:pPr>
            <a:endParaRPr>
              <a:solidFill>
                <a:schemeClr val="tx1"/>
              </a:solidFill>
            </a:endParaRPr>
          </a:p>
          <a:p>
            <a:pPr marL="39199" marR="55751">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a:solidFill>
                  <a:srgbClr val="FFFFFF"/>
                </a:solidFill>
                <a:uFill>
                  <a:solidFill>
                    <a:srgbClr val="FFFFFF"/>
                  </a:solidFill>
                </a:uFill>
              </a:defRPr>
            </a:pPr>
            <a:r>
              <a:rPr>
                <a:solidFill>
                  <a:schemeClr val="tx1"/>
                </a:solidFill>
              </a:rPr>
              <a:t> Linearity/additivity</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solidFill>
                  <a:schemeClr val="tx1"/>
                </a:solidFill>
              </a:rPr>
              <a:t>todos</a:t>
            </a:r>
            <a:endParaRPr lang="en-GB" dirty="0">
              <a:solidFill>
                <a:schemeClr val="tx1"/>
              </a:solidFill>
            </a:endParaRPr>
          </a:p>
        </p:txBody>
      </p:sp>
      <p:sp>
        <p:nvSpPr>
          <p:cNvPr id="3" name="Text Placeholder 2"/>
          <p:cNvSpPr>
            <a:spLocks noGrp="1"/>
          </p:cNvSpPr>
          <p:nvPr>
            <p:ph type="body" idx="1"/>
          </p:nvPr>
        </p:nvSpPr>
        <p:spPr/>
        <p:txBody>
          <a:bodyPr>
            <a:normAutofit/>
          </a:bodyPr>
          <a:lstStyle/>
          <a:p>
            <a:r>
              <a:rPr lang="en-GB" dirty="0" smtClean="0"/>
              <a:t>1. Recap</a:t>
            </a:r>
          </a:p>
          <a:p>
            <a:r>
              <a:rPr lang="en-GB" dirty="0" smtClean="0"/>
              <a:t>2. </a:t>
            </a:r>
            <a:r>
              <a:rPr lang="en-GB" dirty="0" err="1" smtClean="0"/>
              <a:t>Apocrita</a:t>
            </a:r>
            <a:r>
              <a:rPr lang="en-GB" dirty="0" smtClean="0"/>
              <a:t>: </a:t>
            </a:r>
            <a:r>
              <a:rPr lang="en-US" dirty="0" smtClean="0">
                <a:hlinkClick r:id="rId2"/>
              </a:rPr>
              <a:t>https://docs.hpc.qmul.ac.uk/intro/login/</a:t>
            </a:r>
            <a:endParaRPr lang="en-US" dirty="0" smtClean="0"/>
          </a:p>
          <a:p>
            <a:r>
              <a:rPr lang="en-US" dirty="0" smtClean="0"/>
              <a:t>3</a:t>
            </a:r>
            <a:r>
              <a:rPr lang="en-US" dirty="0" smtClean="0">
                <a:hlinkClick r:id="rId3"/>
              </a:rPr>
              <a:t>. </a:t>
            </a:r>
            <a:r>
              <a:rPr lang="en-US" dirty="0" smtClean="0">
                <a:hlinkClick r:id="rId3"/>
              </a:rPr>
              <a:t>Crick Institute seminar, next Thurs</a:t>
            </a:r>
            <a:r>
              <a:rPr lang="en-US" dirty="0" smtClean="0"/>
              <a:t>, 1600-1700: </a:t>
            </a:r>
            <a:r>
              <a:rPr lang="en-US" dirty="0" smtClean="0">
                <a:hlinkClick r:id="rId4"/>
              </a:rPr>
              <a:t>Mike Levine</a:t>
            </a:r>
            <a:r>
              <a:rPr lang="en-US" smtClean="0"/>
              <a:t>, Princeton</a:t>
            </a:r>
            <a:endParaRPr lang="en-US" dirty="0" smtClean="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Independence"/>
          <p:cNvSpPr txBox="1"/>
          <p:nvPr/>
        </p:nvSpPr>
        <p:spPr>
          <a:xfrm>
            <a:off x="647700" y="390143"/>
            <a:ext cx="11722100" cy="1056700"/>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a:solidFill>
                  <a:schemeClr val="tx1"/>
                </a:solidFill>
              </a:rPr>
              <a:t>Independence</a:t>
            </a:r>
          </a:p>
        </p:txBody>
      </p:sp>
      <p:sp>
        <p:nvSpPr>
          <p:cNvPr id="74" name="In many ways, independence is the most fundamental of the GLM assumptions…"/>
          <p:cNvSpPr txBox="1"/>
          <p:nvPr/>
        </p:nvSpPr>
        <p:spPr>
          <a:xfrm>
            <a:off x="1789288" y="2930595"/>
            <a:ext cx="10083801" cy="5486401"/>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spAutoFit/>
          </a:bodyPr>
          <a:lstStyle/>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800"/>
            </a:pPr>
            <a:r>
              <a:rPr sz="2800">
                <a:solidFill>
                  <a:schemeClr val="tx1"/>
                </a:solidFill>
                <a:uFill>
                  <a:solidFill>
                    <a:srgbClr val="FFFFFF"/>
                  </a:solidFill>
                </a:uFill>
              </a:rPr>
              <a:t>In many ways, independence is the most fundamental of the GLM assumptions</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800"/>
            </a:pPr>
            <a:endParaRPr>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800"/>
            </a:pPr>
            <a:r>
              <a:rPr sz="2800">
                <a:solidFill>
                  <a:schemeClr val="tx1"/>
                </a:solidFill>
                <a:uFill>
                  <a:solidFill>
                    <a:srgbClr val="FFFFFF"/>
                  </a:solidFill>
                </a:uFill>
              </a:rPr>
              <a:t>Formal definition: Data points are </a:t>
            </a:r>
            <a:r>
              <a:rPr sz="2800" i="1">
                <a:solidFill>
                  <a:schemeClr val="tx1"/>
                </a:solidFill>
                <a:uFill>
                  <a:solidFill>
                    <a:srgbClr val="FFFFFF"/>
                  </a:solidFill>
                </a:uFill>
              </a:rPr>
              <a:t>independent </a:t>
            </a:r>
            <a:r>
              <a:rPr sz="2800">
                <a:solidFill>
                  <a:schemeClr val="tx1"/>
                </a:solidFill>
                <a:uFill>
                  <a:solidFill>
                    <a:srgbClr val="FFFFFF"/>
                  </a:solidFill>
                </a:uFill>
              </a:rPr>
              <a:t>if knowing the error of one datapoint tells us nothing about the error of any other datapoint</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200">
                <a:solidFill>
                  <a:srgbClr val="FFFFFF"/>
                </a:solidFill>
                <a:uFill>
                  <a:solidFill>
                    <a:srgbClr val="FFFFFF"/>
                  </a:solidFill>
                </a:uFill>
              </a:defRPr>
            </a:pPr>
            <a:endParaRPr>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200">
                <a:solidFill>
                  <a:srgbClr val="FFFFFF"/>
                </a:solidFill>
                <a:uFill>
                  <a:solidFill>
                    <a:srgbClr val="FFFFFF"/>
                  </a:solidFill>
                </a:uFill>
              </a:defRPr>
            </a:pPr>
            <a:r>
              <a:rPr>
                <a:solidFill>
                  <a:schemeClr val="tx1"/>
                </a:solidFill>
              </a:rPr>
              <a:t>Independence is a matter of experimental design</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200">
                <a:solidFill>
                  <a:srgbClr val="FFFFFF"/>
                </a:solidFill>
                <a:uFill>
                  <a:solidFill>
                    <a:srgbClr val="FFFFFF"/>
                  </a:solidFill>
                </a:uFill>
              </a:defRPr>
            </a:pPr>
            <a:endParaRPr>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200">
                <a:solidFill>
                  <a:srgbClr val="FFFFFF"/>
                </a:solidFill>
                <a:uFill>
                  <a:solidFill>
                    <a:srgbClr val="FFFFFF"/>
                  </a:solidFill>
                </a:uFill>
              </a:defRPr>
            </a:pPr>
            <a:r>
              <a:rPr>
                <a:solidFill>
                  <a:schemeClr val="tx1"/>
                </a:solidFill>
              </a:rPr>
              <a:t>Effects of many forms of non-independence on tests are (a) unpredictable and (b) unfixable!</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Normality of Error"/>
          <p:cNvSpPr txBox="1"/>
          <p:nvPr/>
        </p:nvSpPr>
        <p:spPr>
          <a:xfrm>
            <a:off x="647700" y="390143"/>
            <a:ext cx="11722100" cy="1056700"/>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a:solidFill>
                  <a:schemeClr val="tx1"/>
                </a:solidFill>
              </a:rPr>
              <a:t>Normality of Error</a:t>
            </a:r>
          </a:p>
        </p:txBody>
      </p:sp>
      <p:sp>
        <p:nvSpPr>
          <p:cNvPr id="77" name="There are two main approaches to testing for normality:…"/>
          <p:cNvSpPr txBox="1"/>
          <p:nvPr/>
        </p:nvSpPr>
        <p:spPr>
          <a:xfrm>
            <a:off x="1624471" y="1930400"/>
            <a:ext cx="10083801" cy="4965462"/>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spAutoFit/>
          </a:bodyPr>
          <a:lstStyle/>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200">
                <a:solidFill>
                  <a:srgbClr val="FFFFFF"/>
                </a:solidFill>
                <a:uFill>
                  <a:solidFill>
                    <a:srgbClr val="FFFFFF"/>
                  </a:solidFill>
                </a:uFill>
              </a:defRPr>
            </a:pPr>
            <a:r>
              <a:rPr>
                <a:solidFill>
                  <a:schemeClr val="tx1"/>
                </a:solidFill>
              </a:rPr>
              <a:t>There are two main approaches to testing for normality:</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600">
                <a:solidFill>
                  <a:srgbClr val="FFFFFF"/>
                </a:solidFill>
                <a:uFill>
                  <a:solidFill>
                    <a:srgbClr val="FFFFFF"/>
                  </a:solidFill>
                </a:uFill>
              </a:defRPr>
            </a:pPr>
            <a:endParaRPr>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600">
                <a:solidFill>
                  <a:srgbClr val="FFFFFF"/>
                </a:solidFill>
                <a:uFill>
                  <a:solidFill>
                    <a:srgbClr val="FFFFFF"/>
                  </a:solidFill>
                </a:uFill>
              </a:defRPr>
            </a:pPr>
            <a:r>
              <a:rPr>
                <a:solidFill>
                  <a:schemeClr val="tx1"/>
                </a:solidFill>
              </a:rPr>
              <a:t>Graphical approaches:</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600">
                <a:solidFill>
                  <a:srgbClr val="FFFFFF"/>
                </a:solidFill>
                <a:uFill>
                  <a:solidFill>
                    <a:srgbClr val="FFFFFF"/>
                  </a:solidFill>
                </a:uFill>
              </a:defRPr>
            </a:pPr>
            <a:endParaRPr>
              <a:solidFill>
                <a:schemeClr val="tx1"/>
              </a:solidFill>
            </a:endParaRPr>
          </a:p>
          <a:p>
            <a:pPr marL="39199" marR="55751">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600">
                <a:solidFill>
                  <a:srgbClr val="FFFFFF"/>
                </a:solidFill>
                <a:uFill>
                  <a:solidFill>
                    <a:srgbClr val="FFFFFF"/>
                  </a:solidFill>
                </a:uFill>
              </a:defRPr>
            </a:pPr>
            <a:r>
              <a:rPr>
                <a:solidFill>
                  <a:schemeClr val="tx1"/>
                </a:solidFill>
              </a:rPr>
              <a:t>Histogram of residuals</a:t>
            </a:r>
          </a:p>
          <a:p>
            <a:pPr marL="39199" marR="55751">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600">
                <a:solidFill>
                  <a:srgbClr val="FFFFFF"/>
                </a:solidFill>
                <a:uFill>
                  <a:solidFill>
                    <a:srgbClr val="FFFFFF"/>
                  </a:solidFill>
                </a:uFill>
              </a:defRPr>
            </a:pPr>
            <a:r>
              <a:rPr>
                <a:solidFill>
                  <a:schemeClr val="tx1"/>
                </a:solidFill>
              </a:rPr>
              <a:t>Normal quantile-quantile plot</a:t>
            </a:r>
          </a:p>
          <a:p>
            <a:pPr marL="55751" marR="55751">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600">
                <a:solidFill>
                  <a:srgbClr val="FFFFFF"/>
                </a:solidFill>
                <a:uFill>
                  <a:solidFill>
                    <a:srgbClr val="FFFFFF"/>
                  </a:solidFill>
                </a:uFill>
              </a:defRPr>
            </a:pPr>
            <a:endParaRPr>
              <a:solidFill>
                <a:schemeClr val="tx1"/>
              </a:solidFill>
            </a:endParaRPr>
          </a:p>
          <a:p>
            <a:pPr marL="55751" marR="55751">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600">
                <a:solidFill>
                  <a:srgbClr val="FFFFFF"/>
                </a:solidFill>
                <a:uFill>
                  <a:solidFill>
                    <a:srgbClr val="FFFFFF"/>
                  </a:solidFill>
                </a:uFill>
              </a:defRPr>
            </a:pPr>
            <a:r>
              <a:rPr>
                <a:solidFill>
                  <a:schemeClr val="tx1"/>
                </a:solidFill>
              </a:rPr>
              <a:t>Formal tests for normality.</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Normality of Error"/>
          <p:cNvSpPr txBox="1"/>
          <p:nvPr/>
        </p:nvSpPr>
        <p:spPr>
          <a:xfrm>
            <a:off x="647700" y="390143"/>
            <a:ext cx="11722100" cy="1056700"/>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dirty="0">
                <a:solidFill>
                  <a:schemeClr val="tx1"/>
                </a:solidFill>
              </a:rPr>
              <a:t>Normality of Error</a:t>
            </a:r>
          </a:p>
        </p:txBody>
      </p:sp>
      <p:sp>
        <p:nvSpPr>
          <p:cNvPr id="80" name="Is this something to be worried about?"/>
          <p:cNvSpPr txBox="1"/>
          <p:nvPr/>
        </p:nvSpPr>
        <p:spPr>
          <a:xfrm>
            <a:off x="1624471" y="1930400"/>
            <a:ext cx="10083801" cy="471924"/>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spAutoFit/>
          </a:bodyPr>
          <a:lstStyle>
            <a:lvl1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400">
                <a:solidFill>
                  <a:srgbClr val="FFFFFF"/>
                </a:solidFill>
                <a:uFill>
                  <a:solidFill>
                    <a:srgbClr val="FFFFFF"/>
                  </a:solidFill>
                </a:uFill>
              </a:defRPr>
            </a:lvl1pPr>
          </a:lstStyle>
          <a:p>
            <a:r>
              <a:rPr>
                <a:solidFill>
                  <a:schemeClr val="tx1"/>
                </a:solidFill>
              </a:rPr>
              <a:t>Is this something to be worried about?</a:t>
            </a:r>
          </a:p>
        </p:txBody>
      </p:sp>
      <p:pic>
        <p:nvPicPr>
          <p:cNvPr id="81" name="pasted-image.png" descr="pasted-image.png"/>
          <p:cNvPicPr>
            <a:picLocks noChangeAspect="1"/>
          </p:cNvPicPr>
          <p:nvPr/>
        </p:nvPicPr>
        <p:blipFill>
          <a:blip r:embed="rId2">
            <a:extLst/>
          </a:blip>
          <a:stretch>
            <a:fillRect/>
          </a:stretch>
        </p:blipFill>
        <p:spPr>
          <a:xfrm>
            <a:off x="3253701" y="3120349"/>
            <a:ext cx="6825340" cy="5909351"/>
          </a:xfrm>
          <a:prstGeom prst="rect">
            <a:avLst/>
          </a:prstGeom>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Normality of Error"/>
          <p:cNvSpPr txBox="1"/>
          <p:nvPr/>
        </p:nvSpPr>
        <p:spPr>
          <a:xfrm>
            <a:off x="647700" y="390143"/>
            <a:ext cx="11722100" cy="1056700"/>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dirty="0">
                <a:solidFill>
                  <a:schemeClr val="tx1"/>
                </a:solidFill>
              </a:rPr>
              <a:t>Normality of Error</a:t>
            </a:r>
          </a:p>
        </p:txBody>
      </p:sp>
      <p:sp>
        <p:nvSpPr>
          <p:cNvPr id="84" name="Is this something to be worried about?"/>
          <p:cNvSpPr txBox="1"/>
          <p:nvPr/>
        </p:nvSpPr>
        <p:spPr>
          <a:xfrm>
            <a:off x="1624471" y="1930400"/>
            <a:ext cx="10083801" cy="471924"/>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spAutoFit/>
          </a:bodyPr>
          <a:lstStyle>
            <a:lvl1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400">
                <a:solidFill>
                  <a:srgbClr val="FFFFFF"/>
                </a:solidFill>
                <a:uFill>
                  <a:solidFill>
                    <a:srgbClr val="FFFFFF"/>
                  </a:solidFill>
                </a:uFill>
              </a:defRPr>
            </a:lvl1pPr>
          </a:lstStyle>
          <a:p>
            <a:r>
              <a:rPr>
                <a:solidFill>
                  <a:schemeClr val="tx1"/>
                </a:solidFill>
              </a:rPr>
              <a:t>Is this something to be worried about?</a:t>
            </a:r>
          </a:p>
        </p:txBody>
      </p:sp>
      <p:pic>
        <p:nvPicPr>
          <p:cNvPr id="85" name="pasted-image.png" descr="pasted-image.png"/>
          <p:cNvPicPr>
            <a:picLocks noChangeAspect="1"/>
          </p:cNvPicPr>
          <p:nvPr/>
        </p:nvPicPr>
        <p:blipFill>
          <a:blip r:embed="rId2">
            <a:extLst/>
          </a:blip>
          <a:stretch>
            <a:fillRect/>
          </a:stretch>
        </p:blipFill>
        <p:spPr>
          <a:xfrm>
            <a:off x="3176907" y="2900586"/>
            <a:ext cx="6978928" cy="6093235"/>
          </a:xfrm>
          <a:prstGeom prst="rect">
            <a:avLst/>
          </a:prstGeom>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Q-Q plot"/>
          <p:cNvSpPr txBox="1"/>
          <p:nvPr/>
        </p:nvSpPr>
        <p:spPr>
          <a:xfrm>
            <a:off x="647700" y="390143"/>
            <a:ext cx="11722100" cy="1056700"/>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dirty="0">
                <a:solidFill>
                  <a:schemeClr val="tx1"/>
                </a:solidFill>
              </a:rPr>
              <a:t>Q-Q plot</a:t>
            </a:r>
          </a:p>
        </p:txBody>
      </p:sp>
      <p:sp>
        <p:nvSpPr>
          <p:cNvPr id="88" name="For a more sensitive look at the distribution of residuals, we plot our standardised residuals in ascending order along one axis, with the appropriate quantiles of a normal distribution on the other axis"/>
          <p:cNvSpPr txBox="1"/>
          <p:nvPr/>
        </p:nvSpPr>
        <p:spPr>
          <a:xfrm>
            <a:off x="1930400" y="1930400"/>
            <a:ext cx="9194800" cy="1210588"/>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spAutoFit/>
          </a:bodyPr>
          <a:lstStyle>
            <a:lvl1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400">
                <a:solidFill>
                  <a:srgbClr val="FFFFFF"/>
                </a:solidFill>
                <a:uFill>
                  <a:solidFill>
                    <a:srgbClr val="FFFFFF"/>
                  </a:solidFill>
                </a:uFill>
              </a:defRPr>
            </a:lvl1pPr>
          </a:lstStyle>
          <a:p>
            <a:r>
              <a:rPr>
                <a:solidFill>
                  <a:schemeClr val="tx1"/>
                </a:solidFill>
              </a:rPr>
              <a:t>For a more sensitive look at the distribution of residuals, we plot our standardised residuals in ascending order along one axis, with the appropriate quantiles of a normal distribution on the other axis </a:t>
            </a:r>
          </a:p>
        </p:txBody>
      </p:sp>
      <p:pic>
        <p:nvPicPr>
          <p:cNvPr id="89" name="image.png" descr="image.png"/>
          <p:cNvPicPr>
            <a:picLocks/>
          </p:cNvPicPr>
          <p:nvPr/>
        </p:nvPicPr>
        <p:blipFill>
          <a:blip r:embed="rId2">
            <a:extLst/>
          </a:blip>
          <a:stretch>
            <a:fillRect/>
          </a:stretch>
        </p:blipFill>
        <p:spPr>
          <a:xfrm>
            <a:off x="4572000" y="3759200"/>
            <a:ext cx="4267200" cy="4267200"/>
          </a:xfrm>
          <a:prstGeom prst="rect">
            <a:avLst/>
          </a:prstGeom>
        </p:spPr>
      </p:pic>
      <p:sp>
        <p:nvSpPr>
          <p:cNvPr id="90" name="If the data follows a normal distribution, the resulting plot should be a…"/>
          <p:cNvSpPr txBox="1"/>
          <p:nvPr/>
        </p:nvSpPr>
        <p:spPr>
          <a:xfrm>
            <a:off x="2532734" y="8128000"/>
            <a:ext cx="9461074" cy="841256"/>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wrap="none" lIns="50800" tIns="50800" rIns="50800" bIns="50800">
            <a:spAutoFit/>
          </a:bodyPr>
          <a:lstStyle/>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400">
                <a:solidFill>
                  <a:srgbClr val="FFFFFF"/>
                </a:solidFill>
                <a:uFill>
                  <a:solidFill>
                    <a:srgbClr val="FFFFFF"/>
                  </a:solidFill>
                </a:uFill>
              </a:defRPr>
            </a:pPr>
            <a:r>
              <a:rPr dirty="0">
                <a:solidFill>
                  <a:schemeClr val="tx1"/>
                </a:solidFill>
              </a:rPr>
              <a:t>If the data follows a normal distribution, the resulting plot should be a</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400">
                <a:solidFill>
                  <a:srgbClr val="FFFFFF"/>
                </a:solidFill>
                <a:uFill>
                  <a:solidFill>
                    <a:srgbClr val="FFFFFF"/>
                  </a:solidFill>
                </a:uFill>
              </a:defRPr>
            </a:pPr>
            <a:r>
              <a:rPr dirty="0">
                <a:solidFill>
                  <a:schemeClr val="tx1"/>
                </a:solidFill>
              </a:rPr>
              <a:t>straight line </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Normality of Error"/>
          <p:cNvSpPr txBox="1"/>
          <p:nvPr/>
        </p:nvSpPr>
        <p:spPr>
          <a:xfrm>
            <a:off x="647700" y="390143"/>
            <a:ext cx="11722100" cy="1056700"/>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effectLst>
                  <a:outerShdw blurRad="12700" dist="25400" dir="2700000" rotWithShape="0">
                    <a:srgbClr val="FFFFFF"/>
                  </a:outerShdw>
                </a:effectLst>
                <a:uFill>
                  <a:solidFill>
                    <a:srgbClr val="D5F0FF"/>
                  </a:solidFill>
                </a:uFill>
              </a:defRPr>
            </a:lvl1pPr>
          </a:lstStyle>
          <a:p>
            <a:r>
              <a:rPr dirty="0">
                <a:solidFill>
                  <a:srgbClr val="000000"/>
                </a:solidFill>
              </a:rPr>
              <a:t>Normality of Error</a:t>
            </a:r>
          </a:p>
        </p:txBody>
      </p:sp>
      <p:pic>
        <p:nvPicPr>
          <p:cNvPr id="93" name="pasted-image.png" descr="pasted-image.png"/>
          <p:cNvPicPr>
            <a:picLocks noChangeAspect="1"/>
          </p:cNvPicPr>
          <p:nvPr/>
        </p:nvPicPr>
        <p:blipFill>
          <a:blip r:embed="rId2">
            <a:extLst/>
          </a:blip>
          <a:stretch>
            <a:fillRect/>
          </a:stretch>
        </p:blipFill>
        <p:spPr>
          <a:xfrm>
            <a:off x="3239223" y="1589653"/>
            <a:ext cx="6539054" cy="7986147"/>
          </a:xfrm>
          <a:prstGeom prst="rect">
            <a:avLst/>
          </a:prstGeom>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Formal tests for normality"/>
          <p:cNvSpPr txBox="1"/>
          <p:nvPr/>
        </p:nvSpPr>
        <p:spPr>
          <a:xfrm>
            <a:off x="647700" y="390143"/>
            <a:ext cx="11722100" cy="1056700"/>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dirty="0">
                <a:solidFill>
                  <a:srgbClr val="000000"/>
                </a:solidFill>
              </a:rPr>
              <a:t>Formal tests for normality</a:t>
            </a:r>
          </a:p>
        </p:txBody>
      </p:sp>
      <p:sp>
        <p:nvSpPr>
          <p:cNvPr id="96" name="A number of tests exist for whether a set of residuals significantly departs from a normal distribution. The most common is the Shapiro-Wilks test.…"/>
          <p:cNvSpPr txBox="1"/>
          <p:nvPr/>
        </p:nvSpPr>
        <p:spPr>
          <a:xfrm>
            <a:off x="1155700" y="3263900"/>
            <a:ext cx="10693400" cy="4565352"/>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spAutoFit/>
          </a:bodyPr>
          <a:lstStyle/>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r>
              <a:rPr dirty="0">
                <a:solidFill>
                  <a:schemeClr val="tx1"/>
                </a:solidFill>
              </a:rPr>
              <a:t>A number of tests exist for whether a set of residuals significantly departs from a normal distribution. The most common is the Shapiro-Wilks test.</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endParaRPr dirty="0">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r>
              <a:rPr dirty="0">
                <a:solidFill>
                  <a:schemeClr val="tx1"/>
                </a:solidFill>
              </a:rPr>
              <a:t>There are a variety of these:</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endParaRPr dirty="0">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r>
              <a:rPr dirty="0">
                <a:solidFill>
                  <a:schemeClr val="tx1"/>
                </a:solidFill>
              </a:rPr>
              <a:t>Anderson-Darling test</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r>
              <a:rPr dirty="0">
                <a:solidFill>
                  <a:schemeClr val="tx1"/>
                </a:solidFill>
              </a:rPr>
              <a:t>Ryan-Joiner test</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r>
              <a:rPr dirty="0">
                <a:solidFill>
                  <a:schemeClr val="tx1"/>
                </a:solidFill>
              </a:rPr>
              <a:t>Kolmogorov-Smirnov test</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endParaRPr dirty="0">
              <a:solidFill>
                <a:schemeClr val="tx1"/>
              </a:solidFill>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Formal tests for normality"/>
          <p:cNvSpPr txBox="1"/>
          <p:nvPr/>
        </p:nvSpPr>
        <p:spPr>
          <a:xfrm>
            <a:off x="647700" y="390143"/>
            <a:ext cx="11722100" cy="1056700"/>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dirty="0">
                <a:solidFill>
                  <a:schemeClr val="tx1"/>
                </a:solidFill>
              </a:rPr>
              <a:t>Formal tests for normality</a:t>
            </a:r>
          </a:p>
        </p:txBody>
      </p:sp>
      <p:pic>
        <p:nvPicPr>
          <p:cNvPr id="99" name="pasted-image.png" descr="pasted-image.png"/>
          <p:cNvPicPr>
            <a:picLocks noChangeAspect="1"/>
          </p:cNvPicPr>
          <p:nvPr/>
        </p:nvPicPr>
        <p:blipFill>
          <a:blip r:embed="rId2">
            <a:extLst/>
          </a:blip>
          <a:stretch>
            <a:fillRect/>
          </a:stretch>
        </p:blipFill>
        <p:spPr>
          <a:xfrm>
            <a:off x="3034767" y="3598806"/>
            <a:ext cx="6947966" cy="2555988"/>
          </a:xfrm>
          <a:prstGeom prst="rect">
            <a:avLst/>
          </a:prstGeom>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Homogeneity of Variance"/>
          <p:cNvSpPr txBox="1"/>
          <p:nvPr/>
        </p:nvSpPr>
        <p:spPr>
          <a:xfrm>
            <a:off x="647700" y="390143"/>
            <a:ext cx="11722100" cy="1056700"/>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dirty="0">
                <a:solidFill>
                  <a:schemeClr val="tx1"/>
                </a:solidFill>
              </a:rPr>
              <a:t>Homogeneity of Variance</a:t>
            </a:r>
          </a:p>
        </p:txBody>
      </p:sp>
      <p:sp>
        <p:nvSpPr>
          <p:cNvPr id="102" name="This also has a fancy statistical name – homoscedasticity…"/>
          <p:cNvSpPr txBox="1"/>
          <p:nvPr/>
        </p:nvSpPr>
        <p:spPr>
          <a:xfrm>
            <a:off x="1466850" y="3340100"/>
            <a:ext cx="10083800" cy="4611519"/>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spAutoFit/>
          </a:bodyPr>
          <a:lstStyle/>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r>
              <a:rPr dirty="0">
                <a:solidFill>
                  <a:schemeClr val="tx1"/>
                </a:solidFill>
              </a:rPr>
              <a:t>This also has a fancy statistical name – homoscedasticity</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300">
                <a:solidFill>
                  <a:srgbClr val="FFFFFF"/>
                </a:solidFill>
                <a:uFill>
                  <a:solidFill>
                    <a:srgbClr val="FFFFFF"/>
                  </a:solidFill>
                </a:uFill>
              </a:defRPr>
            </a:pPr>
            <a:endParaRPr dirty="0">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300">
                <a:solidFill>
                  <a:srgbClr val="FFFFFF"/>
                </a:solidFill>
                <a:uFill>
                  <a:solidFill>
                    <a:srgbClr val="FFFFFF"/>
                  </a:solidFill>
                </a:uFill>
              </a:defRPr>
            </a:pPr>
            <a:r>
              <a:rPr dirty="0">
                <a:solidFill>
                  <a:schemeClr val="tx1"/>
                </a:solidFill>
              </a:rPr>
              <a:t>A different graphical approach can help diagnose heteroscedasticity. Plotting residuals (or standardised residuals) against fitted values.</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300">
                <a:solidFill>
                  <a:srgbClr val="FFFFFF"/>
                </a:solidFill>
                <a:uFill>
                  <a:solidFill>
                    <a:srgbClr val="FFFFFF"/>
                  </a:solidFill>
                </a:uFill>
              </a:defRPr>
            </a:pPr>
            <a:endParaRPr dirty="0">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300">
                <a:solidFill>
                  <a:srgbClr val="FFFFFF"/>
                </a:solidFill>
                <a:uFill>
                  <a:solidFill>
                    <a:srgbClr val="FFFFFF"/>
                  </a:solidFill>
                </a:uFill>
              </a:defRPr>
            </a:pPr>
            <a:endParaRPr dirty="0">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300">
                <a:solidFill>
                  <a:srgbClr val="FFFFFF"/>
                </a:solidFill>
                <a:uFill>
                  <a:solidFill>
                    <a:srgbClr val="FFFFFF"/>
                  </a:solidFill>
                </a:uFill>
              </a:defRPr>
            </a:pPr>
            <a:r>
              <a:rPr dirty="0">
                <a:solidFill>
                  <a:schemeClr val="tx1"/>
                </a:solidFill>
              </a:rPr>
              <a:t>Also formal tests for homogeneity of variance for many circumstances</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Homogeneity of Variance"/>
          <p:cNvSpPr txBox="1"/>
          <p:nvPr/>
        </p:nvSpPr>
        <p:spPr>
          <a:xfrm>
            <a:off x="647700" y="390143"/>
            <a:ext cx="11722100" cy="1056700"/>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dirty="0">
                <a:solidFill>
                  <a:schemeClr val="tx1"/>
                </a:solidFill>
              </a:rPr>
              <a:t>Homogeneity of Variance</a:t>
            </a:r>
          </a:p>
        </p:txBody>
      </p:sp>
      <p:pic>
        <p:nvPicPr>
          <p:cNvPr id="105" name="image.png" descr="image.png"/>
          <p:cNvPicPr>
            <a:picLocks/>
          </p:cNvPicPr>
          <p:nvPr/>
        </p:nvPicPr>
        <p:blipFill>
          <a:blip r:embed="rId2">
            <a:extLst/>
          </a:blip>
          <a:stretch>
            <a:fillRect/>
          </a:stretch>
        </p:blipFill>
        <p:spPr>
          <a:xfrm>
            <a:off x="2273300" y="1625600"/>
            <a:ext cx="8128000" cy="7669672"/>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Model criticism and choice"/>
          <p:cNvSpPr txBox="1"/>
          <p:nvPr/>
        </p:nvSpPr>
        <p:spPr>
          <a:xfrm>
            <a:off x="647700" y="390143"/>
            <a:ext cx="11722100" cy="1056700"/>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a:solidFill>
                  <a:schemeClr val="tx1"/>
                </a:solidFill>
              </a:rPr>
              <a:t>Model criticism and choice</a:t>
            </a:r>
          </a:p>
        </p:txBody>
      </p:sp>
      <p:sp>
        <p:nvSpPr>
          <p:cNvPr id="25" name="Model selection…"/>
          <p:cNvSpPr txBox="1"/>
          <p:nvPr/>
        </p:nvSpPr>
        <p:spPr>
          <a:xfrm>
            <a:off x="3327964" y="3443111"/>
            <a:ext cx="5765801" cy="3869264"/>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spAutoFit/>
          </a:bodyPr>
          <a:lstStyle/>
          <a:p>
            <a:pPr marL="572452" indent="-531812" algn="l">
              <a:lnSpc>
                <a:spcPct val="90000"/>
              </a:lnSpc>
              <a:spcBef>
                <a:spcPts val="900"/>
              </a:spcBef>
              <a:buClr>
                <a:schemeClr val="tx1"/>
              </a:buClr>
              <a:buSzPct val="80000"/>
              <a:buFont typeface="Arial"/>
              <a:buAutoNum type="arabicPeriod"/>
              <a:tabLst>
                <a:tab pos="1625600" algn="l"/>
                <a:tab pos="2921000" algn="l"/>
                <a:tab pos="4229100" algn="l"/>
                <a:tab pos="5524500" algn="l"/>
                <a:tab pos="6832600" algn="l"/>
                <a:tab pos="8128000" algn="l"/>
                <a:tab pos="9423400" algn="l"/>
                <a:tab pos="10731500" algn="l"/>
                <a:tab pos="12026900" algn="l"/>
                <a:tab pos="13335000" algn="l"/>
                <a:tab pos="14630400" algn="l"/>
                <a:tab pos="14757400" algn="l"/>
              </a:tabLst>
              <a:defRPr>
                <a:solidFill>
                  <a:srgbClr val="FFFFFF"/>
                </a:solidFill>
                <a:effectLst>
                  <a:outerShdw blurRad="12700" dist="25400" dir="2700000" rotWithShape="0">
                    <a:srgbClr val="302E4F"/>
                  </a:outerShdw>
                </a:effectLst>
                <a:uFill>
                  <a:solidFill>
                    <a:srgbClr val="FFFFFF"/>
                  </a:solidFill>
                </a:uFill>
              </a:defRPr>
            </a:pPr>
            <a:r>
              <a:rPr dirty="0">
                <a:solidFill>
                  <a:schemeClr val="tx1"/>
                </a:solidFill>
              </a:rPr>
              <a:t>Model selection</a:t>
            </a:r>
          </a:p>
          <a:p>
            <a:pPr marL="572452" indent="-531812" algn="l">
              <a:lnSpc>
                <a:spcPct val="90000"/>
              </a:lnSpc>
              <a:spcBef>
                <a:spcPts val="900"/>
              </a:spcBef>
              <a:buClr>
                <a:schemeClr val="tx1"/>
              </a:buClr>
              <a:buSzPct val="80000"/>
              <a:buFont typeface="Arial"/>
              <a:buAutoNum type="arabicPeriod"/>
              <a:tabLst>
                <a:tab pos="1625600" algn="l"/>
                <a:tab pos="2921000" algn="l"/>
                <a:tab pos="4229100" algn="l"/>
                <a:tab pos="5524500" algn="l"/>
                <a:tab pos="6832600" algn="l"/>
                <a:tab pos="8128000" algn="l"/>
                <a:tab pos="9423400" algn="l"/>
                <a:tab pos="10731500" algn="l"/>
                <a:tab pos="12026900" algn="l"/>
                <a:tab pos="13335000" algn="l"/>
                <a:tab pos="14630400" algn="l"/>
                <a:tab pos="14757400" algn="l"/>
              </a:tabLst>
              <a:defRPr>
                <a:solidFill>
                  <a:srgbClr val="FFFFFF"/>
                </a:solidFill>
                <a:effectLst>
                  <a:outerShdw blurRad="12700" dist="25400" dir="2700000" rotWithShape="0">
                    <a:srgbClr val="302E4F"/>
                  </a:outerShdw>
                </a:effectLst>
                <a:uFill>
                  <a:solidFill>
                    <a:srgbClr val="FFFFFF"/>
                  </a:solidFill>
                </a:uFill>
              </a:defRPr>
            </a:pPr>
            <a:r>
              <a:rPr dirty="0">
                <a:solidFill>
                  <a:schemeClr val="tx1"/>
                </a:solidFill>
              </a:rPr>
              <a:t>Assumptions of GLMs</a:t>
            </a:r>
          </a:p>
          <a:p>
            <a:pPr marL="572452" indent="-531812" algn="l">
              <a:lnSpc>
                <a:spcPct val="90000"/>
              </a:lnSpc>
              <a:spcBef>
                <a:spcPts val="900"/>
              </a:spcBef>
              <a:buClr>
                <a:schemeClr val="tx1"/>
              </a:buClr>
              <a:buSzPct val="80000"/>
              <a:buFont typeface="Arial"/>
              <a:buAutoNum type="arabicPeriod"/>
              <a:tabLst>
                <a:tab pos="1625600" algn="l"/>
                <a:tab pos="2921000" algn="l"/>
                <a:tab pos="4229100" algn="l"/>
                <a:tab pos="5524500" algn="l"/>
                <a:tab pos="6832600" algn="l"/>
                <a:tab pos="8128000" algn="l"/>
                <a:tab pos="9423400" algn="l"/>
                <a:tab pos="10731500" algn="l"/>
                <a:tab pos="12026900" algn="l"/>
                <a:tab pos="13335000" algn="l"/>
                <a:tab pos="14630400" algn="l"/>
                <a:tab pos="14757400" algn="l"/>
              </a:tabLst>
              <a:defRPr>
                <a:solidFill>
                  <a:srgbClr val="FFFFFF"/>
                </a:solidFill>
                <a:effectLst>
                  <a:outerShdw blurRad="12700" dist="25400" dir="2700000" rotWithShape="0">
                    <a:srgbClr val="302E4F"/>
                  </a:outerShdw>
                </a:effectLst>
                <a:uFill>
                  <a:solidFill>
                    <a:srgbClr val="FFFFFF"/>
                  </a:solidFill>
                </a:uFill>
              </a:defRPr>
            </a:pPr>
            <a:r>
              <a:rPr dirty="0">
                <a:solidFill>
                  <a:schemeClr val="tx1"/>
                </a:solidFill>
              </a:rPr>
              <a:t>Independence</a:t>
            </a:r>
          </a:p>
          <a:p>
            <a:pPr marL="572452" indent="-531812" algn="l">
              <a:lnSpc>
                <a:spcPct val="90000"/>
              </a:lnSpc>
              <a:spcBef>
                <a:spcPts val="900"/>
              </a:spcBef>
              <a:buClr>
                <a:schemeClr val="tx1"/>
              </a:buClr>
              <a:buSzPct val="80000"/>
              <a:buFont typeface="Arial"/>
              <a:buAutoNum type="arabicPeriod"/>
              <a:tabLst>
                <a:tab pos="1625600" algn="l"/>
                <a:tab pos="2921000" algn="l"/>
                <a:tab pos="4229100" algn="l"/>
                <a:tab pos="5524500" algn="l"/>
                <a:tab pos="6832600" algn="l"/>
                <a:tab pos="8128000" algn="l"/>
                <a:tab pos="9423400" algn="l"/>
                <a:tab pos="10731500" algn="l"/>
                <a:tab pos="12026900" algn="l"/>
                <a:tab pos="13335000" algn="l"/>
                <a:tab pos="14630400" algn="l"/>
                <a:tab pos="14757400" algn="l"/>
              </a:tabLst>
              <a:defRPr>
                <a:solidFill>
                  <a:srgbClr val="FFFFFF"/>
                </a:solidFill>
                <a:effectLst>
                  <a:outerShdw blurRad="12700" dist="25400" dir="2700000" rotWithShape="0">
                    <a:srgbClr val="302E4F"/>
                  </a:outerShdw>
                </a:effectLst>
                <a:uFill>
                  <a:solidFill>
                    <a:srgbClr val="FFFFFF"/>
                  </a:solidFill>
                </a:uFill>
              </a:defRPr>
            </a:pPr>
            <a:r>
              <a:rPr dirty="0">
                <a:solidFill>
                  <a:schemeClr val="tx1"/>
                </a:solidFill>
              </a:rPr>
              <a:t>Testing the other assumptions</a:t>
            </a:r>
          </a:p>
          <a:p>
            <a:pPr marL="572452" indent="-531812" algn="l">
              <a:lnSpc>
                <a:spcPct val="90000"/>
              </a:lnSpc>
              <a:spcBef>
                <a:spcPts val="900"/>
              </a:spcBef>
              <a:buClr>
                <a:schemeClr val="tx1"/>
              </a:buClr>
              <a:buSzPct val="80000"/>
              <a:buFont typeface="Arial"/>
              <a:buAutoNum type="arabicPeriod"/>
              <a:tabLst>
                <a:tab pos="1625600" algn="l"/>
                <a:tab pos="2921000" algn="l"/>
                <a:tab pos="4229100" algn="l"/>
                <a:tab pos="5524500" algn="l"/>
                <a:tab pos="6832600" algn="l"/>
                <a:tab pos="8128000" algn="l"/>
                <a:tab pos="9423400" algn="l"/>
                <a:tab pos="10731500" algn="l"/>
                <a:tab pos="12026900" algn="l"/>
                <a:tab pos="13335000" algn="l"/>
                <a:tab pos="14630400" algn="l"/>
                <a:tab pos="14757400" algn="l"/>
              </a:tabLst>
              <a:defRPr>
                <a:solidFill>
                  <a:srgbClr val="FFFFFF"/>
                </a:solidFill>
                <a:effectLst>
                  <a:outerShdw blurRad="12700" dist="25400" dir="2700000" rotWithShape="0">
                    <a:srgbClr val="302E4F"/>
                  </a:outerShdw>
                </a:effectLst>
                <a:uFill>
                  <a:solidFill>
                    <a:srgbClr val="FFFFFF"/>
                  </a:solidFill>
                </a:uFill>
              </a:defRPr>
            </a:pPr>
            <a:r>
              <a:rPr dirty="0">
                <a:solidFill>
                  <a:schemeClr val="tx1"/>
                </a:solidFill>
              </a:rPr>
              <a:t>Solutions to model problems</a:t>
            </a: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Linearity"/>
          <p:cNvSpPr txBox="1"/>
          <p:nvPr/>
        </p:nvSpPr>
        <p:spPr>
          <a:xfrm>
            <a:off x="647700" y="390143"/>
            <a:ext cx="11722100" cy="1056700"/>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a:solidFill>
                  <a:schemeClr val="tx1"/>
                </a:solidFill>
              </a:rPr>
              <a:t>Linearity</a:t>
            </a:r>
          </a:p>
        </p:txBody>
      </p:sp>
      <p:sp>
        <p:nvSpPr>
          <p:cNvPr id="108" name="Plotting residuals (or standardised residuals) against fitted values can also help with diagnosing departures from linearity. If the points on this graph seem curved, then there may be a non-linear relationship between one or more explanatory variable and the response:"/>
          <p:cNvSpPr txBox="1"/>
          <p:nvPr/>
        </p:nvSpPr>
        <p:spPr>
          <a:xfrm>
            <a:off x="1122115" y="1828800"/>
            <a:ext cx="10439401" cy="1579920"/>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spAutoFit/>
          </a:bodyPr>
          <a:lstStyle>
            <a:lvl1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400">
                <a:solidFill>
                  <a:srgbClr val="FFFFFF"/>
                </a:solidFill>
                <a:uFill>
                  <a:solidFill>
                    <a:srgbClr val="FFFFFF"/>
                  </a:solidFill>
                </a:uFill>
              </a:defRPr>
            </a:lvl1pPr>
          </a:lstStyle>
          <a:p>
            <a:r>
              <a:rPr dirty="0">
                <a:solidFill>
                  <a:schemeClr val="tx1"/>
                </a:solidFill>
              </a:rPr>
              <a:t>Plotting residuals (or standardised residuals) against fitted values can also help with diagnosing departures from linearity. If the points on this graph seem curved, then there may be a non-linear relationship between one or more explanatory variable and the response:</a:t>
            </a:r>
          </a:p>
        </p:txBody>
      </p:sp>
      <p:pic>
        <p:nvPicPr>
          <p:cNvPr id="109" name="image.png" descr="image.png"/>
          <p:cNvPicPr>
            <a:picLocks/>
          </p:cNvPicPr>
          <p:nvPr/>
        </p:nvPicPr>
        <p:blipFill>
          <a:blip r:embed="rId2">
            <a:extLst/>
          </a:blip>
          <a:stretch>
            <a:fillRect/>
          </a:stretch>
        </p:blipFill>
        <p:spPr>
          <a:xfrm>
            <a:off x="2844800" y="4572000"/>
            <a:ext cx="7747000" cy="3761459"/>
          </a:xfrm>
          <a:prstGeom prst="rect">
            <a:avLst/>
          </a:prstGeom>
          <a:ln w="12600">
            <a:solidFill>
              <a:srgbClr val="007DBC"/>
            </a:solidFill>
            <a:miter lim="400000"/>
          </a:ln>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Formal tests for heteroscedasticity"/>
          <p:cNvSpPr txBox="1"/>
          <p:nvPr/>
        </p:nvSpPr>
        <p:spPr>
          <a:xfrm>
            <a:off x="647700" y="-91003"/>
            <a:ext cx="11722100" cy="2010807"/>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dirty="0">
                <a:solidFill>
                  <a:srgbClr val="000000"/>
                </a:solidFill>
              </a:rPr>
              <a:t>Formal tests for heteroscedasticity</a:t>
            </a:r>
          </a:p>
        </p:txBody>
      </p:sp>
      <p:sp>
        <p:nvSpPr>
          <p:cNvPr id="112" name="You have already used a test for homoscedasticity that applies in this simplest case, perhaps without realising it:  the F-test.…"/>
          <p:cNvSpPr txBox="1"/>
          <p:nvPr/>
        </p:nvSpPr>
        <p:spPr>
          <a:xfrm>
            <a:off x="1216942" y="3408585"/>
            <a:ext cx="11201401" cy="3057247"/>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spAutoFit/>
          </a:bodyPr>
          <a:lstStyle/>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400">
                <a:solidFill>
                  <a:srgbClr val="FFFFFF"/>
                </a:solidFill>
                <a:uFill>
                  <a:solidFill>
                    <a:srgbClr val="FFFFFF"/>
                  </a:solidFill>
                </a:uFill>
              </a:defRPr>
            </a:pPr>
            <a:r>
              <a:rPr dirty="0">
                <a:solidFill>
                  <a:schemeClr val="tx1"/>
                </a:solidFill>
              </a:rPr>
              <a:t>You have already used a test for homoscedasticity that applies in this simplest case, perhaps without realising it:  the F-test.</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400">
                <a:solidFill>
                  <a:srgbClr val="FFFFFF"/>
                </a:solidFill>
                <a:uFill>
                  <a:solidFill>
                    <a:srgbClr val="FFFFFF"/>
                  </a:solidFill>
                </a:uFill>
              </a:defRPr>
            </a:pPr>
            <a:endParaRPr dirty="0">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400">
                <a:solidFill>
                  <a:srgbClr val="FFFFFF"/>
                </a:solidFill>
                <a:uFill>
                  <a:solidFill>
                    <a:srgbClr val="FFFFFF"/>
                  </a:solidFill>
                </a:uFill>
              </a:defRPr>
            </a:pPr>
            <a:r>
              <a:rPr dirty="0">
                <a:solidFill>
                  <a:schemeClr val="tx1"/>
                </a:solidFill>
              </a:rPr>
              <a:t>Recall that the F-test in an ANOVA table is testing whether the variance explained by part of the model (MS for a particular factor) is greater than that due to error (error MS). This is testing whether two variances are significantly different, and we can use the same test to compare variances between groups in our data.</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Formal tests for heteroscedasticity"/>
          <p:cNvSpPr txBox="1"/>
          <p:nvPr/>
        </p:nvSpPr>
        <p:spPr>
          <a:xfrm>
            <a:off x="647700" y="-91003"/>
            <a:ext cx="11722100" cy="2010807"/>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dirty="0">
                <a:solidFill>
                  <a:srgbClr val="000000"/>
                </a:solidFill>
              </a:rPr>
              <a:t>Formal tests for heteroscedasticity</a:t>
            </a:r>
          </a:p>
        </p:txBody>
      </p:sp>
      <p:sp>
        <p:nvSpPr>
          <p:cNvPr id="115" name="Other tests generalise this to multiple levels of a factor, and are thought to be more sensitive, more robust (e.g. to lack of normality), or both:…"/>
          <p:cNvSpPr txBox="1"/>
          <p:nvPr/>
        </p:nvSpPr>
        <p:spPr>
          <a:xfrm>
            <a:off x="908050" y="3670300"/>
            <a:ext cx="11201400" cy="4119076"/>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spAutoFit/>
          </a:bodyPr>
          <a:lstStyle/>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r>
              <a:rPr dirty="0">
                <a:solidFill>
                  <a:schemeClr val="tx1"/>
                </a:solidFill>
              </a:rPr>
              <a:t>Other tests generalise this to multiple levels of a factor, and are thought to be more sensitive, more robust (e.g. to lack of normality), or both:</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endParaRPr dirty="0">
              <a:solidFill>
                <a:schemeClr val="tx1"/>
              </a:solidFill>
            </a:endParaRPr>
          </a:p>
          <a:p>
            <a:pPr marL="39199" marR="55751">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900"/>
            </a:pPr>
            <a:r>
              <a:rPr sz="2900" dirty="0">
                <a:solidFill>
                  <a:schemeClr val="tx1"/>
                </a:solidFill>
                <a:uFill>
                  <a:solidFill>
                    <a:srgbClr val="FFFFFF"/>
                  </a:solidFill>
                </a:uFill>
              </a:rPr>
              <a:t> Levene’s test</a:t>
            </a:r>
          </a:p>
          <a:p>
            <a:pPr marL="55751" marR="55751">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endParaRPr dirty="0">
              <a:solidFill>
                <a:schemeClr val="tx1"/>
              </a:solidFill>
            </a:endParaRPr>
          </a:p>
          <a:p>
            <a:pPr marL="39199" marR="55751">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900"/>
            </a:pPr>
            <a:r>
              <a:rPr sz="2900" dirty="0">
                <a:solidFill>
                  <a:schemeClr val="tx1"/>
                </a:solidFill>
                <a:uFill>
                  <a:solidFill>
                    <a:srgbClr val="FFFFFF"/>
                  </a:solidFill>
                </a:uFill>
              </a:rPr>
              <a:t> Bartlett’s test</a:t>
            </a:r>
          </a:p>
          <a:p>
            <a:pPr marL="55751" marR="55751">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endParaRPr dirty="0">
              <a:solidFill>
                <a:schemeClr val="tx1"/>
              </a:solidFill>
            </a:endParaRPr>
          </a:p>
          <a:p>
            <a:pPr marL="39199" marR="55751">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r>
              <a:rPr dirty="0">
                <a:solidFill>
                  <a:schemeClr val="tx1"/>
                </a:solidFill>
              </a:rPr>
              <a:t> Brown-Forsythe test</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Formal tests vs. plots of residuals"/>
          <p:cNvSpPr txBox="1"/>
          <p:nvPr/>
        </p:nvSpPr>
        <p:spPr>
          <a:xfrm>
            <a:off x="641350" y="785297"/>
            <a:ext cx="11722100" cy="2010807"/>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a:solidFill>
                  <a:schemeClr val="tx1"/>
                </a:solidFill>
              </a:rPr>
              <a:t>Formal tests vs. plots of residuals</a:t>
            </a:r>
          </a:p>
        </p:txBody>
      </p:sp>
      <p:sp>
        <p:nvSpPr>
          <p:cNvPr id="118" name="Statistics texts (and, indeed, statisticians) are somewhat divided over whether graphical approaches or formal statistical tests are to be preferred, but I think most do not recommend formal hypothesis tests in this context.…"/>
          <p:cNvSpPr txBox="1"/>
          <p:nvPr/>
        </p:nvSpPr>
        <p:spPr>
          <a:xfrm>
            <a:off x="1168400" y="3851769"/>
            <a:ext cx="11201400" cy="3595856"/>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spAutoFit/>
          </a:bodyPr>
          <a:lstStyle/>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4100"/>
            </a:pPr>
            <a:r>
              <a:rPr sz="3100">
                <a:solidFill>
                  <a:schemeClr val="tx1"/>
                </a:solidFill>
                <a:uFill>
                  <a:solidFill>
                    <a:srgbClr val="FFFFFF"/>
                  </a:solidFill>
                </a:uFill>
              </a:rPr>
              <a:t>Statistics texts (and, indeed, statisticians) are somewhat divided over whether graphical approaches or formal statistical tests are to be preferred, but I think most do </a:t>
            </a:r>
            <a:r>
              <a:rPr sz="3100" b="1">
                <a:solidFill>
                  <a:schemeClr val="tx1"/>
                </a:solidFill>
                <a:uFill>
                  <a:solidFill>
                    <a:srgbClr val="FFFFFF"/>
                  </a:solidFill>
                </a:uFill>
              </a:rPr>
              <a:t>not</a:t>
            </a:r>
            <a:r>
              <a:rPr sz="3100">
                <a:solidFill>
                  <a:schemeClr val="tx1"/>
                </a:solidFill>
                <a:uFill>
                  <a:solidFill>
                    <a:srgbClr val="FFFFFF"/>
                  </a:solidFill>
                </a:uFill>
              </a:rPr>
              <a:t> recommend formal hypothesis tests in this context.</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4100"/>
            </a:pPr>
            <a:endParaRPr>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4100"/>
            </a:pPr>
            <a:r>
              <a:rPr sz="3100">
                <a:solidFill>
                  <a:schemeClr val="tx1"/>
                </a:solidFill>
                <a:uFill>
                  <a:solidFill>
                    <a:srgbClr val="FFFFFF"/>
                  </a:solidFill>
                </a:uFill>
              </a:rPr>
              <a:t>This seems counter-intuitive – surely an objective and powerful test is preferable to assessing things ‘by eye’?</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roblems with formal tests"/>
          <p:cNvSpPr txBox="1"/>
          <p:nvPr/>
        </p:nvSpPr>
        <p:spPr>
          <a:xfrm>
            <a:off x="647700" y="390143"/>
            <a:ext cx="11722100" cy="1056700"/>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dirty="0">
                <a:solidFill>
                  <a:srgbClr val="000000"/>
                </a:solidFill>
              </a:rPr>
              <a:t>Problems with formal tests</a:t>
            </a:r>
          </a:p>
        </p:txBody>
      </p:sp>
      <p:sp>
        <p:nvSpPr>
          <p:cNvPr id="121" name="What is the meaning of a non-significant p-value? p-value is:…"/>
          <p:cNvSpPr txBox="1"/>
          <p:nvPr/>
        </p:nvSpPr>
        <p:spPr>
          <a:xfrm>
            <a:off x="1320800" y="2336800"/>
            <a:ext cx="11201400" cy="5904179"/>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spAutoFit/>
          </a:bodyPr>
          <a:lstStyle/>
          <a:p>
            <a:pPr marL="39199" marR="55751" algn="l">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r>
              <a:rPr dirty="0">
                <a:solidFill>
                  <a:schemeClr val="tx1"/>
                </a:solidFill>
              </a:rPr>
              <a:t> What is the meaning of a non-significant p-value? p-value is:</a:t>
            </a:r>
          </a:p>
          <a:p>
            <a:pPr marL="55751" marR="55751" algn="l">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r>
              <a:rPr dirty="0">
                <a:solidFill>
                  <a:schemeClr val="tx1"/>
                </a:solidFill>
              </a:rPr>
              <a:t>p( data |null is true). </a:t>
            </a:r>
          </a:p>
          <a:p>
            <a:pPr marL="55751" marR="55751" algn="l">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endParaRPr dirty="0">
              <a:solidFill>
                <a:schemeClr val="tx1"/>
              </a:solidFill>
            </a:endParaRPr>
          </a:p>
          <a:p>
            <a:pPr marL="39199" marR="55751" algn="l">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900"/>
            </a:pPr>
            <a:r>
              <a:rPr sz="2900" dirty="0">
                <a:solidFill>
                  <a:schemeClr val="tx1"/>
                </a:solidFill>
                <a:uFill>
                  <a:solidFill>
                    <a:srgbClr val="FFFFFF"/>
                  </a:solidFill>
                </a:uFill>
              </a:rPr>
              <a:t> A high (insignificant) p-value doesn’t mean the null hypothesis is, or even is likely to be true.. e.g. depends on power, and so on sample size.</a:t>
            </a:r>
          </a:p>
          <a:p>
            <a:pPr marL="55751" marR="55751" algn="l">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endParaRPr dirty="0">
              <a:solidFill>
                <a:schemeClr val="tx1"/>
              </a:solidFill>
            </a:endParaRPr>
          </a:p>
          <a:p>
            <a:pPr marL="39199" marR="55751" algn="l">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900"/>
            </a:pPr>
            <a:r>
              <a:rPr sz="2900" dirty="0">
                <a:solidFill>
                  <a:schemeClr val="tx1"/>
                </a:solidFill>
                <a:uFill>
                  <a:solidFill>
                    <a:srgbClr val="FFFFFF"/>
                  </a:solidFill>
                </a:uFill>
              </a:rPr>
              <a:t> A significant p-value just tells you that the residuals </a:t>
            </a:r>
            <a:r>
              <a:rPr sz="2900" b="1" dirty="0">
                <a:solidFill>
                  <a:schemeClr val="tx1"/>
                </a:solidFill>
                <a:uFill>
                  <a:solidFill>
                    <a:srgbClr val="FFFFFF"/>
                  </a:solidFill>
                </a:uFill>
              </a:rPr>
              <a:t>are </a:t>
            </a:r>
            <a:r>
              <a:rPr sz="2900" dirty="0">
                <a:solidFill>
                  <a:schemeClr val="tx1"/>
                </a:solidFill>
                <a:uFill>
                  <a:solidFill>
                    <a:srgbClr val="FFFFFF"/>
                  </a:solidFill>
                </a:uFill>
              </a:rPr>
              <a:t>non-normal/heteroscedastic. Not how large the departure from assumptions is.</a:t>
            </a:r>
          </a:p>
          <a:p>
            <a:pPr marL="55751" marR="55751" algn="l">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b="1">
                <a:solidFill>
                  <a:srgbClr val="FFFFFF"/>
                </a:solidFill>
                <a:uFill>
                  <a:solidFill>
                    <a:srgbClr val="FFFFFF"/>
                  </a:solidFill>
                </a:uFill>
              </a:defRPr>
            </a:pPr>
            <a:endParaRPr dirty="0">
              <a:solidFill>
                <a:schemeClr val="tx1"/>
              </a:solidFill>
            </a:endParaRPr>
          </a:p>
          <a:p>
            <a:pPr marL="39199" marR="55751" algn="l">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900"/>
            </a:pPr>
            <a:r>
              <a:rPr sz="2900" b="1" dirty="0">
                <a:solidFill>
                  <a:schemeClr val="tx1"/>
                </a:solidFill>
                <a:uFill>
                  <a:solidFill>
                    <a:srgbClr val="FFFFFF"/>
                  </a:solidFill>
                </a:uFill>
              </a:rPr>
              <a:t>Certainly not </a:t>
            </a:r>
            <a:r>
              <a:rPr sz="2900" dirty="0">
                <a:solidFill>
                  <a:schemeClr val="tx1"/>
                </a:solidFill>
                <a:uFill>
                  <a:solidFill>
                    <a:srgbClr val="FFFFFF"/>
                  </a:solidFill>
                </a:uFill>
              </a:rPr>
              <a:t>how important the departure is, in terms of how much it will effect the statistical test you are using</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roblems with formal tests"/>
          <p:cNvSpPr txBox="1"/>
          <p:nvPr/>
        </p:nvSpPr>
        <p:spPr>
          <a:xfrm>
            <a:off x="647700" y="390143"/>
            <a:ext cx="11722100" cy="1056700"/>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a:solidFill>
                  <a:schemeClr val="tx1"/>
                </a:solidFill>
              </a:rPr>
              <a:t>Problems with formal tests</a:t>
            </a:r>
          </a:p>
        </p:txBody>
      </p:sp>
      <p:sp>
        <p:nvSpPr>
          <p:cNvPr id="124" name="Formal tests are very powerful at detecting departures from normality/ homoscedasticity…"/>
          <p:cNvSpPr txBox="1"/>
          <p:nvPr/>
        </p:nvSpPr>
        <p:spPr>
          <a:xfrm>
            <a:off x="1320800" y="2336800"/>
            <a:ext cx="11201400" cy="6104236"/>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spAutoFit/>
          </a:bodyPr>
          <a:lstStyle/>
          <a:p>
            <a:pPr marL="39199" marR="55751" algn="l">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600">
                <a:solidFill>
                  <a:srgbClr val="FFFFFF"/>
                </a:solidFill>
                <a:uFill>
                  <a:solidFill>
                    <a:srgbClr val="FFFFFF"/>
                  </a:solidFill>
                </a:uFill>
              </a:defRPr>
            </a:pPr>
            <a:r>
              <a:rPr>
                <a:solidFill>
                  <a:schemeClr val="tx1"/>
                </a:solidFill>
              </a:rPr>
              <a:t> Formal tests are very powerful at detecting departures from normality/ homoscedasticity</a:t>
            </a:r>
          </a:p>
          <a:p>
            <a:pPr marL="55751" marR="55751" algn="l">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600">
                <a:solidFill>
                  <a:srgbClr val="FFFFFF"/>
                </a:solidFill>
                <a:uFill>
                  <a:solidFill>
                    <a:srgbClr val="FFFFFF"/>
                  </a:solidFill>
                </a:uFill>
              </a:defRPr>
            </a:pPr>
            <a:endParaRPr>
              <a:solidFill>
                <a:schemeClr val="tx1"/>
              </a:solidFill>
            </a:endParaRPr>
          </a:p>
          <a:p>
            <a:pPr marL="39199" marR="55751" algn="l">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600">
                <a:solidFill>
                  <a:srgbClr val="FFFFFF"/>
                </a:solidFill>
                <a:uFill>
                  <a:solidFill>
                    <a:srgbClr val="FFFFFF"/>
                  </a:solidFill>
                </a:uFill>
              </a:defRPr>
            </a:pPr>
            <a:r>
              <a:rPr>
                <a:solidFill>
                  <a:schemeClr val="tx1"/>
                </a:solidFill>
              </a:rPr>
              <a:t> but GLM methods are quite robust to departures from these assumptions – particularly to non-normality.</a:t>
            </a:r>
          </a:p>
          <a:p>
            <a:pPr marL="55751" marR="55751" algn="l">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600" b="1">
                <a:solidFill>
                  <a:srgbClr val="FFFFFF"/>
                </a:solidFill>
                <a:uFill>
                  <a:solidFill>
                    <a:srgbClr val="FFFFFF"/>
                  </a:solidFill>
                </a:uFill>
              </a:defRPr>
            </a:pPr>
            <a:endParaRPr>
              <a:solidFill>
                <a:schemeClr val="tx1"/>
              </a:solidFill>
            </a:endParaRPr>
          </a:p>
          <a:p>
            <a:pPr marL="39199" marR="55751" algn="l">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600">
                <a:solidFill>
                  <a:srgbClr val="FFFFFF"/>
                </a:solidFill>
                <a:uFill>
                  <a:solidFill>
                    <a:srgbClr val="FFFFFF"/>
                  </a:solidFill>
                </a:uFill>
              </a:defRPr>
            </a:pPr>
            <a:r>
              <a:rPr>
                <a:solidFill>
                  <a:schemeClr val="tx1"/>
                </a:solidFill>
              </a:rPr>
              <a:t> Depends on the distribution – very asymmetric distributions can be problematic</a:t>
            </a:r>
          </a:p>
          <a:p>
            <a:pPr marL="55751" marR="55751" algn="l">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600">
                <a:solidFill>
                  <a:srgbClr val="FFFFFF"/>
                </a:solidFill>
                <a:uFill>
                  <a:solidFill>
                    <a:srgbClr val="FFFFFF"/>
                  </a:solidFill>
                </a:uFill>
              </a:defRPr>
            </a:pPr>
            <a:endParaRPr>
              <a:solidFill>
                <a:schemeClr val="tx1"/>
              </a:solidFill>
            </a:endParaRPr>
          </a:p>
          <a:p>
            <a:pPr marL="39199" marR="55751" algn="l">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600">
                <a:solidFill>
                  <a:srgbClr val="FFFFFF"/>
                </a:solidFill>
                <a:uFill>
                  <a:solidFill>
                    <a:srgbClr val="FFFFFF"/>
                  </a:solidFill>
                </a:uFill>
              </a:defRPr>
            </a:pPr>
            <a:r>
              <a:rPr>
                <a:solidFill>
                  <a:schemeClr val="tx1"/>
                </a:solidFill>
              </a:rPr>
              <a:t> Depends on how balanced the design is</a:t>
            </a:r>
          </a:p>
          <a:p>
            <a:pPr marL="55751" marR="55751" algn="l">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600">
                <a:solidFill>
                  <a:srgbClr val="FFFFFF"/>
                </a:solidFill>
                <a:uFill>
                  <a:solidFill>
                    <a:srgbClr val="FFFFFF"/>
                  </a:solidFill>
                </a:uFill>
              </a:defRPr>
            </a:pPr>
            <a:endParaRPr>
              <a:solidFill>
                <a:schemeClr val="tx1"/>
              </a:solidFill>
            </a:endParaRPr>
          </a:p>
          <a:p>
            <a:pPr marL="39199" marR="55751" algn="l">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600">
                <a:solidFill>
                  <a:srgbClr val="FFFFFF"/>
                </a:solidFill>
                <a:uFill>
                  <a:solidFill>
                    <a:srgbClr val="FFFFFF"/>
                  </a:solidFill>
                </a:uFill>
              </a:defRPr>
            </a:pPr>
            <a:r>
              <a:rPr>
                <a:solidFill>
                  <a:schemeClr val="tx1"/>
                </a:solidFill>
              </a:rPr>
              <a:t> Depends on size of effect</a:t>
            </a:r>
          </a:p>
          <a:p>
            <a:pPr marL="55751" marR="55751" algn="l">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600">
                <a:solidFill>
                  <a:srgbClr val="FFFFFF"/>
                </a:solidFill>
                <a:uFill>
                  <a:solidFill>
                    <a:srgbClr val="FFFFFF"/>
                  </a:solidFill>
                </a:uFill>
              </a:defRPr>
            </a:pPr>
            <a:endParaRPr>
              <a:solidFill>
                <a:schemeClr val="tx1"/>
              </a:solidFill>
            </a:endParaRPr>
          </a:p>
          <a:p>
            <a:pPr marL="39199" marR="55751" algn="l">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600">
                <a:solidFill>
                  <a:srgbClr val="FFFFFF"/>
                </a:solidFill>
                <a:uFill>
                  <a:solidFill>
                    <a:srgbClr val="FFFFFF"/>
                  </a:solidFill>
                </a:uFill>
              </a:defRPr>
            </a:pPr>
            <a:r>
              <a:rPr>
                <a:solidFill>
                  <a:schemeClr val="tx1"/>
                </a:solidFill>
              </a:rPr>
              <a:t>Depends on sample size: for sample size &gt;30, GLM is pretty robust. Of course a big sample size means a test ismore likely to reject normality!</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Always look at the plots of residuals"/>
          <p:cNvSpPr txBox="1"/>
          <p:nvPr/>
        </p:nvSpPr>
        <p:spPr>
          <a:xfrm>
            <a:off x="647700" y="316525"/>
            <a:ext cx="11722100" cy="2010807"/>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dirty="0">
                <a:solidFill>
                  <a:schemeClr val="tx1"/>
                </a:solidFill>
              </a:rPr>
              <a:t>Always look at the plots of residuals</a:t>
            </a:r>
          </a:p>
        </p:txBody>
      </p:sp>
      <p:sp>
        <p:nvSpPr>
          <p:cNvPr id="127" name="Even if you decide to rely on formal tests of assumptions, you should get in the habit of always looking diagnostic plots of residuals.…"/>
          <p:cNvSpPr txBox="1"/>
          <p:nvPr/>
        </p:nvSpPr>
        <p:spPr>
          <a:xfrm>
            <a:off x="1320800" y="2596444"/>
            <a:ext cx="11391900" cy="4842352"/>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spAutoFit/>
          </a:bodyPr>
          <a:lstStyle/>
          <a:p>
            <a:pPr marL="320280" marR="55751" indent="-281080">
              <a:buClr>
                <a:srgbClr val="FFFFFF"/>
              </a:buClr>
              <a:buSzPct val="100000"/>
              <a:buFont typeface="Arial"/>
              <a:buAutoNum type="arabicPeriod"/>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pPr>
            <a:r>
              <a:rPr sz="2800">
                <a:solidFill>
                  <a:schemeClr val="tx1"/>
                </a:solidFill>
                <a:uFill>
                  <a:solidFill>
                    <a:srgbClr val="FFFFFF"/>
                  </a:solidFill>
                </a:uFill>
              </a:rPr>
              <a:t>Even if you decide to rely on formal tests of assumptions, you should get in the habit of </a:t>
            </a:r>
            <a:r>
              <a:rPr sz="2800" b="1">
                <a:solidFill>
                  <a:schemeClr val="tx1"/>
                </a:solidFill>
                <a:uFill>
                  <a:solidFill>
                    <a:srgbClr val="FFFFFF"/>
                  </a:solidFill>
                </a:uFill>
              </a:rPr>
              <a:t>always</a:t>
            </a:r>
            <a:r>
              <a:rPr sz="2800">
                <a:solidFill>
                  <a:schemeClr val="tx1"/>
                </a:solidFill>
                <a:uFill>
                  <a:solidFill>
                    <a:srgbClr val="FFFFFF"/>
                  </a:solidFill>
                </a:uFill>
              </a:rPr>
              <a:t> looking diagnostic plots of residuals.</a:t>
            </a:r>
          </a:p>
          <a:p>
            <a:pPr marL="541173" marR="55751" indent="-485422">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800">
                <a:solidFill>
                  <a:srgbClr val="FFFFFF"/>
                </a:solidFill>
                <a:uFill>
                  <a:solidFill>
                    <a:srgbClr val="FFFFFF"/>
                  </a:solidFill>
                </a:uFill>
              </a:defRPr>
            </a:pPr>
            <a:endParaRPr>
              <a:solidFill>
                <a:schemeClr val="tx1"/>
              </a:solidFill>
            </a:endParaRPr>
          </a:p>
          <a:p>
            <a:pPr marL="0" marR="55751">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800">
                <a:solidFill>
                  <a:srgbClr val="FFFFFF"/>
                </a:solidFill>
                <a:uFill>
                  <a:solidFill>
                    <a:srgbClr val="FFFFFF"/>
                  </a:solidFill>
                </a:uFill>
              </a:defRPr>
            </a:pPr>
            <a:r>
              <a:rPr>
                <a:solidFill>
                  <a:schemeClr val="tx1"/>
                </a:solidFill>
              </a:rPr>
              <a:t>R will produce them for you nicely</a:t>
            </a:r>
          </a:p>
          <a:p>
            <a:pPr marL="380512" marR="55751" indent="-341312">
              <a:buClr>
                <a:srgbClr val="FFFFFF"/>
              </a:buClr>
              <a:buSzPct val="100000"/>
              <a:buFont typeface="Arial"/>
              <a:buAutoNum type="arabicPeriod" startAt="2"/>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800">
                <a:solidFill>
                  <a:srgbClr val="FFFFFF"/>
                </a:solidFill>
                <a:uFill>
                  <a:solidFill>
                    <a:srgbClr val="FFFFFF"/>
                  </a:solidFill>
                </a:uFill>
              </a:defRPr>
            </a:pPr>
            <a:endParaRPr>
              <a:solidFill>
                <a:schemeClr val="tx1"/>
              </a:solidFill>
            </a:endParaRPr>
          </a:p>
          <a:p>
            <a:pPr marL="541173" marR="55751" indent="-485422">
              <a:buClr>
                <a:srgbClr val="FFFFFF"/>
              </a:buClr>
              <a:buFont typeface="Arial"/>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800">
                <a:solidFill>
                  <a:srgbClr val="FFFFFF"/>
                </a:solidFill>
                <a:uFill>
                  <a:solidFill>
                    <a:srgbClr val="FFFFFF"/>
                  </a:solidFill>
                </a:uFill>
              </a:defRPr>
            </a:pPr>
            <a:r>
              <a:rPr>
                <a:solidFill>
                  <a:schemeClr val="tx1"/>
                </a:solidFill>
              </a:rPr>
              <a:t>To reiterate:</a:t>
            </a:r>
          </a:p>
          <a:p>
            <a:pPr marL="541173" marR="55751" indent="-485422">
              <a:buClr>
                <a:srgbClr val="FFFFFF"/>
              </a:buClr>
              <a:buFont typeface="Arial"/>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800">
                <a:solidFill>
                  <a:srgbClr val="FFFFFF"/>
                </a:solidFill>
                <a:uFill>
                  <a:solidFill>
                    <a:srgbClr val="FFFFFF"/>
                  </a:solidFill>
                </a:uFill>
              </a:defRPr>
            </a:pPr>
            <a:endParaRPr>
              <a:solidFill>
                <a:schemeClr val="tx1"/>
              </a:solidFill>
            </a:endParaRPr>
          </a:p>
          <a:p>
            <a:pPr marL="541173" marR="55751" indent="-485422">
              <a:buClr>
                <a:srgbClr val="FFFFFF"/>
              </a:buClr>
              <a:buFont typeface="Arial"/>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800">
                <a:solidFill>
                  <a:srgbClr val="FFFFFF"/>
                </a:solidFill>
                <a:uFill>
                  <a:solidFill>
                    <a:srgbClr val="FFFFFF"/>
                  </a:solidFill>
                </a:uFill>
              </a:defRPr>
            </a:pPr>
            <a:r>
              <a:rPr>
                <a:solidFill>
                  <a:schemeClr val="tx1"/>
                </a:solidFill>
              </a:rPr>
              <a:t>For every model you fit, look at: </a:t>
            </a:r>
          </a:p>
          <a:p>
            <a:pPr marL="541173" marR="55751" indent="-485422">
              <a:buClr>
                <a:srgbClr val="FFFFFF"/>
              </a:buClr>
              <a:buFont typeface="Arial"/>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800">
                <a:solidFill>
                  <a:srgbClr val="FFFFFF"/>
                </a:solidFill>
                <a:uFill>
                  <a:solidFill>
                    <a:srgbClr val="FFFFFF"/>
                  </a:solidFill>
                </a:uFill>
              </a:defRPr>
            </a:pPr>
            <a:endParaRPr>
              <a:solidFill>
                <a:schemeClr val="tx1"/>
              </a:solidFill>
            </a:endParaRPr>
          </a:p>
          <a:p>
            <a:pPr marL="541173" marR="55751" indent="-485422">
              <a:buClr>
                <a:srgbClr val="FFFFFF"/>
              </a:buClr>
              <a:buFont typeface="Arial"/>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800">
                <a:solidFill>
                  <a:srgbClr val="FFFFFF"/>
                </a:solidFill>
                <a:uFill>
                  <a:solidFill>
                    <a:srgbClr val="FFFFFF"/>
                  </a:solidFill>
                </a:uFill>
              </a:defRPr>
            </a:pPr>
            <a:r>
              <a:rPr>
                <a:solidFill>
                  <a:schemeClr val="tx1"/>
                </a:solidFill>
              </a:rPr>
              <a:t>histogram or qqplot of residuals</a:t>
            </a:r>
          </a:p>
          <a:p>
            <a:pPr marL="541173" marR="55751" indent="-485422">
              <a:buClr>
                <a:srgbClr val="FFFFFF"/>
              </a:buClr>
              <a:buFont typeface="Arial"/>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800">
                <a:solidFill>
                  <a:srgbClr val="FFFFFF"/>
                </a:solidFill>
                <a:uFill>
                  <a:solidFill>
                    <a:srgbClr val="FFFFFF"/>
                  </a:solidFill>
                </a:uFill>
              </a:defRPr>
            </a:pPr>
            <a:r>
              <a:rPr>
                <a:solidFill>
                  <a:schemeClr val="tx1"/>
                </a:solidFill>
              </a:rPr>
              <a:t>Residuals vs fitted values</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olutions to problems"/>
          <p:cNvSpPr txBox="1"/>
          <p:nvPr/>
        </p:nvSpPr>
        <p:spPr>
          <a:xfrm>
            <a:off x="647700" y="390143"/>
            <a:ext cx="11722100" cy="1056700"/>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a:solidFill>
                  <a:schemeClr val="tx1"/>
                </a:solidFill>
              </a:rPr>
              <a:t>Solutions to problems</a:t>
            </a:r>
          </a:p>
        </p:txBody>
      </p:sp>
      <p:sp>
        <p:nvSpPr>
          <p:cNvPr id="130" name="Transform variables…"/>
          <p:cNvSpPr txBox="1"/>
          <p:nvPr/>
        </p:nvSpPr>
        <p:spPr>
          <a:xfrm>
            <a:off x="1597305" y="3443111"/>
            <a:ext cx="10374635" cy="3118803"/>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wrap="none" lIns="50800" tIns="50800" rIns="50800" bIns="50800">
            <a:spAutoFit/>
          </a:bodyPr>
          <a:lstStyle/>
          <a:p>
            <a:pPr marL="380512" marR="55751" indent="-341312">
              <a:buSzPct val="125000"/>
              <a:buChar char="•"/>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800">
                <a:solidFill>
                  <a:srgbClr val="FFFFFF"/>
                </a:solidFill>
                <a:uFill>
                  <a:solidFill>
                    <a:srgbClr val="FFFFFF"/>
                  </a:solidFill>
                </a:uFill>
              </a:defRPr>
            </a:pPr>
            <a:r>
              <a:rPr>
                <a:solidFill>
                  <a:schemeClr val="tx1"/>
                </a:solidFill>
              </a:rPr>
              <a:t>Transform variables</a:t>
            </a:r>
          </a:p>
          <a:p>
            <a:pPr marL="55751" marR="55751">
              <a:buSzPct val="125000"/>
              <a:buChar char="•"/>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800">
                <a:solidFill>
                  <a:srgbClr val="FFFFFF"/>
                </a:solidFill>
                <a:uFill>
                  <a:solidFill>
                    <a:srgbClr val="FFFFFF"/>
                  </a:solidFill>
                </a:uFill>
              </a:defRPr>
            </a:pPr>
            <a:endParaRPr>
              <a:solidFill>
                <a:schemeClr val="tx1"/>
              </a:solidFill>
            </a:endParaRPr>
          </a:p>
          <a:p>
            <a:pPr marL="380512" marR="55751" indent="-341312">
              <a:buSzPct val="125000"/>
              <a:buChar char="•"/>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800">
                <a:solidFill>
                  <a:srgbClr val="FFFFFF"/>
                </a:solidFill>
                <a:uFill>
                  <a:solidFill>
                    <a:srgbClr val="FFFFFF"/>
                  </a:solidFill>
                </a:uFill>
              </a:defRPr>
            </a:pPr>
            <a:r>
              <a:rPr>
                <a:solidFill>
                  <a:schemeClr val="tx1"/>
                </a:solidFill>
              </a:rPr>
              <a:t>Use tests with different, appropriate assumptions (next lecture)</a:t>
            </a:r>
          </a:p>
          <a:p>
            <a:pPr marL="55751" marR="55751">
              <a:buSzPct val="125000"/>
              <a:buChar char="•"/>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800">
                <a:solidFill>
                  <a:srgbClr val="FFFFFF"/>
                </a:solidFill>
                <a:uFill>
                  <a:solidFill>
                    <a:srgbClr val="FFFFFF"/>
                  </a:solidFill>
                </a:uFill>
              </a:defRPr>
            </a:pPr>
            <a:endParaRPr>
              <a:solidFill>
                <a:schemeClr val="tx1"/>
              </a:solidFill>
            </a:endParaRPr>
          </a:p>
          <a:p>
            <a:pPr marL="380512" marR="55751" indent="-341312">
              <a:buSzPct val="125000"/>
              <a:buChar char="•"/>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800">
                <a:solidFill>
                  <a:srgbClr val="FFFFFF"/>
                </a:solidFill>
                <a:uFill>
                  <a:solidFill>
                    <a:srgbClr val="FFFFFF"/>
                  </a:solidFill>
                </a:uFill>
              </a:defRPr>
            </a:pPr>
            <a:r>
              <a:rPr>
                <a:solidFill>
                  <a:schemeClr val="tx1"/>
                </a:solidFill>
              </a:rPr>
              <a:t>Use robust (often non-parametric) methods</a:t>
            </a:r>
          </a:p>
          <a:p>
            <a:pPr marL="55751" marR="55751">
              <a:buSzPct val="125000"/>
              <a:buChar char="•"/>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800">
                <a:solidFill>
                  <a:srgbClr val="FFFFFF"/>
                </a:solidFill>
                <a:uFill>
                  <a:solidFill>
                    <a:srgbClr val="FFFFFF"/>
                  </a:solidFill>
                </a:uFill>
              </a:defRPr>
            </a:pPr>
            <a:endParaRPr>
              <a:solidFill>
                <a:schemeClr val="tx1"/>
              </a:solidFill>
            </a:endParaRPr>
          </a:p>
          <a:p>
            <a:pPr marL="380512" marR="55751" indent="-341312">
              <a:buSzPct val="125000"/>
              <a:buChar char="•"/>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800">
                <a:solidFill>
                  <a:srgbClr val="FFFFFF"/>
                </a:solidFill>
                <a:uFill>
                  <a:solidFill>
                    <a:srgbClr val="FFFFFF"/>
                  </a:solidFill>
                </a:uFill>
              </a:defRPr>
            </a:pPr>
            <a:r>
              <a:rPr>
                <a:solidFill>
                  <a:schemeClr val="tx1"/>
                </a:solidFill>
              </a:rPr>
              <a:t>(for non-linearity) use models with polynomial terms</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olving non-linearity"/>
          <p:cNvSpPr txBox="1"/>
          <p:nvPr/>
        </p:nvSpPr>
        <p:spPr>
          <a:xfrm>
            <a:off x="641350" y="1152143"/>
            <a:ext cx="11722100" cy="1056700"/>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a:solidFill>
                  <a:schemeClr val="tx1"/>
                </a:solidFill>
              </a:rPr>
              <a:t>Solving non-linearity</a:t>
            </a:r>
          </a:p>
        </p:txBody>
      </p:sp>
      <p:sp>
        <p:nvSpPr>
          <p:cNvPr id="133" name="Possible options:…"/>
          <p:cNvSpPr txBox="1"/>
          <p:nvPr/>
        </p:nvSpPr>
        <p:spPr>
          <a:xfrm>
            <a:off x="1054100" y="3489395"/>
            <a:ext cx="10896600" cy="5011628"/>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spAutoFit/>
          </a:bodyPr>
          <a:lstStyle/>
          <a:p>
            <a:pPr marL="55751" marR="55751">
              <a:buClr>
                <a:srgbClr val="FFFFFF"/>
              </a:buClr>
              <a:buFont typeface="Times New Roman"/>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900">
                <a:solidFill>
                  <a:srgbClr val="FFFFFF"/>
                </a:solidFill>
                <a:uFill>
                  <a:solidFill>
                    <a:srgbClr val="FFFFFF"/>
                  </a:solidFill>
                </a:uFill>
              </a:defRPr>
            </a:pPr>
            <a:r>
              <a:rPr>
                <a:solidFill>
                  <a:schemeClr val="tx1"/>
                </a:solidFill>
              </a:rPr>
              <a:t> Possible options:</a:t>
            </a:r>
          </a:p>
          <a:p>
            <a:pPr marL="55751" marR="55751">
              <a:buClr>
                <a:srgbClr val="FFFFFF"/>
              </a:buClr>
              <a:buFont typeface="Times New Roman"/>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900">
                <a:solidFill>
                  <a:srgbClr val="FFFFFF"/>
                </a:solidFill>
                <a:uFill>
                  <a:solidFill>
                    <a:srgbClr val="FFFFFF"/>
                  </a:solidFill>
                </a:uFill>
              </a:defRPr>
            </a:pPr>
            <a:endParaRPr>
              <a:solidFill>
                <a:schemeClr val="tx1"/>
              </a:solidFill>
            </a:endParaRPr>
          </a:p>
          <a:p>
            <a:pPr marL="39199" marR="55751">
              <a:buClr>
                <a:srgbClr val="FFFFFF"/>
              </a:buClr>
              <a:buSzPct val="100000"/>
              <a:buFont typeface="Arial"/>
              <a:buAutoNum type="arabicParenR"/>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900">
                <a:solidFill>
                  <a:srgbClr val="FFFFFF"/>
                </a:solidFill>
                <a:uFill>
                  <a:solidFill>
                    <a:srgbClr val="FFFFFF"/>
                  </a:solidFill>
                </a:uFill>
              </a:defRPr>
            </a:pPr>
            <a:r>
              <a:rPr>
                <a:solidFill>
                  <a:schemeClr val="tx1"/>
                </a:solidFill>
              </a:rPr>
              <a:t>Log transform the response variable</a:t>
            </a:r>
          </a:p>
          <a:p>
            <a:pPr marL="39199" marR="55751">
              <a:buClr>
                <a:srgbClr val="FFFFFF"/>
              </a:buClr>
              <a:buSzPct val="100000"/>
              <a:buFont typeface="Arial"/>
              <a:buAutoNum type="arabicParenR"/>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900">
                <a:solidFill>
                  <a:srgbClr val="FFFFFF"/>
                </a:solidFill>
                <a:uFill>
                  <a:solidFill>
                    <a:srgbClr val="FFFFFF"/>
                  </a:solidFill>
                </a:uFill>
              </a:defRPr>
            </a:pPr>
            <a:endParaRPr>
              <a:solidFill>
                <a:schemeClr val="tx1"/>
              </a:solidFill>
            </a:endParaRPr>
          </a:p>
          <a:p>
            <a:pPr marL="39199" marR="55751">
              <a:buClr>
                <a:srgbClr val="FFFFFF"/>
              </a:buClr>
              <a:buSzPct val="100000"/>
              <a:buFont typeface="Arial"/>
              <a:buAutoNum type="arabicParenR" startAt="2"/>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900">
                <a:solidFill>
                  <a:srgbClr val="FFFFFF"/>
                </a:solidFill>
                <a:uFill>
                  <a:solidFill>
                    <a:srgbClr val="FFFFFF"/>
                  </a:solidFill>
                </a:uFill>
              </a:defRPr>
            </a:pPr>
            <a:r>
              <a:rPr>
                <a:solidFill>
                  <a:schemeClr val="tx1"/>
                </a:solidFill>
              </a:rPr>
              <a:t>Introduce a polynomial term into the model</a:t>
            </a:r>
          </a:p>
          <a:p>
            <a:pPr marL="39199" marR="55751">
              <a:buClr>
                <a:srgbClr val="FFFFFF"/>
              </a:buClr>
              <a:buSzPct val="100000"/>
              <a:buFont typeface="Arial"/>
              <a:buAutoNum type="arabicParenR" startAt="2"/>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900">
                <a:solidFill>
                  <a:srgbClr val="FFFFFF"/>
                </a:solidFill>
                <a:uFill>
                  <a:solidFill>
                    <a:srgbClr val="FFFFFF"/>
                  </a:solidFill>
                </a:uFill>
              </a:defRPr>
            </a:pPr>
            <a:endParaRPr>
              <a:solidFill>
                <a:schemeClr val="tx1"/>
              </a:solidFill>
            </a:endParaRPr>
          </a:p>
          <a:p>
            <a:pPr marL="39199" marR="55751">
              <a:buClr>
                <a:srgbClr val="FFFFFF"/>
              </a:buClr>
              <a:buSzPct val="100000"/>
              <a:buFont typeface="Arial"/>
              <a:buAutoNum type="arabicParenR" startAt="3"/>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900">
                <a:solidFill>
                  <a:srgbClr val="FFFFFF"/>
                </a:solidFill>
                <a:uFill>
                  <a:solidFill>
                    <a:srgbClr val="FFFFFF"/>
                  </a:solidFill>
                </a:uFill>
              </a:defRPr>
            </a:pPr>
            <a:r>
              <a:rPr>
                <a:solidFill>
                  <a:schemeClr val="tx1"/>
                </a:solidFill>
              </a:rPr>
              <a:t>Introduce an appropriate interaction term into the model</a:t>
            </a:r>
          </a:p>
          <a:p>
            <a:pPr marL="39199" marR="55751">
              <a:buClr>
                <a:srgbClr val="FFFFFF"/>
              </a:buClr>
              <a:buSzPct val="100000"/>
              <a:buFont typeface="Arial"/>
              <a:buAutoNum type="arabicParenR" startAt="3"/>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900">
                <a:solidFill>
                  <a:srgbClr val="FFFFFF"/>
                </a:solidFill>
                <a:uFill>
                  <a:solidFill>
                    <a:srgbClr val="FFFFFF"/>
                  </a:solidFill>
                </a:uFill>
              </a:defRPr>
            </a:pPr>
            <a:endParaRPr>
              <a:solidFill>
                <a:schemeClr val="tx1"/>
              </a:solidFill>
            </a:endParaRPr>
          </a:p>
          <a:p>
            <a:pPr marL="39199" marR="55751">
              <a:buClr>
                <a:srgbClr val="FFFFFF"/>
              </a:buClr>
              <a:buSzPct val="100000"/>
              <a:buFont typeface="Arial"/>
              <a:buAutoNum type="arabicParenR" startAt="4"/>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900">
                <a:solidFill>
                  <a:srgbClr val="FFFFFF"/>
                </a:solidFill>
                <a:uFill>
                  <a:solidFill>
                    <a:srgbClr val="FFFFFF"/>
                  </a:solidFill>
                </a:uFill>
              </a:defRPr>
            </a:pPr>
            <a:r>
              <a:rPr>
                <a:solidFill>
                  <a:schemeClr val="tx1"/>
                </a:solidFill>
              </a:rPr>
              <a:t>Generalised additive models</a:t>
            </a:r>
          </a:p>
          <a:p>
            <a:pPr marL="39199" marR="55751">
              <a:buClr>
                <a:srgbClr val="FFFFFF"/>
              </a:buClr>
              <a:buSzPct val="100000"/>
              <a:buFont typeface="Arial"/>
              <a:buAutoNum type="arabicParenR" startAt="4"/>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900">
                <a:solidFill>
                  <a:srgbClr val="FFFFFF"/>
                </a:solidFill>
                <a:uFill>
                  <a:solidFill>
                    <a:srgbClr val="FFFFFF"/>
                  </a:solidFill>
                </a:uFill>
              </a:defRPr>
            </a:pPr>
            <a:endParaRPr>
              <a:solidFill>
                <a:schemeClr val="tx1"/>
              </a:solidFill>
            </a:endParaRPr>
          </a:p>
          <a:p>
            <a:pPr marL="39199" marR="55751">
              <a:buClr>
                <a:srgbClr val="FFFFFF"/>
              </a:buClr>
              <a:buSzPct val="100000"/>
              <a:buFont typeface="Arial"/>
              <a:buAutoNum type="arabicParenR" startAt="5"/>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900">
                <a:solidFill>
                  <a:srgbClr val="FFFFFF"/>
                </a:solidFill>
                <a:uFill>
                  <a:solidFill>
                    <a:srgbClr val="FFFFFF"/>
                  </a:solidFill>
                </a:uFill>
              </a:defRPr>
            </a:pPr>
            <a:r>
              <a:rPr>
                <a:solidFill>
                  <a:schemeClr val="tx1"/>
                </a:solidFill>
              </a:rPr>
              <a:t>Measure more explanatory variables</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GLM is a (fairly) robust method"/>
          <p:cNvSpPr txBox="1"/>
          <p:nvPr/>
        </p:nvSpPr>
        <p:spPr>
          <a:xfrm>
            <a:off x="647700" y="316525"/>
            <a:ext cx="11722100" cy="2010807"/>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dirty="0">
                <a:solidFill>
                  <a:srgbClr val="000000"/>
                </a:solidFill>
              </a:rPr>
              <a:t>GLM is a (fairly) robust method</a:t>
            </a:r>
          </a:p>
        </p:txBody>
      </p:sp>
      <p:sp>
        <p:nvSpPr>
          <p:cNvPr id="136" name="One of the most important things to bear in mind is:"/>
          <p:cNvSpPr txBox="1"/>
          <p:nvPr/>
        </p:nvSpPr>
        <p:spPr>
          <a:xfrm>
            <a:off x="1624471" y="2357120"/>
            <a:ext cx="10896601" cy="471924"/>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spAutoFit/>
          </a:bodyPr>
          <a:lstStyle>
            <a:lvl1pPr marL="55751" marR="55751">
              <a:buClr>
                <a:srgbClr val="000000"/>
              </a:buClr>
              <a:buFont typeface="Times New Roman"/>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400">
                <a:solidFill>
                  <a:srgbClr val="FFFFFF"/>
                </a:solidFill>
                <a:uFill>
                  <a:solidFill>
                    <a:srgbClr val="FFFFFF"/>
                  </a:solidFill>
                </a:uFill>
              </a:defRPr>
            </a:lvl1pPr>
          </a:lstStyle>
          <a:p>
            <a:r>
              <a:rPr dirty="0">
                <a:solidFill>
                  <a:srgbClr val="000000"/>
                </a:solidFill>
              </a:rPr>
              <a:t>One of the most important things to bear in mind is:</a:t>
            </a:r>
          </a:p>
        </p:txBody>
      </p:sp>
      <p:pic>
        <p:nvPicPr>
          <p:cNvPr id="137" name="image.png" descr="image.png"/>
          <p:cNvPicPr>
            <a:picLocks/>
          </p:cNvPicPr>
          <p:nvPr/>
        </p:nvPicPr>
        <p:blipFill>
          <a:blip r:embed="rId2">
            <a:extLst/>
          </a:blip>
          <a:stretch>
            <a:fillRect/>
          </a:stretch>
        </p:blipFill>
        <p:spPr>
          <a:xfrm>
            <a:off x="4064000" y="2946400"/>
            <a:ext cx="4741334" cy="3556000"/>
          </a:xfrm>
          <a:prstGeom prst="rect">
            <a:avLst/>
          </a:prstGeom>
        </p:spPr>
      </p:pic>
      <p:sp>
        <p:nvSpPr>
          <p:cNvPr id="138" name="While its good statistical practice to perform model criticism, it’s too easy to push the ‘panic button’ and beat your badly behaved data with transformations, or reach the most exotic weapon in your statistical armoury."/>
          <p:cNvSpPr txBox="1"/>
          <p:nvPr/>
        </p:nvSpPr>
        <p:spPr>
          <a:xfrm>
            <a:off x="1832186" y="6807200"/>
            <a:ext cx="9664701" cy="1579920"/>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spAutoFit/>
          </a:bodyPr>
          <a:lstStyle>
            <a:lvl1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400">
                <a:solidFill>
                  <a:srgbClr val="FFFFFF"/>
                </a:solidFill>
                <a:uFill>
                  <a:solidFill>
                    <a:srgbClr val="FFFFFF"/>
                  </a:solidFill>
                </a:uFill>
              </a:defRPr>
            </a:lvl1pPr>
          </a:lstStyle>
          <a:p>
            <a:pPr>
              <a:defRPr sz="3400">
                <a:solidFill>
                  <a:srgbClr val="000000"/>
                </a:solidFill>
                <a:uFill>
                  <a:solidFill>
                    <a:srgbClr val="000000"/>
                  </a:solidFill>
                </a:uFill>
              </a:defRPr>
            </a:pPr>
            <a:r>
              <a:rPr sz="2400">
                <a:solidFill>
                  <a:srgbClr val="000000"/>
                </a:solidFill>
                <a:uFill>
                  <a:solidFill>
                    <a:srgbClr val="FFFFFF"/>
                  </a:solidFill>
                </a:uFill>
              </a:rPr>
              <a:t>While its good statistical practice to perform model criticism, it’s too easy to push the ‘panic button’ and beat your badly behaved data with transformations, or reach the most exotic weapon in your statistical armoury.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Model Choice"/>
          <p:cNvSpPr txBox="1"/>
          <p:nvPr/>
        </p:nvSpPr>
        <p:spPr>
          <a:xfrm>
            <a:off x="647700" y="390143"/>
            <a:ext cx="11722100" cy="1056700"/>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lang="en-GB" dirty="0" smtClean="0">
                <a:solidFill>
                  <a:srgbClr val="000000"/>
                </a:solidFill>
              </a:rPr>
              <a:t>Principles for </a:t>
            </a:r>
            <a:r>
              <a:rPr dirty="0" smtClean="0">
                <a:solidFill>
                  <a:srgbClr val="000000"/>
                </a:solidFill>
              </a:rPr>
              <a:t>Model </a:t>
            </a:r>
            <a:r>
              <a:rPr dirty="0">
                <a:solidFill>
                  <a:srgbClr val="000000"/>
                </a:solidFill>
              </a:rPr>
              <a:t>Choice</a:t>
            </a:r>
          </a:p>
        </p:txBody>
      </p:sp>
      <p:sp>
        <p:nvSpPr>
          <p:cNvPr id="28" name="If we have multiple explanatory variables, we often need to make choices about which models to investigate, and which models to present in papers, and to rely on in reaching conclusions, in estimation etc.…"/>
          <p:cNvSpPr txBox="1"/>
          <p:nvPr/>
        </p:nvSpPr>
        <p:spPr>
          <a:xfrm>
            <a:off x="1179688" y="2930595"/>
            <a:ext cx="10922001" cy="5150128"/>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spAutoFit/>
          </a:bodyPr>
          <a:lstStyle/>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pPr>
            <a:r>
              <a:rPr sz="2400" dirty="0">
                <a:solidFill>
                  <a:schemeClr val="tx1"/>
                </a:solidFill>
                <a:uFill>
                  <a:solidFill>
                    <a:srgbClr val="FFFFFF"/>
                  </a:solidFill>
                </a:uFill>
              </a:rPr>
              <a:t>If we have multiple explanatory variables, we often need to make choices about which models to investigate, and which models to present in papers, and to rely on in reaching conclusions, in estimation etc.</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pPr>
            <a:endParaRPr dirty="0">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pPr>
            <a:endParaRPr dirty="0">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pPr>
            <a:r>
              <a:rPr sz="2400" dirty="0">
                <a:solidFill>
                  <a:schemeClr val="tx1"/>
                </a:solidFill>
                <a:uFill>
                  <a:solidFill>
                    <a:srgbClr val="FFFFFF"/>
                  </a:solidFill>
                </a:uFill>
              </a:rPr>
              <a:t>‘There are three main principles of model choice:</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400">
                <a:solidFill>
                  <a:srgbClr val="FFFFFF"/>
                </a:solidFill>
                <a:uFill>
                  <a:solidFill>
                    <a:srgbClr val="FFFFFF"/>
                  </a:solidFill>
                </a:uFill>
              </a:defRPr>
            </a:pPr>
            <a:endParaRPr dirty="0">
              <a:solidFill>
                <a:schemeClr val="tx1"/>
              </a:solidFill>
            </a:endParaRPr>
          </a:p>
          <a:p>
            <a:pPr marL="39199" marR="55751">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800">
                <a:solidFill>
                  <a:srgbClr val="FFFFFF"/>
                </a:solidFill>
                <a:uFill>
                  <a:solidFill>
                    <a:srgbClr val="FFFFFF"/>
                  </a:solidFill>
                </a:uFill>
              </a:defRPr>
            </a:pPr>
            <a:r>
              <a:rPr dirty="0">
                <a:solidFill>
                  <a:schemeClr val="tx1"/>
                </a:solidFill>
              </a:rPr>
              <a:t> economy of variables</a:t>
            </a:r>
          </a:p>
          <a:p>
            <a:pPr marL="55751" marR="55751">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800">
                <a:solidFill>
                  <a:srgbClr val="FFFFFF"/>
                </a:solidFill>
                <a:uFill>
                  <a:solidFill>
                    <a:srgbClr val="FFFFFF"/>
                  </a:solidFill>
                </a:uFill>
              </a:defRPr>
            </a:pPr>
            <a:endParaRPr dirty="0">
              <a:solidFill>
                <a:schemeClr val="tx1"/>
              </a:solidFill>
            </a:endParaRPr>
          </a:p>
          <a:p>
            <a:pPr marL="39199" marR="55751">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800">
                <a:solidFill>
                  <a:srgbClr val="FFFFFF"/>
                </a:solidFill>
                <a:uFill>
                  <a:solidFill>
                    <a:srgbClr val="FFFFFF"/>
                  </a:solidFill>
                </a:uFill>
              </a:defRPr>
            </a:pPr>
            <a:r>
              <a:rPr dirty="0">
                <a:solidFill>
                  <a:schemeClr val="tx1"/>
                </a:solidFill>
              </a:rPr>
              <a:t>multiplicity of p-values</a:t>
            </a:r>
          </a:p>
          <a:p>
            <a:pPr marL="55751" marR="55751">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800">
                <a:solidFill>
                  <a:srgbClr val="FFFFFF"/>
                </a:solidFill>
                <a:uFill>
                  <a:solidFill>
                    <a:srgbClr val="FFFFFF"/>
                  </a:solidFill>
                </a:uFill>
              </a:defRPr>
            </a:pPr>
            <a:endParaRPr dirty="0">
              <a:solidFill>
                <a:schemeClr val="tx1"/>
              </a:solidFill>
            </a:endParaRPr>
          </a:p>
          <a:p>
            <a:pPr marL="39199" marR="55751">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800">
                <a:solidFill>
                  <a:srgbClr val="FFFFFF"/>
                </a:solidFill>
                <a:uFill>
                  <a:solidFill>
                    <a:srgbClr val="FFFFFF"/>
                  </a:solidFill>
                </a:uFill>
              </a:defRPr>
            </a:pPr>
            <a:r>
              <a:rPr dirty="0">
                <a:solidFill>
                  <a:schemeClr val="tx1"/>
                </a:solidFill>
              </a:rPr>
              <a:t>preserve marginality</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GLM is a (fairly) robust method"/>
          <p:cNvSpPr txBox="1"/>
          <p:nvPr/>
        </p:nvSpPr>
        <p:spPr>
          <a:xfrm>
            <a:off x="647700" y="316525"/>
            <a:ext cx="11722100" cy="2010807"/>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a:solidFill>
                  <a:schemeClr val="tx1"/>
                </a:solidFill>
              </a:rPr>
              <a:t>GLM is a (fairly) robust method</a:t>
            </a:r>
          </a:p>
        </p:txBody>
      </p:sp>
      <p:sp>
        <p:nvSpPr>
          <p:cNvPr id="141" name="GLM (and so ANOVA, regression) has been demonstrated to be fairly robust to departures from its assumptions…"/>
          <p:cNvSpPr txBox="1"/>
          <p:nvPr/>
        </p:nvSpPr>
        <p:spPr>
          <a:xfrm>
            <a:off x="1622213" y="2743200"/>
            <a:ext cx="9880601" cy="5904179"/>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spAutoFit/>
          </a:bodyPr>
          <a:lstStyle/>
          <a:p>
            <a:pPr marL="39199" marR="55751">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r>
              <a:rPr>
                <a:solidFill>
                  <a:schemeClr val="tx1"/>
                </a:solidFill>
              </a:rPr>
              <a:t> GLM (and so ANOVA, regression) has been demonstrated to be fairly robust to departures from its assumptions</a:t>
            </a:r>
          </a:p>
          <a:p>
            <a:pPr marL="55751" marR="55751">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endParaRPr>
              <a:solidFill>
                <a:schemeClr val="tx1"/>
              </a:solidFill>
            </a:endParaRPr>
          </a:p>
          <a:p>
            <a:pPr marL="39199" marR="55751">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r>
              <a:rPr>
                <a:solidFill>
                  <a:schemeClr val="tx1"/>
                </a:solidFill>
              </a:rPr>
              <a:t> Significant departures are not necessarily important!</a:t>
            </a:r>
          </a:p>
          <a:p>
            <a:pPr marL="55751" marR="55751">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endParaRPr>
              <a:solidFill>
                <a:schemeClr val="tx1"/>
              </a:solidFill>
            </a:endParaRPr>
          </a:p>
          <a:p>
            <a:pPr marL="39199" marR="55751">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900"/>
            </a:pPr>
            <a:r>
              <a:rPr sz="2900" i="1">
                <a:solidFill>
                  <a:schemeClr val="tx1"/>
                </a:solidFill>
                <a:uFill>
                  <a:solidFill>
                    <a:srgbClr val="FFFFFF"/>
                  </a:solidFill>
                </a:uFill>
              </a:rPr>
              <a:t> </a:t>
            </a:r>
            <a:r>
              <a:rPr sz="2900">
                <a:solidFill>
                  <a:schemeClr val="tx1"/>
                </a:solidFill>
                <a:uFill>
                  <a:solidFill>
                    <a:srgbClr val="FFFFFF"/>
                  </a:solidFill>
                </a:uFill>
              </a:rPr>
              <a:t>there are problems with statistical tests of assumptions</a:t>
            </a:r>
          </a:p>
          <a:p>
            <a:pPr marL="55751" marR="55751">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endParaRPr>
              <a:solidFill>
                <a:schemeClr val="tx1"/>
              </a:solidFill>
            </a:endParaRPr>
          </a:p>
          <a:p>
            <a:pPr marL="39199" marR="55751">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900"/>
            </a:pPr>
            <a:r>
              <a:rPr sz="2900">
                <a:solidFill>
                  <a:schemeClr val="tx1"/>
                </a:solidFill>
                <a:uFill>
                  <a:solidFill>
                    <a:srgbClr val="FFFFFF"/>
                  </a:solidFill>
                </a:uFill>
              </a:rPr>
              <a:t> More complex methods are often </a:t>
            </a:r>
            <a:r>
              <a:rPr sz="2900" b="1">
                <a:solidFill>
                  <a:schemeClr val="tx1"/>
                </a:solidFill>
                <a:uFill>
                  <a:solidFill>
                    <a:srgbClr val="FFFFFF"/>
                  </a:solidFill>
                </a:uFill>
              </a:rPr>
              <a:t>more</a:t>
            </a:r>
            <a:r>
              <a:rPr sz="2900">
                <a:solidFill>
                  <a:schemeClr val="tx1"/>
                </a:solidFill>
                <a:uFill>
                  <a:solidFill>
                    <a:srgbClr val="FFFFFF"/>
                  </a:solidFill>
                </a:uFill>
              </a:rPr>
              <a:t> sensitive to violations of assumptions..</a:t>
            </a:r>
          </a:p>
          <a:p>
            <a:pPr marL="55751" marR="55751">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endParaRPr>
              <a:solidFill>
                <a:schemeClr val="tx1"/>
              </a:solidFill>
            </a:endParaRPr>
          </a:p>
          <a:p>
            <a:pPr marL="39199" marR="55751">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r>
              <a:rPr>
                <a:solidFill>
                  <a:schemeClr val="tx1"/>
                </a:solidFill>
              </a:rPr>
              <a:t> You need to develop statistical wisdom, as well as knowledge!</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ummary"/>
          <p:cNvSpPr txBox="1"/>
          <p:nvPr/>
        </p:nvSpPr>
        <p:spPr>
          <a:xfrm>
            <a:off x="647700" y="794285"/>
            <a:ext cx="11722100" cy="1056700"/>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a:solidFill>
                  <a:schemeClr val="tx1"/>
                </a:solidFill>
              </a:rPr>
              <a:t>Summary</a:t>
            </a:r>
          </a:p>
        </p:txBody>
      </p:sp>
      <p:sp>
        <p:nvSpPr>
          <p:cNvPr id="144" name="Model choice is mostly about finding a minimal adequate model for your data…"/>
          <p:cNvSpPr txBox="1"/>
          <p:nvPr/>
        </p:nvSpPr>
        <p:spPr>
          <a:xfrm>
            <a:off x="1571413" y="2336800"/>
            <a:ext cx="9880601" cy="6796731"/>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spAutoFit/>
          </a:bodyPr>
          <a:lstStyle/>
          <a:p>
            <a:pPr marL="39199" marR="55751">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900"/>
            </a:pPr>
            <a:r>
              <a:rPr sz="2900" dirty="0">
                <a:solidFill>
                  <a:schemeClr val="tx1"/>
                </a:solidFill>
                <a:uFill>
                  <a:solidFill>
                    <a:srgbClr val="FFFFFF"/>
                  </a:solidFill>
                </a:uFill>
              </a:rPr>
              <a:t> Model choice is mostly about finding a </a:t>
            </a:r>
            <a:r>
              <a:rPr sz="2900" b="1" dirty="0">
                <a:solidFill>
                  <a:schemeClr val="tx1"/>
                </a:solidFill>
                <a:uFill>
                  <a:solidFill>
                    <a:srgbClr val="FFFFFF"/>
                  </a:solidFill>
                </a:uFill>
              </a:rPr>
              <a:t>minimal adequate model </a:t>
            </a:r>
            <a:r>
              <a:rPr sz="2900" dirty="0">
                <a:solidFill>
                  <a:schemeClr val="tx1"/>
                </a:solidFill>
                <a:uFill>
                  <a:solidFill>
                    <a:srgbClr val="FFFFFF"/>
                  </a:solidFill>
                </a:uFill>
              </a:rPr>
              <a:t>for your data</a:t>
            </a:r>
          </a:p>
          <a:p>
            <a:pPr marL="55751" marR="55751">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endParaRPr dirty="0">
              <a:solidFill>
                <a:schemeClr val="tx1"/>
              </a:solidFill>
            </a:endParaRPr>
          </a:p>
          <a:p>
            <a:pPr marL="39199" marR="55751">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r>
              <a:rPr dirty="0">
                <a:solidFill>
                  <a:schemeClr val="tx1"/>
                </a:solidFill>
              </a:rPr>
              <a:t>But we must preserve marginality, and for designed experiments you might need to retain some parameters</a:t>
            </a:r>
          </a:p>
          <a:p>
            <a:pPr marL="55751" marR="55751">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endParaRPr dirty="0">
              <a:solidFill>
                <a:schemeClr val="tx1"/>
              </a:solidFill>
            </a:endParaRPr>
          </a:p>
          <a:p>
            <a:pPr marL="39199" marR="55751">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900"/>
            </a:pPr>
            <a:r>
              <a:rPr sz="2900" i="1" dirty="0">
                <a:solidFill>
                  <a:schemeClr val="tx1"/>
                </a:solidFill>
                <a:uFill>
                  <a:solidFill>
                    <a:srgbClr val="FFFFFF"/>
                  </a:solidFill>
                </a:uFill>
              </a:rPr>
              <a:t> </a:t>
            </a:r>
            <a:r>
              <a:rPr sz="2900" dirty="0">
                <a:solidFill>
                  <a:schemeClr val="tx1"/>
                </a:solidFill>
                <a:uFill>
                  <a:solidFill>
                    <a:srgbClr val="FFFFFF"/>
                  </a:solidFill>
                </a:uFill>
              </a:rPr>
              <a:t>should always test if data matches assumptions of GLM – graphical approaches are (probably) better</a:t>
            </a:r>
          </a:p>
          <a:p>
            <a:pPr marL="55751" marR="55751">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endParaRPr dirty="0">
              <a:solidFill>
                <a:schemeClr val="tx1"/>
              </a:solidFill>
            </a:endParaRPr>
          </a:p>
          <a:p>
            <a:pPr marL="39199" marR="55751">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r>
              <a:rPr dirty="0">
                <a:solidFill>
                  <a:schemeClr val="tx1"/>
                </a:solidFill>
              </a:rPr>
              <a:t> often, simple transformations can help fix problems</a:t>
            </a:r>
          </a:p>
          <a:p>
            <a:pPr marL="55751" marR="55751">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endParaRPr dirty="0">
              <a:solidFill>
                <a:schemeClr val="tx1"/>
              </a:solidFill>
            </a:endParaRPr>
          </a:p>
          <a:p>
            <a:pPr marL="39199" marR="55751">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r>
              <a:rPr dirty="0">
                <a:solidFill>
                  <a:schemeClr val="tx1"/>
                </a:solidFill>
              </a:rPr>
              <a:t>If this fails, try e.g. Box-Cox, look for robust methods, or methods with other assumptions</a:t>
            </a:r>
          </a:p>
          <a:p>
            <a:pPr marL="55751" marR="55751">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endParaRPr dirty="0">
              <a:solidFill>
                <a:schemeClr val="tx1"/>
              </a:solidFill>
            </a:endParaRPr>
          </a:p>
          <a:p>
            <a:pPr marL="39199" marR="55751">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900"/>
            </a:pPr>
            <a:r>
              <a:rPr sz="2900" b="1" dirty="0">
                <a:solidFill>
                  <a:schemeClr val="tx1"/>
                </a:solidFill>
                <a:uFill>
                  <a:solidFill>
                    <a:srgbClr val="FFFFFF"/>
                  </a:solidFill>
                </a:uFill>
              </a:rPr>
              <a:t> DON’T BE TOO PICKY – GLM IS QUITE ROBUST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Economy of variables"/>
          <p:cNvSpPr txBox="1"/>
          <p:nvPr/>
        </p:nvSpPr>
        <p:spPr>
          <a:xfrm>
            <a:off x="647700" y="390143"/>
            <a:ext cx="11722100" cy="1056700"/>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dirty="0">
                <a:solidFill>
                  <a:schemeClr val="tx1"/>
                </a:solidFill>
              </a:rPr>
              <a:t>Economy of variables</a:t>
            </a:r>
          </a:p>
        </p:txBody>
      </p:sp>
      <p:sp>
        <p:nvSpPr>
          <p:cNvPr id="31" name="“the simpler the better”:…"/>
          <p:cNvSpPr txBox="1"/>
          <p:nvPr/>
        </p:nvSpPr>
        <p:spPr>
          <a:xfrm>
            <a:off x="1120986" y="1930400"/>
            <a:ext cx="10922001" cy="6535122"/>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spAutoFit/>
          </a:bodyPr>
          <a:lstStyle/>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pPr>
            <a:r>
              <a:rPr sz="3800" dirty="0">
                <a:solidFill>
                  <a:schemeClr val="tx1"/>
                </a:solidFill>
                <a:uFill>
                  <a:solidFill>
                    <a:srgbClr val="FFFFFF"/>
                  </a:solidFill>
                </a:uFill>
              </a:rPr>
              <a:t>“the simpler the better”:</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800">
                <a:solidFill>
                  <a:srgbClr val="FFFFFF"/>
                </a:solidFill>
                <a:uFill>
                  <a:solidFill>
                    <a:srgbClr val="FFFFFF"/>
                  </a:solidFill>
                </a:uFill>
              </a:defRPr>
            </a:pPr>
            <a:r>
              <a:rPr dirty="0">
                <a:solidFill>
                  <a:schemeClr val="tx1"/>
                </a:solidFill>
              </a:rPr>
              <a:t>You should pick the simplest model that adequately explains the response</a:t>
            </a:r>
          </a:p>
          <a:p>
            <a:pPr marL="55751" marR="55751" algn="l">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4000">
                <a:solidFill>
                  <a:srgbClr val="FFFFFF"/>
                </a:solidFill>
                <a:uFill>
                  <a:solidFill>
                    <a:srgbClr val="FFFFFF"/>
                  </a:solidFill>
                </a:uFill>
              </a:defRPr>
            </a:pPr>
            <a:endParaRPr dirty="0">
              <a:solidFill>
                <a:schemeClr val="tx1"/>
              </a:solidFill>
            </a:endParaRPr>
          </a:p>
          <a:p>
            <a:pPr marL="39199" marR="55751" algn="l">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600">
                <a:solidFill>
                  <a:srgbClr val="FFFFFF"/>
                </a:solidFill>
                <a:uFill>
                  <a:solidFill>
                    <a:srgbClr val="FFFFFF"/>
                  </a:solidFill>
                </a:uFill>
              </a:defRPr>
            </a:pPr>
            <a:r>
              <a:rPr dirty="0">
                <a:solidFill>
                  <a:schemeClr val="tx1"/>
                </a:solidFill>
              </a:rPr>
              <a:t> Models should have as few parameters as possible</a:t>
            </a:r>
          </a:p>
          <a:p>
            <a:pPr marL="55751" marR="55751" algn="l">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600">
                <a:solidFill>
                  <a:srgbClr val="FFFFFF"/>
                </a:solidFill>
                <a:uFill>
                  <a:solidFill>
                    <a:srgbClr val="FFFFFF"/>
                  </a:solidFill>
                </a:uFill>
              </a:defRPr>
            </a:pPr>
            <a:endParaRPr dirty="0">
              <a:solidFill>
                <a:schemeClr val="tx1"/>
              </a:solidFill>
            </a:endParaRPr>
          </a:p>
          <a:p>
            <a:pPr marL="39199" marR="55751" algn="l">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600">
                <a:solidFill>
                  <a:srgbClr val="FFFFFF"/>
                </a:solidFill>
                <a:uFill>
                  <a:solidFill>
                    <a:srgbClr val="FFFFFF"/>
                  </a:solidFill>
                </a:uFill>
              </a:defRPr>
            </a:pPr>
            <a:r>
              <a:rPr dirty="0">
                <a:solidFill>
                  <a:schemeClr val="tx1"/>
                </a:solidFill>
              </a:rPr>
              <a:t> Simple relationships between variables are preferred (linear, no interaction)</a:t>
            </a:r>
          </a:p>
          <a:p>
            <a:pPr marL="55751" marR="55751" algn="l">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400">
                <a:solidFill>
                  <a:srgbClr val="FFFFFF"/>
                </a:solidFill>
                <a:uFill>
                  <a:solidFill>
                    <a:srgbClr val="FFFFFF"/>
                  </a:solidFill>
                </a:uFill>
              </a:defRPr>
            </a:pPr>
            <a:endParaRPr dirty="0">
              <a:solidFill>
                <a:schemeClr val="tx1"/>
              </a:solidFill>
            </a:endParaRPr>
          </a:p>
          <a:p>
            <a:pPr marL="55751" marR="55751" algn="l">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pPr>
            <a:r>
              <a:rPr dirty="0">
                <a:solidFill>
                  <a:schemeClr val="tx1"/>
                </a:solidFill>
                <a:uFill>
                  <a:solidFill>
                    <a:srgbClr val="FFFFFF"/>
                  </a:solidFill>
                </a:uFill>
              </a:rPr>
              <a:t>Models should be </a:t>
            </a:r>
            <a:r>
              <a:rPr b="1" dirty="0">
                <a:solidFill>
                  <a:schemeClr val="tx1"/>
                </a:solidFill>
                <a:uFill>
                  <a:solidFill>
                    <a:srgbClr val="FFFFFF"/>
                  </a:solidFill>
                </a:uFill>
              </a:rPr>
              <a:t>simplified</a:t>
            </a:r>
            <a:r>
              <a:rPr b="1" i="1" dirty="0">
                <a:solidFill>
                  <a:schemeClr val="tx1"/>
                </a:solidFill>
                <a:uFill>
                  <a:solidFill>
                    <a:srgbClr val="FFFFFF"/>
                  </a:solidFill>
                </a:uFill>
              </a:rPr>
              <a:t> </a:t>
            </a:r>
            <a:r>
              <a:rPr dirty="0">
                <a:solidFill>
                  <a:schemeClr val="tx1"/>
                </a:solidFill>
                <a:uFill>
                  <a:solidFill>
                    <a:srgbClr val="FFFFFF"/>
                  </a:solidFill>
                </a:uFill>
              </a:rPr>
              <a:t>to only include terms that are necessary. This is called a</a:t>
            </a:r>
          </a:p>
          <a:p>
            <a:pPr marL="55751" marR="55751" algn="l">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a:solidFill>
                  <a:srgbClr val="FFFFFF"/>
                </a:solidFill>
                <a:uFill>
                  <a:solidFill>
                    <a:srgbClr val="FFFFFF"/>
                  </a:solidFill>
                </a:uFill>
              </a:defRPr>
            </a:pPr>
            <a:endParaRPr dirty="0">
              <a:solidFill>
                <a:schemeClr val="tx1"/>
              </a:solidFill>
            </a:endParaRPr>
          </a:p>
          <a:p>
            <a:pPr marL="55751" marR="55751">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b="1">
                <a:solidFill>
                  <a:srgbClr val="FFFFFF"/>
                </a:solidFill>
                <a:uFill>
                  <a:solidFill>
                    <a:srgbClr val="FFFFFF"/>
                  </a:solidFill>
                </a:uFill>
              </a:defRPr>
            </a:pPr>
            <a:r>
              <a:rPr dirty="0">
                <a:solidFill>
                  <a:schemeClr val="tx1"/>
                </a:solidFill>
              </a:rPr>
              <a:t>Minimum adequate model</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Multiplicity of </a:t>
            </a:r>
            <a:r>
              <a:rPr lang="en-GB" i="1" dirty="0" err="1" smtClean="0"/>
              <a:t>p</a:t>
            </a:r>
            <a:r>
              <a:rPr lang="en-GB" dirty="0" smtClean="0"/>
              <a:t>-values</a:t>
            </a:r>
            <a:endParaRPr lang="en-GB" dirty="0"/>
          </a:p>
        </p:txBody>
      </p:sp>
      <p:sp>
        <p:nvSpPr>
          <p:cNvPr id="3" name="Text Placeholder 2"/>
          <p:cNvSpPr>
            <a:spLocks noGrp="1"/>
          </p:cNvSpPr>
          <p:nvPr>
            <p:ph type="body" idx="1"/>
          </p:nvPr>
        </p:nvSpPr>
        <p:spPr/>
        <p:txBody>
          <a:bodyPr>
            <a:normAutofit lnSpcReduction="10000"/>
          </a:bodyPr>
          <a:lstStyle/>
          <a:p>
            <a:r>
              <a:rPr lang="en-GB" dirty="0" smtClean="0"/>
              <a:t>We have already seen that “</a:t>
            </a:r>
            <a:r>
              <a:rPr lang="en-GB" dirty="0" err="1" smtClean="0"/>
              <a:t>p</a:t>
            </a:r>
            <a:r>
              <a:rPr lang="en-GB" dirty="0" smtClean="0"/>
              <a:t> = 0.05” is not a magic wand.</a:t>
            </a:r>
          </a:p>
          <a:p>
            <a:r>
              <a:rPr lang="en-GB" dirty="0" smtClean="0"/>
              <a:t>It simply means </a:t>
            </a:r>
            <a:r>
              <a:rPr lang="en-GB" i="1" dirty="0" err="1" smtClean="0">
                <a:latin typeface="Times New Roman"/>
                <a:cs typeface="Times New Roman"/>
              </a:rPr>
              <a:t>Pr(x</a:t>
            </a:r>
            <a:r>
              <a:rPr lang="en-GB" i="1" dirty="0" smtClean="0">
                <a:latin typeface="Times New Roman"/>
                <a:cs typeface="Times New Roman"/>
              </a:rPr>
              <a:t> ≥ </a:t>
            </a:r>
            <a:r>
              <a:rPr lang="en-GB" i="1" dirty="0" err="1" smtClean="0">
                <a:latin typeface="Times New Roman"/>
                <a:cs typeface="Times New Roman"/>
              </a:rPr>
              <a:t>x</a:t>
            </a:r>
            <a:r>
              <a:rPr lang="en-GB" i="1" baseline="-25000" dirty="0" err="1" smtClean="0">
                <a:latin typeface="Times New Roman"/>
                <a:cs typeface="Times New Roman"/>
              </a:rPr>
              <a:t>crit</a:t>
            </a:r>
            <a:r>
              <a:rPr lang="en-GB" i="1" dirty="0" smtClean="0">
                <a:latin typeface="Times New Roman"/>
                <a:cs typeface="Times New Roman"/>
              </a:rPr>
              <a:t> | H</a:t>
            </a:r>
            <a:r>
              <a:rPr lang="en-GB" i="1" baseline="-25000" dirty="0" smtClean="0">
                <a:latin typeface="Times New Roman"/>
                <a:cs typeface="Times New Roman"/>
              </a:rPr>
              <a:t>0</a:t>
            </a:r>
            <a:r>
              <a:rPr lang="en-GB" i="1" dirty="0" smtClean="0">
                <a:latin typeface="Times New Roman"/>
                <a:cs typeface="Times New Roman"/>
              </a:rPr>
              <a:t>)</a:t>
            </a:r>
          </a:p>
          <a:p>
            <a:r>
              <a:rPr lang="en-GB" i="1" dirty="0" smtClean="0"/>
              <a:t>B</a:t>
            </a:r>
            <a:r>
              <a:rPr lang="en-GB" dirty="0" smtClean="0"/>
              <a:t>ut H</a:t>
            </a:r>
            <a:r>
              <a:rPr lang="en-GB" baseline="-25000" dirty="0" smtClean="0"/>
              <a:t>0</a:t>
            </a:r>
            <a:r>
              <a:rPr lang="en-GB" dirty="0" smtClean="0"/>
              <a:t> may or may not be true. Worse than this, multiple tests compound this as:</a:t>
            </a:r>
          </a:p>
          <a:p>
            <a:r>
              <a:rPr lang="en-GB" dirty="0" smtClean="0">
                <a:latin typeface="Times New Roman"/>
                <a:cs typeface="Times New Roman"/>
              </a:rPr>
              <a:t>P</a:t>
            </a:r>
            <a:r>
              <a:rPr lang="en-GB" baseline="-25000" dirty="0" smtClean="0">
                <a:latin typeface="Times New Roman"/>
                <a:cs typeface="Times New Roman"/>
              </a:rPr>
              <a:t>type-1</a:t>
            </a:r>
            <a:r>
              <a:rPr lang="en-GB" dirty="0" smtClean="0">
                <a:latin typeface="Times New Roman"/>
                <a:cs typeface="Times New Roman"/>
              </a:rPr>
              <a:t> = 1-(1-a)</a:t>
            </a:r>
            <a:r>
              <a:rPr lang="en-GB" baseline="30000" dirty="0" smtClean="0">
                <a:latin typeface="Times New Roman"/>
                <a:cs typeface="Times New Roman"/>
              </a:rPr>
              <a:t>k</a:t>
            </a:r>
            <a:r>
              <a:rPr lang="en-GB" dirty="0" smtClean="0">
                <a:latin typeface="Times New Roman"/>
                <a:cs typeface="Times New Roman"/>
              </a:rPr>
              <a:t> </a:t>
            </a:r>
            <a:r>
              <a:rPr lang="en-GB" dirty="0" smtClean="0"/>
              <a:t>for </a:t>
            </a:r>
            <a:r>
              <a:rPr lang="en-GB" dirty="0" err="1" smtClean="0">
                <a:latin typeface="Times New Roman"/>
                <a:cs typeface="Times New Roman"/>
              </a:rPr>
              <a:t>k</a:t>
            </a:r>
            <a:r>
              <a:rPr lang="en-GB" dirty="0" smtClean="0"/>
              <a:t> tests at level </a:t>
            </a:r>
            <a:r>
              <a:rPr lang="en-GB" dirty="0" smtClean="0">
                <a:latin typeface="Times New Roman"/>
                <a:cs typeface="Times New Roman"/>
              </a:rPr>
              <a:t>a</a:t>
            </a:r>
          </a:p>
          <a:p>
            <a:endParaRPr lang="en-GB" i="1" dirty="0">
              <a:latin typeface="Times New Roman"/>
              <a:cs typeface="Times New Roman"/>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ginality"/>
          <p:cNvSpPr txBox="1"/>
          <p:nvPr/>
        </p:nvSpPr>
        <p:spPr>
          <a:xfrm>
            <a:off x="647700" y="180169"/>
            <a:ext cx="11722100" cy="1056700"/>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a:solidFill>
                  <a:schemeClr val="tx1"/>
                </a:solidFill>
              </a:rPr>
              <a:t>Marginality</a:t>
            </a:r>
          </a:p>
        </p:txBody>
      </p:sp>
      <p:sp>
        <p:nvSpPr>
          <p:cNvPr id="34" name="Marginality is about making sure that your tests are invariant to linear transformations of the data: e.g. If you halve all of the observations, the F-ratio will be identical. Don’t worry too much about this, but preserving marginality means that:…"/>
          <p:cNvSpPr txBox="1"/>
          <p:nvPr/>
        </p:nvSpPr>
        <p:spPr>
          <a:xfrm>
            <a:off x="811671" y="1625600"/>
            <a:ext cx="11341101" cy="7950894"/>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spAutoFit/>
          </a:bodyPr>
          <a:lstStyle/>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pPr>
            <a:r>
              <a:rPr>
                <a:solidFill>
                  <a:schemeClr val="tx1"/>
                </a:solidFill>
                <a:uFill>
                  <a:solidFill>
                    <a:srgbClr val="FFFFFF"/>
                  </a:solidFill>
                </a:uFill>
              </a:rPr>
              <a:t>Marginality is about making sure that your tests are invariant to linear transformations of the data: e.g. If you halve all of the observations, the F-ratio will be identical. Don’t worry too much about this, but preserving marginality means that:</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a:solidFill>
                  <a:srgbClr val="FFFFFF"/>
                </a:solidFill>
                <a:uFill>
                  <a:solidFill>
                    <a:srgbClr val="FFFFFF"/>
                  </a:solidFill>
                </a:uFill>
              </a:defRPr>
            </a:pPr>
            <a:endParaRPr>
              <a:solidFill>
                <a:schemeClr val="tx1"/>
              </a:solidFill>
            </a:endParaRPr>
          </a:p>
          <a:p>
            <a:pPr marL="39199" marR="55751">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a:solidFill>
                  <a:srgbClr val="FFFFFF"/>
                </a:solidFill>
                <a:uFill>
                  <a:solidFill>
                    <a:srgbClr val="FFFFFF"/>
                  </a:solidFill>
                </a:uFill>
              </a:defRPr>
            </a:pPr>
            <a:r>
              <a:rPr>
                <a:solidFill>
                  <a:schemeClr val="tx1"/>
                </a:solidFill>
              </a:rPr>
              <a:t> main effects must precede interactions that involve the term in the model formula</a:t>
            </a:r>
          </a:p>
          <a:p>
            <a:pPr marL="55751" marR="55751">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a:solidFill>
                  <a:srgbClr val="FFFFFF"/>
                </a:solidFill>
                <a:uFill>
                  <a:solidFill>
                    <a:srgbClr val="FFFFFF"/>
                  </a:solidFill>
                </a:uFill>
              </a:defRPr>
            </a:pPr>
            <a:endParaRPr>
              <a:solidFill>
                <a:schemeClr val="tx1"/>
              </a:solidFill>
            </a:endParaRPr>
          </a:p>
          <a:p>
            <a:pPr marL="39199" marR="55751">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a:solidFill>
                  <a:srgbClr val="FFFFFF"/>
                </a:solidFill>
                <a:uFill>
                  <a:solidFill>
                    <a:srgbClr val="FFFFFF"/>
                  </a:solidFill>
                </a:uFill>
              </a:defRPr>
            </a:pPr>
            <a:r>
              <a:rPr>
                <a:solidFill>
                  <a:schemeClr val="tx1"/>
                </a:solidFill>
              </a:rPr>
              <a:t>If an interaction is significant, the main effects involved are important and should be retained, irrespective of significance</a:t>
            </a:r>
          </a:p>
          <a:p>
            <a:pPr marL="55751" marR="55751">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a:solidFill>
                  <a:srgbClr val="FFFFFF"/>
                </a:solidFill>
                <a:uFill>
                  <a:solidFill>
                    <a:srgbClr val="FFFFFF"/>
                  </a:solidFill>
                </a:uFill>
              </a:defRPr>
            </a:pPr>
            <a:endParaRPr>
              <a:solidFill>
                <a:schemeClr val="tx1"/>
              </a:solidFill>
            </a:endParaRPr>
          </a:p>
          <a:p>
            <a:pPr marL="39199" marR="55751">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a:solidFill>
                  <a:srgbClr val="FFFFFF"/>
                </a:solidFill>
                <a:uFill>
                  <a:solidFill>
                    <a:srgbClr val="FFFFFF"/>
                  </a:solidFill>
                </a:uFill>
              </a:defRPr>
            </a:pPr>
            <a:r>
              <a:rPr>
                <a:solidFill>
                  <a:schemeClr val="tx1"/>
                </a:solidFill>
              </a:rPr>
              <a:t>Do not test main effects for a term with a SS adjusted for an interaction involving the term</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Options for selecting a model"/>
          <p:cNvSpPr txBox="1"/>
          <p:nvPr/>
        </p:nvSpPr>
        <p:spPr>
          <a:xfrm>
            <a:off x="647700" y="794285"/>
            <a:ext cx="11722100" cy="1056700"/>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a:solidFill>
                  <a:schemeClr val="tx1"/>
                </a:solidFill>
              </a:rPr>
              <a:t>Options for selecting a model</a:t>
            </a:r>
          </a:p>
        </p:txBody>
      </p:sp>
      <p:sp>
        <p:nvSpPr>
          <p:cNvPr id="37" name="Automated model choice: fit a model with all terms and let a software algorithm do the model selection for you…"/>
          <p:cNvSpPr txBox="1"/>
          <p:nvPr/>
        </p:nvSpPr>
        <p:spPr>
          <a:xfrm>
            <a:off x="728133" y="2547276"/>
            <a:ext cx="11684001" cy="7027565"/>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spAutoFit/>
          </a:bodyPr>
          <a:lstStyle/>
          <a:p>
            <a:pPr marL="467824" marR="55751" indent="-428625">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000">
                <a:solidFill>
                  <a:srgbClr val="FFFFFF"/>
                </a:solidFill>
                <a:uFill>
                  <a:solidFill>
                    <a:srgbClr val="FFFFFF"/>
                  </a:solidFill>
                </a:uFill>
              </a:defRPr>
            </a:pPr>
            <a:r>
              <a:rPr dirty="0">
                <a:solidFill>
                  <a:schemeClr val="tx1"/>
                </a:solidFill>
              </a:rPr>
              <a:t>Automated model choice: fit a model with all terms and let a software algorithm do the model selection for you</a:t>
            </a:r>
          </a:p>
          <a:p>
            <a:pPr marL="467824" marR="55751" indent="-428625">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000">
                <a:solidFill>
                  <a:srgbClr val="FFFFFF"/>
                </a:solidFill>
                <a:uFill>
                  <a:solidFill>
                    <a:srgbClr val="FFFFFF"/>
                  </a:solidFill>
                </a:uFill>
              </a:defRPr>
            </a:pPr>
            <a:endParaRPr dirty="0">
              <a:solidFill>
                <a:schemeClr val="tx1"/>
              </a:solidFill>
            </a:endParaRPr>
          </a:p>
          <a:p>
            <a:pPr marL="467824" marR="55751" indent="-428625">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000">
                <a:solidFill>
                  <a:srgbClr val="FFFFFF"/>
                </a:solidFill>
                <a:uFill>
                  <a:solidFill>
                    <a:srgbClr val="FFFFFF"/>
                  </a:solidFill>
                </a:uFill>
              </a:defRPr>
            </a:pPr>
            <a:r>
              <a:rPr dirty="0">
                <a:solidFill>
                  <a:schemeClr val="tx1"/>
                </a:solidFill>
              </a:rPr>
              <a:t>Start with a model with all terms and remove non-significant terms yourself</a:t>
            </a:r>
          </a:p>
          <a:p>
            <a:pPr marL="543431" marR="55751" indent="-487679">
              <a:buClr>
                <a:srgbClr val="FFFFFF"/>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000">
                <a:solidFill>
                  <a:srgbClr val="FFFFFF"/>
                </a:solidFill>
                <a:uFill>
                  <a:solidFill>
                    <a:srgbClr val="FFFFFF"/>
                  </a:solidFill>
                </a:uFill>
              </a:defRPr>
            </a:pPr>
            <a:endParaRPr dirty="0">
              <a:solidFill>
                <a:schemeClr val="tx1"/>
              </a:solidFill>
            </a:endParaRPr>
          </a:p>
          <a:p>
            <a:pPr marL="341758" marR="55751" indent="-302558">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000"/>
            </a:pPr>
            <a:r>
              <a:rPr dirty="0">
                <a:solidFill>
                  <a:schemeClr val="tx1"/>
                </a:solidFill>
                <a:uFill>
                  <a:solidFill>
                    <a:srgbClr val="FFFFFF"/>
                  </a:solidFill>
                </a:uFill>
              </a:rPr>
              <a:t>“All subsets”: analyse all possible variants and choose one</a:t>
            </a:r>
          </a:p>
          <a:p>
            <a:pPr marL="467824" marR="55751" indent="-428625">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000">
                <a:solidFill>
                  <a:srgbClr val="FFFFFF"/>
                </a:solidFill>
                <a:uFill>
                  <a:solidFill>
                    <a:srgbClr val="FFFFFF"/>
                  </a:solidFill>
                </a:uFill>
              </a:defRPr>
            </a:pPr>
            <a:endParaRPr dirty="0">
              <a:solidFill>
                <a:schemeClr val="tx1"/>
              </a:solidFill>
            </a:endParaRPr>
          </a:p>
          <a:p>
            <a:pPr marL="341758" marR="55751" indent="-302558">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000"/>
            </a:pPr>
            <a:r>
              <a:rPr dirty="0">
                <a:solidFill>
                  <a:schemeClr val="tx1"/>
                </a:solidFill>
                <a:uFill>
                  <a:solidFill>
                    <a:srgbClr val="FFFFFF"/>
                  </a:solidFill>
                </a:uFill>
              </a:rPr>
              <a:t>“Enlightened” model choice – use your knowledge of the system to select a small number of candidate models and select the best one. </a:t>
            </a:r>
          </a:p>
          <a:p>
            <a:pPr marL="0" marR="55751">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000"/>
            </a:pPr>
            <a:endParaRPr dirty="0">
              <a:solidFill>
                <a:schemeClr val="tx1"/>
              </a:solidFill>
              <a:uFill>
                <a:solidFill>
                  <a:srgbClr val="FFFFFF"/>
                </a:solidFill>
              </a:uFill>
            </a:endParaRPr>
          </a:p>
          <a:p>
            <a:pPr marL="274435" marR="55751" indent="-233795">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000"/>
            </a:pPr>
            <a:r>
              <a:rPr dirty="0">
                <a:solidFill>
                  <a:schemeClr val="tx1"/>
                </a:solidFill>
                <a:uFill>
                  <a:solidFill>
                    <a:srgbClr val="FFFFFF"/>
                  </a:solidFill>
                </a:uFill>
              </a:rPr>
              <a:t>Multi-model inference - fit a selection of possible models and calculate coefficients based on all models, weighted by how likely they are</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Automated model Choice"/>
          <p:cNvSpPr txBox="1"/>
          <p:nvPr/>
        </p:nvSpPr>
        <p:spPr>
          <a:xfrm>
            <a:off x="647700" y="390143"/>
            <a:ext cx="11722100" cy="1056700"/>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a:solidFill>
                  <a:schemeClr val="tx1"/>
                </a:solidFill>
              </a:rPr>
              <a:t>Automated model Choice</a:t>
            </a:r>
          </a:p>
        </p:txBody>
      </p:sp>
      <p:sp>
        <p:nvSpPr>
          <p:cNvPr id="40" name="A popular choice for choosing models, particularly in multiple regression (i.e. Multiple continuous explanatory variables, no categorical variables) is automated model choice, particularly stepwise regression…"/>
          <p:cNvSpPr txBox="1"/>
          <p:nvPr/>
        </p:nvSpPr>
        <p:spPr>
          <a:xfrm>
            <a:off x="1047750" y="2882900"/>
            <a:ext cx="10922000" cy="6350455"/>
          </a:xfrm>
          <a:prstGeom prst="rect">
            <a:avLst/>
          </a:prstGeom>
          <a:extLst>
            <a:ext uri="{C572A759-6A51-4108-AA02-DFA0A04FC94B}">
              <ma14:wrappingTextBoxFlag xmlns:mc="http://schemas.openxmlformats.org/markup-compatibility/2006" xmlns:mv="urn:schemas-microsoft-com:mac:vml" xmlns:ma14="http://schemas.microsoft.com/office/mac/drawingml/2011/main" xmlns="" val="1"/>
            </a:ext>
          </a:extLst>
        </p:spPr>
        <p:txBody>
          <a:bodyPr lIns="50800" tIns="50800" rIns="50800" bIns="50800">
            <a:spAutoFit/>
          </a:bodyPr>
          <a:lstStyle/>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pPr>
            <a:r>
              <a:rPr>
                <a:solidFill>
                  <a:schemeClr val="tx1"/>
                </a:solidFill>
                <a:uFill>
                  <a:solidFill>
                    <a:srgbClr val="FFFFFF"/>
                  </a:solidFill>
                </a:uFill>
              </a:rPr>
              <a:t>A popular choice for choosing models, particularly in multiple regression (i.e. Multiple continuous explanatory variables, no categorical variables) is automated model choice, particularly </a:t>
            </a:r>
            <a:r>
              <a:rPr b="1">
                <a:solidFill>
                  <a:schemeClr val="tx1"/>
                </a:solidFill>
                <a:uFill>
                  <a:solidFill>
                    <a:srgbClr val="FFFFFF"/>
                  </a:solidFill>
                </a:uFill>
              </a:rPr>
              <a:t>stepwise regression</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b="1">
                <a:solidFill>
                  <a:srgbClr val="FFFFFF"/>
                </a:solidFill>
                <a:uFill>
                  <a:solidFill>
                    <a:srgbClr val="FFFFFF"/>
                  </a:solidFill>
                </a:uFill>
              </a:defRPr>
            </a:pPr>
            <a:endParaRPr>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r>
              <a:rPr>
                <a:solidFill>
                  <a:schemeClr val="tx1"/>
                </a:solidFill>
              </a:rPr>
              <a:t>In FORWARDS stepwise regression, we start with single-factor models, and at each step add the variable with the highest F-ratio or lowest p-value. This process continues until no factors are sufficiently informative to pass a F-ratio/p-value cut-off. This is then the preferred model</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endParaRPr>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r>
              <a:rPr>
                <a:solidFill>
                  <a:schemeClr val="tx1"/>
                </a:solidFill>
              </a:rPr>
              <a:t>In BACKWARDS stepwise regression, we start with all factors in the model, and remove factors with the highest p-values/lowest F-ratios in turn.</a:t>
            </a:r>
          </a:p>
        </p:txBody>
      </p:sp>
    </p:spTree>
  </p:cSld>
  <p:clrMapOvr>
    <a:masterClrMapping/>
  </p:clrMapOvr>
  <p:transition spd="med"/>
</p:sld>
</file>

<file path=ppt/theme/theme1.xml><?xml version="1.0" encoding="utf-8"?>
<a:theme xmlns:a="http://schemas.openxmlformats.org/drawingml/2006/main" name="White">
  <a:themeElements>
    <a:clrScheme name="Custom 1">
      <a:dk1>
        <a:srgbClr val="FFFFFF"/>
      </a:dk1>
      <a:lt1>
        <a:srgbClr val="000000"/>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White">
      <a:majorFont>
        <a:latin typeface="Corbel"/>
        <a:ea typeface="Corbel"/>
        <a:cs typeface="Corbel"/>
      </a:majorFont>
      <a:minorFont>
        <a:latin typeface="Corbel"/>
        <a:ea typeface="Corbel"/>
        <a:cs typeface="Corbe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DC65C"/>
        </a:solidFill>
        <a:ln w="9525" cap="flat">
          <a:solidFill>
            <a:srgbClr val="FFFFFF"/>
          </a:solidFill>
          <a:prstDash val="solid"/>
          <a:round/>
        </a:ln>
        <a:effectLst/>
        <a:sp3d/>
      </a:spPr>
      <a:bodyPr rot="0" spcFirstLastPara="1" vertOverflow="overflow" horzOverflow="overflow" vert="horz" wrap="square" lIns="50800" tIns="50800" rIns="50800" bIns="50800" numCol="1" spcCol="38100" rtlCol="0" anchor="ctr">
        <a:spAutoFit/>
      </a:bodyPr>
      <a:lstStyle>
        <a:defPPr marL="57799" marR="57799" indent="0" algn="ctr" defTabSz="638951"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
              <a:solidFill>
                <a:srgbClr val="000000"/>
              </a:solidFill>
            </a:uFill>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9525" cap="flat">
          <a:solidFill>
            <a:srgbClr val="FFFFFF"/>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57799" marR="57799" indent="0" algn="ctr" defTabSz="638951"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
              <a:solidFill>
                <a:srgbClr val="000000"/>
              </a:solidFill>
            </a:uFill>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orbel"/>
        <a:ea typeface="Corbel"/>
        <a:cs typeface="Corbel"/>
      </a:majorFont>
      <a:minorFont>
        <a:latin typeface="Corbel"/>
        <a:ea typeface="Corbel"/>
        <a:cs typeface="Corbe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DC65C"/>
        </a:solidFill>
        <a:ln w="9525" cap="flat">
          <a:solidFill>
            <a:srgbClr val="FFFFFF"/>
          </a:solidFill>
          <a:prstDash val="solid"/>
          <a:round/>
        </a:ln>
        <a:effectLst/>
        <a:sp3d/>
      </a:spPr>
      <a:bodyPr rot="0" spcFirstLastPara="1" vertOverflow="overflow" horzOverflow="overflow" vert="horz" wrap="square" lIns="50800" tIns="50800" rIns="50800" bIns="50800" numCol="1" spcCol="38100" rtlCol="0" anchor="ctr">
        <a:spAutoFit/>
      </a:bodyPr>
      <a:lstStyle>
        <a:defPPr marL="57799" marR="57799" indent="0" algn="ctr" defTabSz="638951"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
              <a:solidFill>
                <a:srgbClr val="000000"/>
              </a:solidFill>
            </a:uFill>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9525" cap="flat">
          <a:solidFill>
            <a:srgbClr val="FFFFFF"/>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57799" marR="57799" indent="0" algn="ctr" defTabSz="638951"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
              <a:solidFill>
                <a:srgbClr val="000000"/>
              </a:solidFill>
            </a:uFill>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963</TotalTime>
  <Words>2185</Words>
  <Application>Microsoft Office PowerPoint</Application>
  <PresentationFormat>Custom</PresentationFormat>
  <Paragraphs>283</Paragraphs>
  <Slides>41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3" baseType="lpstr">
      <vt:lpstr>White</vt:lpstr>
      <vt:lpstr>Equation</vt:lpstr>
      <vt:lpstr>PowerPoint Presentation</vt:lpstr>
      <vt:lpstr>todos</vt:lpstr>
      <vt:lpstr>PowerPoint Presentation</vt:lpstr>
      <vt:lpstr>PowerPoint Presentation</vt:lpstr>
      <vt:lpstr>PowerPoint Presentation</vt:lpstr>
      <vt:lpstr>Multiplicity of p-values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Teaching</cp:lastModifiedBy>
  <cp:revision>22</cp:revision>
  <cp:lastPrinted>2017-11-10T09:40:16Z</cp:lastPrinted>
  <dcterms:created xsi:type="dcterms:W3CDTF">2017-11-10T09:19:33Z</dcterms:created>
  <dcterms:modified xsi:type="dcterms:W3CDTF">2018-11-09T09:18:57Z</dcterms:modified>
</cp:coreProperties>
</file>