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Microsoft_Equation3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Default Extension="gif" ContentType="image/gi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Microsoft_Equation2.bin" ContentType="application/vnd.openxmlformats-officedocument.oleObject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handoutMasterIdLst>
    <p:handoutMasterId r:id="rId35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92" r:id="rId9"/>
    <p:sldId id="271" r:id="rId10"/>
    <p:sldId id="272" r:id="rId11"/>
    <p:sldId id="273" r:id="rId12"/>
    <p:sldId id="274" r:id="rId13"/>
    <p:sldId id="258" r:id="rId14"/>
    <p:sldId id="260" r:id="rId15"/>
    <p:sldId id="280" r:id="rId16"/>
    <p:sldId id="275" r:id="rId17"/>
    <p:sldId id="262" r:id="rId18"/>
    <p:sldId id="276" r:id="rId19"/>
    <p:sldId id="281" r:id="rId20"/>
    <p:sldId id="282" r:id="rId21"/>
    <p:sldId id="278" r:id="rId22"/>
    <p:sldId id="279" r:id="rId23"/>
    <p:sldId id="283" r:id="rId24"/>
    <p:sldId id="284" r:id="rId25"/>
    <p:sldId id="285" r:id="rId26"/>
    <p:sldId id="286" r:id="rId27"/>
    <p:sldId id="288" r:id="rId28"/>
    <p:sldId id="287" r:id="rId29"/>
    <p:sldId id="293" r:id="rId30"/>
    <p:sldId id="264" r:id="rId31"/>
    <p:sldId id="290" r:id="rId32"/>
    <p:sldId id="291" r:id="rId33"/>
    <p:sldId id="289" r:id="rId34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4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4606" autoAdjust="0"/>
    <p:restoredTop sz="86453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-2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Relationship Id="rId2" Type="http://schemas.openxmlformats.org/officeDocument/2006/relationships/image" Target="../media/image22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161C0-0E15-0A41-8C0A-5B26ECB7AAF7}" type="datetimeFigureOut">
              <a:rPr lang="en-GB" smtClean="0"/>
              <a:t>11/12/17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6E65-0B79-0144-8797-7B835CA8076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5472-F324-A54C-B173-04CD878BD888}" type="datetimeFigureOut">
              <a:rPr lang="en-GB" smtClean="0"/>
              <a:pPr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E3FE-7CDE-724A-9425-F8DE98D32C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5472-F324-A54C-B173-04CD878BD888}" type="datetimeFigureOut">
              <a:rPr lang="en-GB" smtClean="0"/>
              <a:pPr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E3FE-7CDE-724A-9425-F8DE98D32C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5472-F324-A54C-B173-04CD878BD888}" type="datetimeFigureOut">
              <a:rPr lang="en-GB" smtClean="0"/>
              <a:pPr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E3FE-7CDE-724A-9425-F8DE98D32C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5472-F324-A54C-B173-04CD878BD888}" type="datetimeFigureOut">
              <a:rPr lang="en-GB" smtClean="0"/>
              <a:pPr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E3FE-7CDE-724A-9425-F8DE98D32C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5472-F324-A54C-B173-04CD878BD888}" type="datetimeFigureOut">
              <a:rPr lang="en-GB" smtClean="0"/>
              <a:pPr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E3FE-7CDE-724A-9425-F8DE98D32C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5472-F324-A54C-B173-04CD878BD888}" type="datetimeFigureOut">
              <a:rPr lang="en-GB" smtClean="0"/>
              <a:pPr/>
              <a:t>11/12/17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E3FE-7CDE-724A-9425-F8DE98D32C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5472-F324-A54C-B173-04CD878BD888}" type="datetimeFigureOut">
              <a:rPr lang="en-GB" smtClean="0"/>
              <a:pPr/>
              <a:t>11/12/17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E3FE-7CDE-724A-9425-F8DE98D32C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5472-F324-A54C-B173-04CD878BD888}" type="datetimeFigureOut">
              <a:rPr lang="en-GB" smtClean="0"/>
              <a:pPr/>
              <a:t>11/12/17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E3FE-7CDE-724A-9425-F8DE98D32C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5472-F324-A54C-B173-04CD878BD888}" type="datetimeFigureOut">
              <a:rPr lang="en-GB" smtClean="0"/>
              <a:pPr/>
              <a:t>11/12/17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E3FE-7CDE-724A-9425-F8DE98D32C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5472-F324-A54C-B173-04CD878BD888}" type="datetimeFigureOut">
              <a:rPr lang="en-GB" smtClean="0"/>
              <a:pPr/>
              <a:t>11/12/17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E3FE-7CDE-724A-9425-F8DE98D32C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5472-F324-A54C-B173-04CD878BD888}" type="datetimeFigureOut">
              <a:rPr lang="en-GB" smtClean="0"/>
              <a:pPr/>
              <a:t>11/12/17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E3FE-7CDE-724A-9425-F8DE98D32C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5472-F324-A54C-B173-04CD878BD888}" type="datetimeFigureOut">
              <a:rPr lang="en-GB" smtClean="0"/>
              <a:pPr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CE3FE-7CDE-724A-9425-F8DE98D32C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oleObject" Target="../embeddings/Microsoft_Equation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models are available</a:t>
            </a:r>
            <a:endParaRPr lang="en-GB" dirty="0"/>
          </a:p>
        </p:txBody>
      </p:sp>
      <p:pic>
        <p:nvPicPr>
          <p:cNvPr id="8" name="Picture 7" descr="diff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5110067" cy="3523817"/>
          </a:xfrm>
          <a:prstGeom prst="rect">
            <a:avLst/>
          </a:prstGeom>
        </p:spPr>
      </p:pic>
      <p:pic>
        <p:nvPicPr>
          <p:cNvPr id="9" name="Picture 8" descr="100011-19a72-92e31e_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085" y="2878218"/>
            <a:ext cx="2849658" cy="36475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18946552">
            <a:off x="5533884" y="3241917"/>
            <a:ext cx="1413694" cy="1413694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884303" y="5077451"/>
            <a:ext cx="996786" cy="787641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199" y="5106555"/>
            <a:ext cx="4380345" cy="1419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Above: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particle motion</a:t>
            </a:r>
            <a:endParaRPr lang="en-GB" sz="2600" dirty="0" smtClean="0">
              <a:latin typeface="+mj-lt"/>
              <a:ea typeface="+mj-ea"/>
              <a:cs typeface="+mj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600" i="1" dirty="0" smtClean="0">
                <a:latin typeface="+mj-lt"/>
                <a:ea typeface="+mj-ea"/>
                <a:cs typeface="+mj-cs"/>
              </a:rPr>
              <a:t>Right: </a:t>
            </a:r>
            <a:r>
              <a:rPr lang="en-GB" sz="2600" dirty="0" smtClean="0">
                <a:latin typeface="+mj-lt"/>
                <a:ea typeface="+mj-ea"/>
                <a:cs typeface="+mj-cs"/>
              </a:rPr>
              <a:t>regular shapes</a:t>
            </a:r>
            <a:endParaRPr kumimoji="0" lang="en-GB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models are available</a:t>
            </a:r>
            <a:endParaRPr lang="en-GB" dirty="0"/>
          </a:p>
        </p:txBody>
      </p:sp>
      <p:pic>
        <p:nvPicPr>
          <p:cNvPr id="7" name="Picture 6" descr="surf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729"/>
            <a:ext cx="5406031" cy="4110182"/>
          </a:xfrm>
          <a:prstGeom prst="rect">
            <a:avLst/>
          </a:prstGeom>
        </p:spPr>
      </p:pic>
      <p:pic>
        <p:nvPicPr>
          <p:cNvPr id="12" name="Picture 11" descr="knot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358" y="1417638"/>
            <a:ext cx="4982074" cy="42602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1133" y="5958933"/>
            <a:ext cx="79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Patterns in 2, 3, 4 or </a:t>
            </a:r>
            <a:r>
              <a:rPr lang="en-GB" i="1" dirty="0" err="1" smtClean="0"/>
              <a:t>n</a:t>
            </a:r>
            <a:r>
              <a:rPr lang="en-GB" dirty="0" smtClean="0"/>
              <a:t>-dimensional space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tPhylogenome.png"/>
          <p:cNvPicPr>
            <a:picLocks noChangeAspect="1"/>
          </p:cNvPicPr>
          <p:nvPr/>
        </p:nvPicPr>
        <p:blipFill>
          <a:blip r:embed="rId2"/>
          <a:srcRect r="31539"/>
          <a:stretch>
            <a:fillRect/>
          </a:stretch>
        </p:blipFill>
        <p:spPr>
          <a:xfrm>
            <a:off x="4876801" y="958174"/>
            <a:ext cx="3771899" cy="5965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Biological models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5105400"/>
            <a:ext cx="4737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Biological models (</a:t>
            </a:r>
            <a:r>
              <a:rPr lang="en-GB" b="1" i="1" dirty="0" smtClean="0"/>
              <a:t>clockwise from top</a:t>
            </a:r>
            <a:r>
              <a:rPr lang="en-GB" b="1" dirty="0" smtClean="0"/>
              <a:t>):</a:t>
            </a:r>
          </a:p>
          <a:p>
            <a:r>
              <a:rPr lang="en-GB" dirty="0" smtClean="0"/>
              <a:t>Decision model: HIV virus </a:t>
            </a:r>
            <a:r>
              <a:rPr lang="en-GB" dirty="0" err="1" smtClean="0"/>
              <a:t>hypervariable</a:t>
            </a:r>
            <a:r>
              <a:rPr lang="en-GB" dirty="0" smtClean="0"/>
              <a:t> loop vs. health; phylogenetic tree: DNA sequence vs. evolutionary history; annotation: DNA sequence vs. transcription role </a:t>
            </a:r>
            <a:endParaRPr lang="en-GB" dirty="0"/>
          </a:p>
        </p:txBody>
      </p:sp>
      <p:sp>
        <p:nvSpPr>
          <p:cNvPr id="9" name="Decision 8"/>
          <p:cNvSpPr/>
          <p:nvPr/>
        </p:nvSpPr>
        <p:spPr bwMode="auto">
          <a:xfrm>
            <a:off x="691011" y="1490796"/>
            <a:ext cx="1074660" cy="588637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34"/>
          <p:cNvSpPr txBox="1">
            <a:spLocks noChangeArrowheads="1"/>
          </p:cNvSpPr>
          <p:nvPr/>
        </p:nvSpPr>
        <p:spPr bwMode="auto">
          <a:xfrm>
            <a:off x="622206" y="1599415"/>
            <a:ext cx="13078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VL 4 length</a:t>
            </a:r>
          </a:p>
        </p:txBody>
      </p:sp>
      <p:sp>
        <p:nvSpPr>
          <p:cNvPr id="11" name="Decision 10"/>
          <p:cNvSpPr/>
          <p:nvPr/>
        </p:nvSpPr>
        <p:spPr bwMode="auto">
          <a:xfrm>
            <a:off x="1932455" y="2083139"/>
            <a:ext cx="973140" cy="41043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494655" y="1876414"/>
            <a:ext cx="611834" cy="312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7" idx="0"/>
          </p:cNvCxnSpPr>
          <p:nvPr/>
        </p:nvCxnSpPr>
        <p:spPr bwMode="auto">
          <a:xfrm>
            <a:off x="2627140" y="2405817"/>
            <a:ext cx="564037" cy="3249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rminator 15"/>
          <p:cNvSpPr/>
          <p:nvPr/>
        </p:nvSpPr>
        <p:spPr bwMode="auto">
          <a:xfrm>
            <a:off x="2742371" y="2716964"/>
            <a:ext cx="969581" cy="320512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2651527" y="2730723"/>
            <a:ext cx="1079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i="1" dirty="0" smtClean="0"/>
              <a:t>Average</a:t>
            </a:r>
            <a:endParaRPr lang="en-US" sz="1200" b="1" i="1" dirty="0"/>
          </a:p>
        </p:txBody>
      </p:sp>
      <p:cxnSp>
        <p:nvCxnSpPr>
          <p:cNvPr id="18" name="Straight Arrow Connector 17"/>
          <p:cNvCxnSpPr>
            <a:endCxn id="27" idx="0"/>
          </p:cNvCxnSpPr>
          <p:nvPr/>
        </p:nvCxnSpPr>
        <p:spPr bwMode="auto">
          <a:xfrm rot="5400000">
            <a:off x="712084" y="2243436"/>
            <a:ext cx="627973" cy="34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5" idx="1"/>
          </p:cNvCxnSpPr>
          <p:nvPr/>
        </p:nvCxnSpPr>
        <p:spPr bwMode="auto">
          <a:xfrm flipV="1">
            <a:off x="2627140" y="1992498"/>
            <a:ext cx="509858" cy="184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42"/>
          <p:cNvSpPr txBox="1">
            <a:spLocks noChangeArrowheads="1"/>
          </p:cNvSpPr>
          <p:nvPr/>
        </p:nvSpPr>
        <p:spPr bwMode="auto">
          <a:xfrm>
            <a:off x="1766466" y="2128818"/>
            <a:ext cx="13078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VL 1 length</a:t>
            </a:r>
          </a:p>
        </p:txBody>
      </p:sp>
      <p:sp>
        <p:nvSpPr>
          <p:cNvPr id="21" name="Rectangle 43"/>
          <p:cNvSpPr>
            <a:spLocks noChangeArrowheads="1"/>
          </p:cNvSpPr>
          <p:nvPr/>
        </p:nvSpPr>
        <p:spPr bwMode="auto">
          <a:xfrm>
            <a:off x="1559508" y="1807530"/>
            <a:ext cx="5472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≤ 34</a:t>
            </a:r>
          </a:p>
        </p:txBody>
      </p:sp>
      <p:sp>
        <p:nvSpPr>
          <p:cNvPr id="22" name="Rectangle 44"/>
          <p:cNvSpPr>
            <a:spLocks noChangeArrowheads="1"/>
          </p:cNvSpPr>
          <p:nvPr/>
        </p:nvSpPr>
        <p:spPr bwMode="auto">
          <a:xfrm>
            <a:off x="2495550" y="1780725"/>
            <a:ext cx="5608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 ≤ 27</a:t>
            </a:r>
          </a:p>
        </p:txBody>
      </p:sp>
      <p:sp>
        <p:nvSpPr>
          <p:cNvPr id="23" name="Rectangle 45"/>
          <p:cNvSpPr>
            <a:spLocks noChangeArrowheads="1"/>
          </p:cNvSpPr>
          <p:nvPr/>
        </p:nvSpPr>
        <p:spPr bwMode="auto">
          <a:xfrm>
            <a:off x="2627140" y="2297786"/>
            <a:ext cx="7577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 &gt; 27</a:t>
            </a: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943362" y="2090012"/>
            <a:ext cx="5231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&gt; 34</a:t>
            </a:r>
          </a:p>
        </p:txBody>
      </p:sp>
      <p:sp>
        <p:nvSpPr>
          <p:cNvPr id="25" name="Terminator 24"/>
          <p:cNvSpPr/>
          <p:nvPr/>
        </p:nvSpPr>
        <p:spPr bwMode="auto">
          <a:xfrm>
            <a:off x="3136998" y="1795984"/>
            <a:ext cx="672916" cy="393027"/>
          </a:xfrm>
          <a:prstGeom prst="flowChartTerminator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Box 48"/>
          <p:cNvSpPr txBox="1">
            <a:spLocks noChangeArrowheads="1"/>
          </p:cNvSpPr>
          <p:nvPr/>
        </p:nvSpPr>
        <p:spPr bwMode="auto">
          <a:xfrm>
            <a:off x="3071400" y="1852763"/>
            <a:ext cx="8041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i="1" dirty="0" smtClean="0"/>
              <a:t>Chronic</a:t>
            </a:r>
            <a:endParaRPr lang="en-US" sz="1200" b="1" i="1" dirty="0"/>
          </a:p>
        </p:txBody>
      </p:sp>
      <p:sp>
        <p:nvSpPr>
          <p:cNvPr id="27" name="Terminator 26"/>
          <p:cNvSpPr/>
          <p:nvPr/>
        </p:nvSpPr>
        <p:spPr bwMode="auto">
          <a:xfrm>
            <a:off x="622206" y="2574785"/>
            <a:ext cx="773001" cy="320512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48"/>
          <p:cNvSpPr txBox="1">
            <a:spLocks noChangeArrowheads="1"/>
          </p:cNvSpPr>
          <p:nvPr/>
        </p:nvSpPr>
        <p:spPr bwMode="auto">
          <a:xfrm>
            <a:off x="506373" y="2592898"/>
            <a:ext cx="10009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i="1" dirty="0" smtClean="0"/>
              <a:t>Remission</a:t>
            </a:r>
            <a:endParaRPr lang="en-US" sz="1200" b="1" i="1" dirty="0"/>
          </a:p>
        </p:txBody>
      </p:sp>
      <p:pic>
        <p:nvPicPr>
          <p:cNvPr id="33" name="Picture 32" descr="prot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11" y="3196760"/>
            <a:ext cx="2812732" cy="190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model?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model is any statement that explains structure</a:t>
            </a:r>
            <a:r>
              <a:rPr lang="en-GB" baseline="0" dirty="0" smtClean="0"/>
              <a:t> in the data</a:t>
            </a:r>
          </a:p>
          <a:p>
            <a:r>
              <a:rPr lang="en-GB" baseline="0" dirty="0" smtClean="0"/>
              <a:t>Usually related to our guess about underlying phenomena</a:t>
            </a:r>
          </a:p>
          <a:p>
            <a:r>
              <a:rPr lang="en-GB" baseline="0" dirty="0" smtClean="0"/>
              <a:t>Might describe:</a:t>
            </a:r>
          </a:p>
          <a:p>
            <a:pPr lvl="1"/>
            <a:r>
              <a:rPr lang="en-GB" dirty="0" smtClean="0"/>
              <a:t>Numerical</a:t>
            </a:r>
            <a:r>
              <a:rPr lang="en-GB" baseline="0" dirty="0" smtClean="0"/>
              <a:t> observations, space, time</a:t>
            </a:r>
          </a:p>
          <a:p>
            <a:pPr lvl="1"/>
            <a:r>
              <a:rPr lang="en-GB" baseline="0" dirty="0" smtClean="0"/>
              <a:t>Genome structure, evolutionary relationships</a:t>
            </a:r>
          </a:p>
          <a:p>
            <a:pPr lvl="1"/>
            <a:r>
              <a:rPr lang="en-GB" baseline="0" dirty="0" smtClean="0"/>
              <a:t>Human language, anything else</a:t>
            </a:r>
          </a:p>
          <a:p>
            <a:pPr lvl="0"/>
            <a:r>
              <a:rPr lang="en-GB" dirty="0" smtClean="0"/>
              <a:t>Usually expressed</a:t>
            </a:r>
            <a:r>
              <a:rPr lang="en-GB" baseline="0" dirty="0" smtClean="0"/>
              <a:t> mathematically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Errors and residuals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09" y="1600200"/>
            <a:ext cx="8684381" cy="5027990"/>
          </a:xfrm>
        </p:spPr>
        <p:txBody>
          <a:bodyPr>
            <a:normAutofit/>
          </a:bodyPr>
          <a:lstStyle/>
          <a:p>
            <a:r>
              <a:rPr lang="en-GB" dirty="0" smtClean="0"/>
              <a:t>The real world is noisy</a:t>
            </a:r>
          </a:p>
          <a:p>
            <a:r>
              <a:rPr lang="en-GB" dirty="0" smtClean="0"/>
              <a:t>This is why spotting models is </a:t>
            </a:r>
            <a:r>
              <a:rPr lang="en-GB" i="1" dirty="0" smtClean="0"/>
              <a:t>hard</a:t>
            </a:r>
            <a:endParaRPr lang="en-GB" i="0" dirty="0" smtClean="0"/>
          </a:p>
          <a:p>
            <a:r>
              <a:rPr lang="en-GB" i="0" dirty="0" smtClean="0"/>
              <a:t>And why </a:t>
            </a:r>
            <a:r>
              <a:rPr lang="en-GB" b="1" i="0" dirty="0" smtClean="0"/>
              <a:t>fitting parameters</a:t>
            </a:r>
            <a:r>
              <a:rPr lang="en-GB" b="0" i="0" dirty="0" smtClean="0"/>
              <a:t> is </a:t>
            </a:r>
            <a:r>
              <a:rPr lang="en-GB" b="0" i="1" dirty="0" smtClean="0"/>
              <a:t>also</a:t>
            </a:r>
            <a:r>
              <a:rPr lang="en-GB" b="0" i="1" baseline="0" dirty="0" smtClean="0"/>
              <a:t> </a:t>
            </a:r>
            <a:r>
              <a:rPr lang="en-GB" b="0" i="1" baseline="0" dirty="0" smtClean="0"/>
              <a:t>hard</a:t>
            </a:r>
          </a:p>
          <a:p>
            <a:endParaRPr lang="en-GB" i="1" dirty="0" smtClean="0"/>
          </a:p>
          <a:p>
            <a:pPr>
              <a:buNone/>
            </a:pPr>
            <a:r>
              <a:rPr lang="en-GB" b="1" i="1" dirty="0" smtClean="0"/>
              <a:t>Probability </a:t>
            </a:r>
            <a:r>
              <a:rPr lang="en-GB" i="1" dirty="0" smtClean="0"/>
              <a:t>gives us a language to express </a:t>
            </a:r>
            <a:r>
              <a:rPr lang="en-GB" i="1" dirty="0" smtClean="0"/>
              <a:t>our belief that a particular sequence of events </a:t>
            </a:r>
            <a:r>
              <a:rPr lang="en-GB" dirty="0" smtClean="0"/>
              <a:t>(the </a:t>
            </a:r>
            <a:r>
              <a:rPr lang="en-GB" b="1" dirty="0" smtClean="0"/>
              <a:t>data</a:t>
            </a:r>
            <a:r>
              <a:rPr lang="en-GB" dirty="0" smtClean="0"/>
              <a:t>)</a:t>
            </a:r>
            <a:r>
              <a:rPr lang="en-GB" i="1" dirty="0" smtClean="0"/>
              <a:t> have occurred due to some underlying process </a:t>
            </a:r>
            <a:r>
              <a:rPr lang="en-GB" dirty="0" smtClean="0"/>
              <a:t>(the </a:t>
            </a:r>
            <a:r>
              <a:rPr lang="en-GB" b="1" dirty="0" smtClean="0"/>
              <a:t>model</a:t>
            </a:r>
            <a:r>
              <a:rPr lang="en-GB" dirty="0" smtClean="0"/>
              <a:t>), </a:t>
            </a:r>
            <a:r>
              <a:rPr lang="en-GB" i="1" dirty="0" smtClean="0"/>
              <a:t>accounting for random disturbances</a:t>
            </a:r>
            <a:r>
              <a:rPr lang="en-GB" dirty="0" smtClean="0"/>
              <a:t> (the </a:t>
            </a:r>
            <a:r>
              <a:rPr lang="en-GB" b="1" dirty="0" smtClean="0"/>
              <a:t>error)</a:t>
            </a:r>
            <a:endParaRPr lang="en-GB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900" dirty="0" smtClean="0"/>
              <a:t>Simulation, modelling, error and inference are intimately linked</a:t>
            </a:r>
          </a:p>
          <a:p>
            <a:r>
              <a:rPr lang="en-GB" sz="2900" baseline="0" dirty="0" smtClean="0"/>
              <a:t>“Does Model A describe </a:t>
            </a:r>
            <a:r>
              <a:rPr lang="en-GB" sz="2900" i="1" baseline="0" dirty="0" err="1" smtClean="0">
                <a:latin typeface="Times New Roman"/>
                <a:cs typeface="Times New Roman"/>
              </a:rPr>
              <a:t>x</a:t>
            </a:r>
            <a:r>
              <a:rPr lang="en-GB" sz="2900" baseline="0" dirty="0" smtClean="0"/>
              <a:t>?” </a:t>
            </a:r>
          </a:p>
          <a:p>
            <a:r>
              <a:rPr lang="en-GB" sz="2900" dirty="0" smtClean="0"/>
              <a:t>“Does Model A-simulated data resemble </a:t>
            </a:r>
            <a:r>
              <a:rPr lang="en-GB" sz="2900" i="1" dirty="0" err="1" smtClean="0">
                <a:latin typeface="Times New Roman"/>
                <a:cs typeface="Times New Roman"/>
              </a:rPr>
              <a:t>x</a:t>
            </a:r>
            <a:r>
              <a:rPr lang="en-GB" sz="2900" dirty="0" smtClean="0"/>
              <a:t>?” </a:t>
            </a:r>
          </a:p>
        </p:txBody>
      </p:sp>
      <p:pic>
        <p:nvPicPr>
          <p:cNvPr id="6" name="Content Placeholder 3" descr="circle.png"/>
          <p:cNvPicPr>
            <a:picLocks noChangeAspect="1"/>
          </p:cNvPicPr>
          <p:nvPr/>
        </p:nvPicPr>
        <p:blipFill>
          <a:blip r:embed="rId2"/>
          <a:srcRect l="10035" t="18979" r="35702" b="16482"/>
          <a:stretch>
            <a:fillRect/>
          </a:stretch>
        </p:blipFill>
        <p:spPr>
          <a:xfrm>
            <a:off x="6343554" y="4114800"/>
            <a:ext cx="2343246" cy="242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3554" y="4800600"/>
            <a:ext cx="26099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800" dirty="0" smtClean="0"/>
              <a:t>Simulation</a:t>
            </a:r>
            <a:endParaRPr lang="en-GB" sz="3800" dirty="0"/>
          </a:p>
        </p:txBody>
      </p:sp>
      <p:sp>
        <p:nvSpPr>
          <p:cNvPr id="8" name="Oval 7"/>
          <p:cNvSpPr/>
          <p:nvPr/>
        </p:nvSpPr>
        <p:spPr>
          <a:xfrm>
            <a:off x="3600449" y="4290257"/>
            <a:ext cx="1968501" cy="196850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400" dirty="0" smtClean="0"/>
              <a:t>Model</a:t>
            </a:r>
            <a:endParaRPr lang="en-GB" sz="3400" dirty="0"/>
          </a:p>
        </p:txBody>
      </p:sp>
      <p:pic>
        <p:nvPicPr>
          <p:cNvPr id="9" name="Picture 8" descr="VSxsyxs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975099"/>
            <a:ext cx="2599492" cy="25994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6700" y="4914900"/>
            <a:ext cx="25994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800" dirty="0" smtClean="0"/>
              <a:t>Data</a:t>
            </a:r>
            <a:endParaRPr lang="en-GB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‘A’ model really only makes general statements about the nature of the phenomenon</a:t>
            </a:r>
          </a:p>
          <a:p>
            <a:r>
              <a:rPr lang="en-GB" dirty="0" smtClean="0"/>
              <a:t>To make specific, </a:t>
            </a:r>
            <a:r>
              <a:rPr lang="en-GB" b="1" dirty="0" smtClean="0"/>
              <a:t>predictive</a:t>
            </a:r>
            <a:r>
              <a:rPr lang="en-GB" b="1" i="1" dirty="0" smtClean="0"/>
              <a:t> </a:t>
            </a:r>
            <a:r>
              <a:rPr lang="en-GB" dirty="0" smtClean="0"/>
              <a:t>statements, we need to </a:t>
            </a:r>
            <a:r>
              <a:rPr lang="en-GB" b="1" dirty="0" err="1" smtClean="0"/>
              <a:t>parametise</a:t>
            </a:r>
            <a:r>
              <a:rPr lang="en-GB" b="1" dirty="0" smtClean="0"/>
              <a:t> the model</a:t>
            </a:r>
            <a:endParaRPr lang="en-GB" dirty="0" smtClean="0"/>
          </a:p>
          <a:p>
            <a:r>
              <a:rPr lang="en-GB" dirty="0" smtClean="0"/>
              <a:t>E.g. collect and interpret height data: </a:t>
            </a:r>
          </a:p>
          <a:p>
            <a:pPr lvl="1">
              <a:buFont typeface="Arial"/>
              <a:buChar char="→"/>
            </a:pPr>
            <a:r>
              <a:rPr lang="en-GB" dirty="0" smtClean="0"/>
              <a:t>“Height is normally distributed”</a:t>
            </a:r>
          </a:p>
          <a:p>
            <a:pPr lvl="1">
              <a:buFont typeface="Arial"/>
              <a:buChar char="→"/>
            </a:pPr>
            <a:r>
              <a:rPr lang="en-GB" i="1" dirty="0" err="1" smtClean="0"/>
              <a:t>Height</a:t>
            </a:r>
            <a:r>
              <a:rPr lang="en-GB" i="1" baseline="-25000" dirty="0" err="1" smtClean="0"/>
              <a:t>MILE</a:t>
            </a:r>
            <a:r>
              <a:rPr lang="en-GB" i="1" baseline="-25000" dirty="0" smtClean="0"/>
              <a:t> END </a:t>
            </a:r>
            <a:r>
              <a:rPr lang="en-GB" i="1" dirty="0" smtClean="0"/>
              <a:t>= 1.78m ± 15.2cm</a:t>
            </a:r>
          </a:p>
          <a:p>
            <a:pPr lvl="1">
              <a:buFont typeface="Arial"/>
              <a:buChar char="→"/>
            </a:pPr>
            <a:r>
              <a:rPr lang="en-GB" dirty="0" smtClean="0"/>
              <a:t>95% of people chosen randomly between 1.63m and 1.93m</a:t>
            </a:r>
          </a:p>
          <a:p>
            <a:pPr lvl="1">
              <a:buFont typeface="Arial"/>
              <a:buChar char="→"/>
            </a:pPr>
            <a:r>
              <a:rPr lang="en-GB" dirty="0" smtClean="0"/>
              <a:t>“Don’t stock XXS or XXL jeans”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Null hypotheses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</a:t>
            </a:r>
            <a:r>
              <a:rPr lang="en-GB" baseline="0" dirty="0" smtClean="0"/>
              <a:t> ‘</a:t>
            </a:r>
            <a:r>
              <a:rPr lang="en-GB" b="1" i="1" u="sng" baseline="0" dirty="0" smtClean="0">
                <a:latin typeface="Big Caslon"/>
                <a:cs typeface="Big Caslon"/>
              </a:rPr>
              <a:t>null hypothesis</a:t>
            </a:r>
            <a:r>
              <a:rPr lang="en-GB" b="1" i="1" baseline="0" dirty="0" smtClean="0">
                <a:latin typeface="Big Caslon"/>
                <a:cs typeface="Big Caslon"/>
              </a:rPr>
              <a:t> </a:t>
            </a:r>
            <a:r>
              <a:rPr lang="en-GB" baseline="0" dirty="0" smtClean="0"/>
              <a:t>’ is usually how we infer and test a model</a:t>
            </a:r>
          </a:p>
          <a:p>
            <a:r>
              <a:rPr lang="en-GB" baseline="0" dirty="0" smtClean="0"/>
              <a:t>It is not special!</a:t>
            </a:r>
          </a:p>
          <a:p>
            <a:r>
              <a:rPr lang="en-GB" baseline="0" dirty="0" smtClean="0"/>
              <a:t>Usually a minimal ‘business as usual’-type description of the data</a:t>
            </a:r>
          </a:p>
          <a:p>
            <a:r>
              <a:rPr lang="en-GB" baseline="0" dirty="0" smtClean="0"/>
              <a:t>But for complex data types (genomes; molecular interactions; evolution) even simple null models will still be </a:t>
            </a:r>
            <a:r>
              <a:rPr lang="en-GB" i="1" baseline="0" dirty="0" smtClean="0"/>
              <a:t>very</a:t>
            </a:r>
            <a:r>
              <a:rPr lang="en-GB" baseline="0" dirty="0" smtClean="0"/>
              <a:t> complicated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choice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Sadly, relationships are rarely</a:t>
            </a:r>
            <a:r>
              <a:rPr lang="en-GB" baseline="0" dirty="0" smtClean="0"/>
              <a:t> clear-cut</a:t>
            </a:r>
          </a:p>
          <a:p>
            <a:r>
              <a:rPr lang="en-GB" baseline="0" dirty="0" smtClean="0"/>
              <a:t>Which model to use?</a:t>
            </a:r>
          </a:p>
          <a:p>
            <a:pPr lvl="1"/>
            <a:r>
              <a:rPr lang="en-GB" i="1" dirty="0" smtClean="0"/>
              <a:t>Distribution:</a:t>
            </a:r>
            <a:r>
              <a:rPr lang="en-GB" i="1" baseline="0" dirty="0" smtClean="0"/>
              <a:t> uniform? normal? exponential?</a:t>
            </a:r>
          </a:p>
          <a:p>
            <a:pPr lvl="1"/>
            <a:r>
              <a:rPr lang="en-GB" i="1" dirty="0" smtClean="0"/>
              <a:t>How many means? 1? 2? </a:t>
            </a:r>
            <a:r>
              <a:rPr lang="en-GB" i="1" dirty="0" err="1" smtClean="0"/>
              <a:t>k</a:t>
            </a:r>
            <a:r>
              <a:rPr lang="en-GB" i="1" dirty="0" smtClean="0"/>
              <a:t>?</a:t>
            </a:r>
          </a:p>
          <a:p>
            <a:pPr lvl="1"/>
            <a:r>
              <a:rPr lang="en-GB" i="1" dirty="0" smtClean="0"/>
              <a:t>Spatial shape: circle? polygon? irregular?</a:t>
            </a:r>
          </a:p>
          <a:p>
            <a:pPr lvl="1"/>
            <a:r>
              <a:rPr lang="en-GB" i="1" dirty="0" smtClean="0"/>
              <a:t>Substitution model: equal-rates? codon-bias?</a:t>
            </a:r>
          </a:p>
          <a:p>
            <a:r>
              <a:rPr lang="en-GB" dirty="0" smtClean="0"/>
              <a:t>Model selection doesn’t just influence results; it </a:t>
            </a:r>
            <a:r>
              <a:rPr lang="en-GB" b="1" dirty="0" smtClean="0"/>
              <a:t>is </a:t>
            </a:r>
            <a:r>
              <a:rPr lang="en-GB" dirty="0" smtClean="0"/>
              <a:t>the results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comparison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We’ve met the basic principles</a:t>
            </a:r>
          </a:p>
          <a:p>
            <a:pPr lvl="1"/>
            <a:r>
              <a:rPr lang="en-GB" b="1" dirty="0" smtClean="0"/>
              <a:t>Efficiency </a:t>
            </a:r>
            <a:r>
              <a:rPr lang="en-GB" dirty="0" smtClean="0"/>
              <a:t>– we like models that are simple to understand</a:t>
            </a:r>
          </a:p>
          <a:p>
            <a:pPr lvl="1"/>
            <a:r>
              <a:rPr lang="en-GB" b="1" dirty="0" smtClean="0"/>
              <a:t>Tractability </a:t>
            </a:r>
            <a:r>
              <a:rPr lang="en-GB" dirty="0" smtClean="0"/>
              <a:t>– we like models that are simple to fit/</a:t>
            </a:r>
            <a:r>
              <a:rPr lang="en-GB" dirty="0" err="1" smtClean="0"/>
              <a:t>parametise</a:t>
            </a:r>
            <a:endParaRPr lang="en-GB" dirty="0" smtClean="0"/>
          </a:p>
          <a:p>
            <a:pPr lvl="1"/>
            <a:r>
              <a:rPr lang="en-GB" b="1" dirty="0" smtClean="0"/>
              <a:t>Significance </a:t>
            </a:r>
            <a:r>
              <a:rPr lang="en-GB" dirty="0" smtClean="0"/>
              <a:t>– we like models that explain variation</a:t>
            </a:r>
          </a:p>
          <a:p>
            <a:r>
              <a:rPr lang="en-GB" b="1" dirty="0" smtClean="0"/>
              <a:t>Model comparison</a:t>
            </a:r>
            <a:r>
              <a:rPr lang="en-GB" dirty="0" smtClean="0"/>
              <a:t>: statistically trading competing models off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Chi-squared</a:t>
            </a:r>
          </a:p>
          <a:p>
            <a:r>
              <a:rPr lang="en-GB" dirty="0" smtClean="0"/>
              <a:t>Student’s T</a:t>
            </a:r>
          </a:p>
          <a:p>
            <a:r>
              <a:rPr lang="en-GB" dirty="0" smtClean="0"/>
              <a:t>ANOVA</a:t>
            </a:r>
          </a:p>
          <a:p>
            <a:r>
              <a:rPr lang="en-GB" dirty="0" smtClean="0"/>
              <a:t>Regression</a:t>
            </a:r>
          </a:p>
          <a:p>
            <a:r>
              <a:rPr lang="en-GB" dirty="0" smtClean="0"/>
              <a:t>General linear models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comparison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7600"/>
          </a:xfrm>
        </p:spPr>
        <p:txBody>
          <a:bodyPr>
            <a:normAutofit/>
          </a:bodyPr>
          <a:lstStyle/>
          <a:p>
            <a:r>
              <a:rPr lang="en-GB" dirty="0" smtClean="0"/>
              <a:t>Number</a:t>
            </a:r>
            <a:r>
              <a:rPr lang="en-GB" baseline="0" dirty="0" smtClean="0"/>
              <a:t> of </a:t>
            </a:r>
            <a:r>
              <a:rPr lang="en-GB" baseline="0" dirty="0" err="1" smtClean="0"/>
              <a:t>d.f</a:t>
            </a:r>
            <a:r>
              <a:rPr lang="en-GB" baseline="0" dirty="0" smtClean="0"/>
              <a:t>. / parameters</a:t>
            </a:r>
          </a:p>
          <a:p>
            <a:r>
              <a:rPr lang="en-GB" baseline="0" dirty="0" smtClean="0"/>
              <a:t>Total variation / variance</a:t>
            </a:r>
          </a:p>
          <a:p>
            <a:r>
              <a:rPr lang="en-GB" baseline="0" dirty="0" smtClean="0"/>
              <a:t>Mean variation</a:t>
            </a:r>
          </a:p>
          <a:p>
            <a:r>
              <a:rPr lang="en-GB" baseline="0" dirty="0" smtClean="0"/>
              <a:t>Test statistics (Chi-sq, T, F)</a:t>
            </a:r>
          </a:p>
          <a:p>
            <a:r>
              <a:rPr lang="en-GB" baseline="0" dirty="0" smtClean="0"/>
              <a:t>Information criteria, odds-ratios (AIC)</a:t>
            </a:r>
            <a:endParaRPr lang="en-GB" baseline="0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algn="ctr">
              <a:buNone/>
            </a:pPr>
            <a:r>
              <a:rPr lang="en-GB" sz="3000" dirty="0" smtClean="0"/>
              <a:t>(…</a:t>
            </a:r>
            <a:r>
              <a:rPr lang="en-GB" sz="3000" dirty="0" smtClean="0"/>
              <a:t>.</a:t>
            </a:r>
            <a:r>
              <a:rPr lang="en-GB" sz="3000" dirty="0" smtClean="0"/>
              <a:t> and: </a:t>
            </a:r>
            <a:r>
              <a:rPr lang="en-GB" sz="3000" i="1" dirty="0" smtClean="0"/>
              <a:t>Bayesian </a:t>
            </a:r>
            <a:r>
              <a:rPr lang="en-GB" sz="3000" i="1" dirty="0" smtClean="0"/>
              <a:t>vs. </a:t>
            </a:r>
            <a:r>
              <a:rPr lang="en-GB" sz="3000" i="1" dirty="0" err="1" smtClean="0"/>
              <a:t>frequentist</a:t>
            </a:r>
            <a:r>
              <a:rPr lang="en-GB" sz="3000" i="1" dirty="0" smtClean="0"/>
              <a:t> traditions…</a:t>
            </a:r>
            <a:r>
              <a:rPr lang="en-GB" sz="3000" i="1" dirty="0" smtClean="0"/>
              <a:t>.)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7696200" cy="5105399"/>
          </a:xfrm>
        </p:spPr>
        <p:txBody>
          <a:bodyPr>
            <a:normAutofit/>
          </a:bodyPr>
          <a:lstStyle/>
          <a:p>
            <a:r>
              <a:rPr lang="en-GB" dirty="0" smtClean="0"/>
              <a:t>Some models are straightforward to fit/</a:t>
            </a:r>
            <a:r>
              <a:rPr lang="en-GB" dirty="0" err="1" smtClean="0"/>
              <a:t>parametise</a:t>
            </a:r>
            <a:r>
              <a:rPr lang="en-GB" dirty="0" smtClean="0"/>
              <a:t>, because mathematicians have derived solutions, e.g.: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Usually life is harder</a:t>
            </a:r>
          </a:p>
          <a:p>
            <a:r>
              <a:rPr lang="en-GB" dirty="0" smtClean="0"/>
              <a:t>Especially in many dimensions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5" name="Picture 4" descr="l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3035301"/>
            <a:ext cx="3390900" cy="210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We use algorithms</a:t>
            </a:r>
            <a:r>
              <a:rPr lang="en-GB" baseline="0" dirty="0" smtClean="0"/>
              <a:t> for two purposes, then: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Model </a:t>
            </a:r>
            <a:r>
              <a:rPr lang="en-GB" b="1" dirty="0" err="1" smtClean="0"/>
              <a:t>parametisation</a:t>
            </a:r>
            <a:r>
              <a:rPr lang="en-GB" b="1" dirty="0" smtClean="0"/>
              <a:t>: </a:t>
            </a:r>
            <a:r>
              <a:rPr lang="en-GB" dirty="0" smtClean="0"/>
              <a:t>if we have a model to fit to complex data, we need a scheme to determine model coefficients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Model selection: </a:t>
            </a:r>
            <a:r>
              <a:rPr lang="en-GB" dirty="0" smtClean="0"/>
              <a:t>even if </a:t>
            </a:r>
            <a:r>
              <a:rPr lang="en-GB" dirty="0" err="1" smtClean="0"/>
              <a:t>parametising</a:t>
            </a:r>
            <a:r>
              <a:rPr lang="en-GB" dirty="0" smtClean="0"/>
              <a:t> a given model is trivial, there is an </a:t>
            </a:r>
            <a:r>
              <a:rPr lang="en-GB" dirty="0" err="1" smtClean="0"/>
              <a:t>omnishambles</a:t>
            </a:r>
            <a:r>
              <a:rPr lang="en-GB" dirty="0" smtClean="0"/>
              <a:t> of </a:t>
            </a:r>
            <a:r>
              <a:rPr lang="en-GB" i="1" dirty="0" smtClean="0"/>
              <a:t>possible models </a:t>
            </a:r>
            <a:r>
              <a:rPr lang="en-GB" dirty="0" smtClean="0"/>
              <a:t>to choose from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Numerical answer (or approximation) easily derived</a:t>
            </a:r>
          </a:p>
          <a:p>
            <a:r>
              <a:rPr lang="en-GB" dirty="0" smtClean="0"/>
              <a:t>Brute-force</a:t>
            </a:r>
          </a:p>
          <a:p>
            <a:r>
              <a:rPr lang="en-GB" dirty="0" smtClean="0"/>
              <a:t>Stepwise / incremental search with gradient descent</a:t>
            </a:r>
          </a:p>
          <a:p>
            <a:r>
              <a:rPr lang="en-GB" dirty="0" smtClean="0"/>
              <a:t>Random search (walk</a:t>
            </a:r>
            <a:r>
              <a:rPr lang="en-GB" dirty="0" smtClean="0"/>
              <a:t>)</a:t>
            </a:r>
          </a:p>
          <a:p>
            <a:r>
              <a:rPr lang="en-GB" dirty="0" smtClean="0"/>
              <a:t>Markov-chain Monte Carlo</a:t>
            </a:r>
            <a:endParaRPr lang="en-GB" dirty="0" smtClean="0"/>
          </a:p>
          <a:p>
            <a:r>
              <a:rPr lang="en-GB" dirty="0" smtClean="0"/>
              <a:t>Combinations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Probability</a:t>
            </a:r>
            <a:r>
              <a:rPr lang="en-GB" baseline="0" dirty="0" smtClean="0"/>
              <a:t> and confidence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 err="1" smtClean="0"/>
              <a:t>p</a:t>
            </a:r>
            <a:r>
              <a:rPr lang="en-GB" dirty="0" smtClean="0"/>
              <a:t> – Probability of seeing data, </a:t>
            </a:r>
            <a:r>
              <a:rPr lang="en-GB" i="1" dirty="0" smtClean="0"/>
              <a:t>if</a:t>
            </a:r>
            <a:r>
              <a:rPr lang="en-GB" dirty="0" smtClean="0"/>
              <a:t> H</a:t>
            </a:r>
            <a:r>
              <a:rPr lang="en-GB" baseline="-25000" dirty="0" smtClean="0"/>
              <a:t>0</a:t>
            </a:r>
            <a:r>
              <a:rPr lang="en-GB" dirty="0" smtClean="0"/>
              <a:t> correct:</a:t>
            </a:r>
          </a:p>
          <a:p>
            <a:pPr lvl="1">
              <a:buNone/>
            </a:pPr>
            <a:r>
              <a:rPr lang="en-GB" dirty="0" smtClean="0">
                <a:latin typeface="Times New Roman"/>
                <a:cs typeface="Times New Roman"/>
              </a:rPr>
              <a:t>					</a:t>
            </a:r>
            <a:r>
              <a:rPr lang="en-GB" dirty="0" err="1" smtClean="0">
                <a:latin typeface="Times New Roman"/>
                <a:cs typeface="Times New Roman"/>
              </a:rPr>
              <a:t>p</a:t>
            </a:r>
            <a:r>
              <a:rPr lang="en-GB" dirty="0" smtClean="0">
                <a:latin typeface="Times New Roman"/>
                <a:cs typeface="Times New Roman"/>
              </a:rPr>
              <a:t> = Pr ( D|H</a:t>
            </a:r>
            <a:r>
              <a:rPr lang="en-GB" baseline="-25000" dirty="0" smtClean="0">
                <a:latin typeface="Times New Roman"/>
                <a:cs typeface="Times New Roman"/>
              </a:rPr>
              <a:t>0 </a:t>
            </a:r>
            <a:r>
              <a:rPr lang="en-GB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GB" dirty="0" smtClean="0"/>
              <a:t>Not perfect but we’re stuck with it</a:t>
            </a:r>
          </a:p>
          <a:p>
            <a:r>
              <a:rPr lang="en-GB" dirty="0" smtClean="0"/>
              <a:t>For simple models </a:t>
            </a:r>
            <a:r>
              <a:rPr lang="en-GB" i="1" dirty="0" err="1" smtClean="0"/>
              <a:t>p</a:t>
            </a:r>
            <a:r>
              <a:rPr lang="en-GB" dirty="0" smtClean="0"/>
              <a:t> is straightforward to calculate; e.g. for coin-toss </a:t>
            </a:r>
            <a:r>
              <a:rPr lang="en-GB" dirty="0" smtClean="0">
                <a:latin typeface="Times New Roman"/>
                <a:cs typeface="Times New Roman"/>
              </a:rPr>
              <a:t>(</a:t>
            </a:r>
            <a:r>
              <a:rPr lang="en-GB" dirty="0" err="1" smtClean="0">
                <a:latin typeface="Times New Roman"/>
                <a:cs typeface="Times New Roman"/>
              </a:rPr>
              <a:t>P</a:t>
            </a:r>
            <a:r>
              <a:rPr lang="en-GB" baseline="-25000" dirty="0" err="1" smtClean="0">
                <a:latin typeface="Times New Roman"/>
                <a:cs typeface="Times New Roman"/>
              </a:rPr>
              <a:t>heads</a:t>
            </a:r>
            <a:r>
              <a:rPr lang="en-GB" dirty="0" smtClean="0">
                <a:latin typeface="Times New Roman"/>
                <a:cs typeface="Times New Roman"/>
              </a:rPr>
              <a:t>=0.5)</a:t>
            </a:r>
            <a:r>
              <a:rPr lang="en-GB" dirty="0" smtClean="0"/>
              <a:t> a sequence of </a:t>
            </a:r>
            <a:r>
              <a:rPr lang="en-GB" dirty="0" err="1" smtClean="0">
                <a:latin typeface="Times New Roman"/>
                <a:cs typeface="Times New Roman"/>
              </a:rPr>
              <a:t>k</a:t>
            </a:r>
            <a:r>
              <a:rPr lang="en-GB" dirty="0" smtClean="0">
                <a:latin typeface="Times New Roman"/>
                <a:cs typeface="Times New Roman"/>
              </a:rPr>
              <a:t> </a:t>
            </a:r>
            <a:r>
              <a:rPr lang="en-GB" dirty="0" smtClean="0"/>
              <a:t>heads from </a:t>
            </a:r>
            <a:r>
              <a:rPr lang="en-GB" dirty="0" err="1" smtClean="0">
                <a:latin typeface="Times New Roman"/>
                <a:cs typeface="Times New Roman"/>
              </a:rPr>
              <a:t>n</a:t>
            </a:r>
            <a:r>
              <a:rPr lang="en-GB" dirty="0" smtClean="0">
                <a:latin typeface="Times New Roman"/>
                <a:cs typeface="Times New Roman"/>
              </a:rPr>
              <a:t> </a:t>
            </a:r>
            <a:r>
              <a:rPr lang="en-GB" dirty="0" smtClean="0"/>
              <a:t>tosses</a:t>
            </a:r>
            <a:r>
              <a:rPr lang="en-GB" dirty="0" smtClean="0">
                <a:latin typeface="Times New Roman"/>
                <a:cs typeface="Times New Roman"/>
              </a:rPr>
              <a:t> {H,T,H,H} </a:t>
            </a:r>
            <a:r>
              <a:rPr lang="en-GB" dirty="0" err="1" smtClean="0">
                <a:latin typeface="Times New Roman"/>
                <a:cs typeface="Times New Roman"/>
              </a:rPr>
              <a:t>k</a:t>
            </a:r>
            <a:r>
              <a:rPr lang="en-GB" dirty="0" smtClean="0"/>
              <a:t> determined from the binomial distribution: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92200" y="5618162"/>
          <a:ext cx="2917030" cy="833437"/>
        </p:xfrm>
        <a:graphic>
          <a:graphicData uri="http://schemas.openxmlformats.org/presentationml/2006/ole">
            <p:oleObj spid="_x0000_s51202" name="Equation" r:id="rId3" imgW="17780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Probability and confidence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600200"/>
            <a:ext cx="8674100" cy="48768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For other models (normally-distributed, and related) solutions to exact or approximate probabilities are available (T, F etc) allowing us to construct </a:t>
            </a:r>
            <a:r>
              <a:rPr lang="en-GB" i="1" dirty="0" err="1" smtClean="0"/>
              <a:t>p</a:t>
            </a:r>
            <a:r>
              <a:rPr lang="en-GB" dirty="0" smtClean="0"/>
              <a:t>-values and “accept or reject H</a:t>
            </a:r>
            <a:r>
              <a:rPr lang="en-GB" baseline="-25000" dirty="0" smtClean="0"/>
              <a:t>0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For more complex models (complicated distributions, high dimensions) calculating probability exactly becomes harder or impossible</a:t>
            </a:r>
          </a:p>
          <a:p>
            <a:r>
              <a:rPr lang="en-GB" i="1" dirty="0" smtClean="0"/>
              <a:t>Reminder: Variances, confidence intervals and </a:t>
            </a:r>
            <a:r>
              <a:rPr lang="en-GB" i="1" dirty="0" err="1" smtClean="0"/>
              <a:t>p</a:t>
            </a:r>
            <a:r>
              <a:rPr lang="en-GB" i="1" dirty="0" smtClean="0"/>
              <a:t> all depend on our ability to quantify belief </a:t>
            </a:r>
          </a:p>
          <a:p>
            <a:pPr>
              <a:buNone/>
            </a:pPr>
            <a:endParaRPr lang="en-GB" i="1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Estimating</a:t>
            </a:r>
            <a:r>
              <a:rPr lang="en-GB" baseline="0" dirty="0" smtClean="0"/>
              <a:t> confidence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501"/>
            <a:ext cx="9144000" cy="30860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000" dirty="0" smtClean="0"/>
              <a:t>Where we can’t calculate directly we may have to try our best:</a:t>
            </a:r>
          </a:p>
          <a:p>
            <a:pPr marL="355600" lvl="1" indent="-177800"/>
            <a:r>
              <a:rPr lang="en-GB" sz="2200" i="1" dirty="0" smtClean="0"/>
              <a:t>How sensitive is this estimate to the </a:t>
            </a:r>
            <a:r>
              <a:rPr lang="en-GB" sz="2200" i="1" u="sng" dirty="0" smtClean="0"/>
              <a:t>data</a:t>
            </a:r>
            <a:r>
              <a:rPr lang="en-GB" sz="2200" i="1" dirty="0" smtClean="0"/>
              <a:t>? </a:t>
            </a:r>
            <a:r>
              <a:rPr lang="en-GB" sz="2200" dirty="0" smtClean="0"/>
              <a:t>(bootstrap estimates)</a:t>
            </a:r>
          </a:p>
          <a:p>
            <a:pPr marL="355600" lvl="1" indent="-177800"/>
            <a:r>
              <a:rPr lang="en-GB" sz="2200" i="1" dirty="0" smtClean="0"/>
              <a:t>How sensitive is this estimate to the </a:t>
            </a:r>
            <a:r>
              <a:rPr lang="en-GB" sz="2200" i="1" u="sng" dirty="0" smtClean="0"/>
              <a:t>model</a:t>
            </a:r>
            <a:r>
              <a:rPr lang="en-GB" sz="2200" i="1" dirty="0" smtClean="0"/>
              <a:t>? </a:t>
            </a:r>
            <a:r>
              <a:rPr lang="en-GB" sz="2200" dirty="0" smtClean="0"/>
              <a:t>(vary parameters, empirically)</a:t>
            </a:r>
          </a:p>
          <a:p>
            <a:pPr marL="355600" lvl="1" indent="-177800"/>
            <a:r>
              <a:rPr lang="en-GB" sz="2200" i="1" dirty="0" smtClean="0"/>
              <a:t>How closely does this dataset resemble the </a:t>
            </a:r>
            <a:r>
              <a:rPr lang="en-GB" sz="2200" i="1" u="sng" dirty="0" smtClean="0"/>
              <a:t>null</a:t>
            </a:r>
            <a:r>
              <a:rPr lang="en-GB" sz="2200" i="1" dirty="0" smtClean="0"/>
              <a:t>? </a:t>
            </a:r>
            <a:r>
              <a:rPr lang="en-GB" sz="2200" dirty="0" smtClean="0"/>
              <a:t>(simulations)</a:t>
            </a:r>
            <a:endParaRPr lang="en-GB"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Estimating</a:t>
            </a:r>
            <a:r>
              <a:rPr lang="en-GB" baseline="0" dirty="0" smtClean="0"/>
              <a:t> confidence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501"/>
            <a:ext cx="9144000" cy="30860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000" dirty="0" smtClean="0"/>
              <a:t>Where we can’t calculate directly we may have to try our best:</a:t>
            </a:r>
          </a:p>
          <a:p>
            <a:pPr marL="355600" lvl="1" indent="-177800"/>
            <a:r>
              <a:rPr lang="en-GB" sz="2200" i="1" dirty="0" smtClean="0"/>
              <a:t>How sensitive is this estimate to the </a:t>
            </a:r>
            <a:r>
              <a:rPr lang="en-GB" sz="2200" i="1" u="sng" dirty="0" smtClean="0"/>
              <a:t>data</a:t>
            </a:r>
            <a:r>
              <a:rPr lang="en-GB" sz="2200" i="1" dirty="0" smtClean="0"/>
              <a:t>? </a:t>
            </a:r>
            <a:r>
              <a:rPr lang="en-GB" sz="2200" dirty="0" smtClean="0"/>
              <a:t>(bootstrap estimates)</a:t>
            </a:r>
          </a:p>
          <a:p>
            <a:pPr marL="355600" lvl="1" indent="-177800"/>
            <a:r>
              <a:rPr lang="en-GB" sz="2200" i="1" dirty="0" smtClean="0"/>
              <a:t>How sensitive is this estimate to the </a:t>
            </a:r>
            <a:r>
              <a:rPr lang="en-GB" sz="2200" i="1" u="sng" dirty="0" smtClean="0"/>
              <a:t>model</a:t>
            </a:r>
            <a:r>
              <a:rPr lang="en-GB" sz="2200" i="1" dirty="0" smtClean="0"/>
              <a:t>? </a:t>
            </a:r>
            <a:r>
              <a:rPr lang="en-GB" sz="2200" dirty="0" smtClean="0"/>
              <a:t>(vary parameters, empirically)</a:t>
            </a:r>
          </a:p>
          <a:p>
            <a:pPr marL="355600" lvl="1" indent="-177800"/>
            <a:r>
              <a:rPr lang="en-GB" sz="2200" i="1" dirty="0" smtClean="0">
                <a:solidFill>
                  <a:schemeClr val="bg1">
                    <a:lumMod val="65000"/>
                  </a:schemeClr>
                </a:solidFill>
              </a:rPr>
              <a:t>How closely does this dataset resemble the null? </a:t>
            </a:r>
            <a:r>
              <a:rPr lang="en-GB" sz="2200" dirty="0" smtClean="0">
                <a:solidFill>
                  <a:schemeClr val="bg1">
                    <a:lumMod val="65000"/>
                  </a:schemeClr>
                </a:solidFill>
              </a:rPr>
              <a:t>(simulations)</a:t>
            </a:r>
            <a:endParaRPr lang="en-GB" sz="2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 descr="gamma-point.png"/>
          <p:cNvPicPr>
            <a:picLocks noChangeAspect="1"/>
          </p:cNvPicPr>
          <p:nvPr/>
        </p:nvPicPr>
        <p:blipFill>
          <a:blip r:embed="rId2"/>
          <a:srcRect t="19328" b="14996"/>
          <a:stretch>
            <a:fillRect/>
          </a:stretch>
        </p:blipFill>
        <p:spPr>
          <a:xfrm>
            <a:off x="292100" y="3429000"/>
            <a:ext cx="4495485" cy="3019400"/>
          </a:xfrm>
          <a:prstGeom prst="rect">
            <a:avLst/>
          </a:prstGeom>
        </p:spPr>
      </p:pic>
      <p:pic>
        <p:nvPicPr>
          <p:cNvPr id="5" name="Picture 4" descr="gamma-estimat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21017" r="6371" b="13307"/>
              <a:stretch>
                <a:fillRect/>
              </a:stretch>
            </p:blipFill>
          </mc:Choice>
          <mc:Fallback>
            <p:blipFill>
              <a:blip r:embed="rId4"/>
              <a:srcRect t="21017" r="6371" b="13307"/>
              <a:stretch>
                <a:fillRect/>
              </a:stretch>
            </p:blipFill>
          </mc:Fallback>
        </mc:AlternateContent>
        <p:spPr>
          <a:xfrm>
            <a:off x="4425349" y="3492500"/>
            <a:ext cx="4388451" cy="30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Estimating</a:t>
            </a:r>
            <a:r>
              <a:rPr lang="en-GB" baseline="0" dirty="0" smtClean="0"/>
              <a:t> confidence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501"/>
            <a:ext cx="9144000" cy="30860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000" dirty="0" smtClean="0"/>
              <a:t>Where we can’t calculate directly we may have to try our best:</a:t>
            </a:r>
          </a:p>
          <a:p>
            <a:pPr marL="355600" lvl="1" indent="-177800"/>
            <a:r>
              <a:rPr lang="en-GB" sz="2200" i="1" dirty="0" smtClean="0">
                <a:solidFill>
                  <a:schemeClr val="bg1">
                    <a:lumMod val="50000"/>
                  </a:schemeClr>
                </a:solidFill>
              </a:rPr>
              <a:t>How sensitive is this estimate to the </a:t>
            </a:r>
            <a:r>
              <a:rPr lang="en-GB" sz="2200" i="1" u="sng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GB" sz="2200" i="1" dirty="0" smtClean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(bootstrap estimates)</a:t>
            </a:r>
          </a:p>
          <a:p>
            <a:pPr marL="355600" lvl="1" indent="-177800"/>
            <a:r>
              <a:rPr lang="en-GB" sz="2200" i="1" dirty="0" smtClean="0">
                <a:solidFill>
                  <a:schemeClr val="bg1">
                    <a:lumMod val="50000"/>
                  </a:schemeClr>
                </a:solidFill>
              </a:rPr>
              <a:t>How sensitive is this estimate to the </a:t>
            </a:r>
            <a:r>
              <a:rPr lang="en-GB" sz="2200" i="1" u="sng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  <a:r>
              <a:rPr lang="en-GB" sz="2200" i="1" dirty="0" smtClean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(vary parameters, empirically)</a:t>
            </a:r>
          </a:p>
          <a:p>
            <a:pPr marL="355600" lvl="1" indent="-177800"/>
            <a:r>
              <a:rPr lang="en-GB" sz="2200" i="1" dirty="0" smtClean="0"/>
              <a:t>How closely does this dataset resemble the null? </a:t>
            </a:r>
            <a:r>
              <a:rPr lang="en-GB" sz="2200" dirty="0" smtClean="0"/>
              <a:t>(simulations)</a:t>
            </a:r>
            <a:endParaRPr lang="en-GB" sz="2200" i="1" dirty="0"/>
          </a:p>
        </p:txBody>
      </p:sp>
      <p:pic>
        <p:nvPicPr>
          <p:cNvPr id="7" name="Picture 6" descr="gamma-simulate-cutoff.png"/>
          <p:cNvPicPr>
            <a:picLocks noChangeAspect="1"/>
          </p:cNvPicPr>
          <p:nvPr/>
        </p:nvPicPr>
        <p:blipFill>
          <a:blip r:embed="rId2"/>
          <a:srcRect t="16205" r="9773" b="14266"/>
          <a:stretch>
            <a:fillRect/>
          </a:stretch>
        </p:blipFill>
        <p:spPr>
          <a:xfrm>
            <a:off x="2117725" y="3263900"/>
            <a:ext cx="4044950" cy="3187700"/>
          </a:xfrm>
          <a:prstGeom prst="rect">
            <a:avLst/>
          </a:prstGeom>
        </p:spPr>
      </p:pic>
      <p:pic>
        <p:nvPicPr>
          <p:cNvPr id="8" name="Picture 7" descr="gamma-simulation-density.png"/>
          <p:cNvPicPr>
            <a:picLocks noChangeAspect="1"/>
          </p:cNvPicPr>
          <p:nvPr/>
        </p:nvPicPr>
        <p:blipFill>
          <a:blip r:embed="rId3"/>
          <a:srcRect l="12323" t="20083" r="9773" b="16205"/>
          <a:stretch>
            <a:fillRect/>
          </a:stretch>
        </p:blipFill>
        <p:spPr>
          <a:xfrm>
            <a:off x="5854700" y="3429000"/>
            <a:ext cx="3492500" cy="2921000"/>
          </a:xfrm>
          <a:prstGeom prst="rect">
            <a:avLst/>
          </a:prstGeom>
        </p:spPr>
      </p:pic>
      <p:pic>
        <p:nvPicPr>
          <p:cNvPr id="6" name="Picture 5" descr="gamma_base.png"/>
          <p:cNvPicPr>
            <a:picLocks noChangeAspect="1"/>
          </p:cNvPicPr>
          <p:nvPr/>
        </p:nvPicPr>
        <p:blipFill>
          <a:blip r:embed="rId4"/>
          <a:srcRect l="10623" t="18698" r="10340" b="11773"/>
          <a:stretch>
            <a:fillRect/>
          </a:stretch>
        </p:blipFill>
        <p:spPr>
          <a:xfrm>
            <a:off x="-431800" y="3390900"/>
            <a:ext cx="3543300" cy="318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/>
          <p:cNvGrpSpPr/>
          <p:nvPr/>
        </p:nvGrpSpPr>
        <p:grpSpPr>
          <a:xfrm>
            <a:off x="0" y="3429000"/>
            <a:ext cx="9144000" cy="1790700"/>
            <a:chOff x="0" y="3429000"/>
            <a:chExt cx="9144000" cy="1790700"/>
          </a:xfrm>
        </p:grpSpPr>
        <p:sp>
          <p:nvSpPr>
            <p:cNvPr id="29" name="Rectangle 28"/>
            <p:cNvSpPr/>
            <p:nvPr/>
          </p:nvSpPr>
          <p:spPr>
            <a:xfrm>
              <a:off x="0" y="3429000"/>
              <a:ext cx="9144000" cy="1790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1959" y="4384070"/>
              <a:ext cx="1940082" cy="5232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/>
                <a:t>simulation</a:t>
              </a:r>
              <a:endParaRPr lang="en-GB" sz="2800" dirty="0"/>
            </a:p>
          </p:txBody>
        </p:sp>
        <p:cxnSp>
          <p:nvCxnSpPr>
            <p:cNvPr id="13" name="Shape 12"/>
            <p:cNvCxnSpPr>
              <a:stCxn id="6" idx="2"/>
              <a:endCxn id="7" idx="3"/>
            </p:cNvCxnSpPr>
            <p:nvPr/>
          </p:nvCxnSpPr>
          <p:spPr>
            <a:xfrm rot="5400000">
              <a:off x="5661406" y="3571245"/>
              <a:ext cx="955070" cy="1193800"/>
            </a:xfrm>
            <a:prstGeom prst="curvedConnector2">
              <a:avLst/>
            </a:prstGeom>
            <a:ln w="317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9"/>
          <p:cNvGrpSpPr/>
          <p:nvPr/>
        </p:nvGrpSpPr>
        <p:grpSpPr>
          <a:xfrm>
            <a:off x="0" y="1638300"/>
            <a:ext cx="9144000" cy="1790700"/>
            <a:chOff x="0" y="1638300"/>
            <a:chExt cx="9144000" cy="1790700"/>
          </a:xfrm>
        </p:grpSpPr>
        <p:sp>
          <p:nvSpPr>
            <p:cNvPr id="28" name="Rectangle 27"/>
            <p:cNvSpPr/>
            <p:nvPr/>
          </p:nvSpPr>
          <p:spPr>
            <a:xfrm>
              <a:off x="0" y="1638300"/>
              <a:ext cx="9144000" cy="17907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341" y="1766788"/>
              <a:ext cx="193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Optimise fit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Method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28700" y="3167390"/>
            <a:ext cx="1940082" cy="52322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data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65800" y="3167390"/>
            <a:ext cx="1940082" cy="5232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model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490079" y="1874510"/>
            <a:ext cx="2163841" cy="52322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Fit</a:t>
            </a:r>
            <a:endParaRPr lang="en-GB" sz="2800" dirty="0"/>
          </a:p>
        </p:txBody>
      </p:sp>
      <p:cxnSp>
        <p:nvCxnSpPr>
          <p:cNvPr id="10" name="Shape 9"/>
          <p:cNvCxnSpPr>
            <a:stCxn id="5" idx="0"/>
            <a:endCxn id="8" idx="1"/>
          </p:cNvCxnSpPr>
          <p:nvPr/>
        </p:nvCxnSpPr>
        <p:spPr>
          <a:xfrm rot="5400000" flipH="1" flipV="1">
            <a:off x="2228775" y="1906086"/>
            <a:ext cx="1031270" cy="1491338"/>
          </a:xfrm>
          <a:prstGeom prst="curvedConnector2">
            <a:avLst/>
          </a:prstGeom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6" idx="0"/>
            <a:endCxn id="8" idx="3"/>
          </p:cNvCxnSpPr>
          <p:nvPr/>
        </p:nvCxnSpPr>
        <p:spPr>
          <a:xfrm rot="16200000" flipV="1">
            <a:off x="5679246" y="2110794"/>
            <a:ext cx="1031270" cy="1081921"/>
          </a:xfrm>
          <a:prstGeom prst="curvedConnector2">
            <a:avLst/>
          </a:prstGeom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40" y="4837668"/>
            <a:ext cx="290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Parametise</a:t>
            </a:r>
            <a:r>
              <a:rPr lang="en-GB" dirty="0" smtClean="0"/>
              <a:t> simulation</a:t>
            </a:r>
            <a:endParaRPr lang="en-GB" dirty="0"/>
          </a:p>
        </p:txBody>
      </p:sp>
      <p:grpSp>
        <p:nvGrpSpPr>
          <p:cNvPr id="9" name="Group 41"/>
          <p:cNvGrpSpPr/>
          <p:nvPr/>
        </p:nvGrpSpPr>
        <p:grpSpPr>
          <a:xfrm>
            <a:off x="4064000" y="2398524"/>
            <a:ext cx="1701800" cy="1986340"/>
            <a:chOff x="4064000" y="2398524"/>
            <a:chExt cx="1701800" cy="1986340"/>
          </a:xfrm>
        </p:grpSpPr>
        <p:sp>
          <p:nvSpPr>
            <p:cNvPr id="30" name="TextBox 29"/>
            <p:cNvSpPr txBox="1"/>
            <p:nvPr/>
          </p:nvSpPr>
          <p:spPr>
            <a:xfrm>
              <a:off x="4064000" y="3205490"/>
              <a:ext cx="10160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(refine)</a:t>
              </a:r>
              <a:endParaRPr lang="en-GB" dirty="0"/>
            </a:p>
          </p:txBody>
        </p:sp>
        <p:cxnSp>
          <p:nvCxnSpPr>
            <p:cNvPr id="32" name="Straight Arrow Connector 31"/>
            <p:cNvCxnSpPr>
              <a:stCxn id="8" idx="2"/>
              <a:endCxn id="30" idx="0"/>
            </p:cNvCxnSpPr>
            <p:nvPr/>
          </p:nvCxnSpPr>
          <p:spPr>
            <a:xfrm rot="5400000">
              <a:off x="4168120" y="2801610"/>
              <a:ext cx="807760" cy="1588"/>
            </a:xfrm>
            <a:prstGeom prst="straightConnector1">
              <a:avLst/>
            </a:prstGeom>
            <a:ln w="317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0"/>
              <a:endCxn id="30" idx="2"/>
            </p:cNvCxnSpPr>
            <p:nvPr/>
          </p:nvCxnSpPr>
          <p:spPr>
            <a:xfrm rot="5400000" flipH="1" flipV="1">
              <a:off x="4167376" y="3979446"/>
              <a:ext cx="809248" cy="1588"/>
            </a:xfrm>
            <a:prstGeom prst="straightConnector1">
              <a:avLst/>
            </a:prstGeom>
            <a:ln w="317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6" idx="1"/>
            </p:cNvCxnSpPr>
            <p:nvPr/>
          </p:nvCxnSpPr>
          <p:spPr>
            <a:xfrm>
              <a:off x="5080000" y="3429000"/>
              <a:ext cx="685800" cy="1588"/>
            </a:xfrm>
            <a:prstGeom prst="straightConnector1">
              <a:avLst/>
            </a:prstGeom>
            <a:ln w="317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2"/>
          <p:cNvGrpSpPr/>
          <p:nvPr/>
        </p:nvGrpSpPr>
        <p:grpSpPr>
          <a:xfrm>
            <a:off x="6159503" y="1099066"/>
            <a:ext cx="2362197" cy="5149334"/>
            <a:chOff x="6159503" y="1099066"/>
            <a:chExt cx="2362197" cy="5149334"/>
          </a:xfrm>
        </p:grpSpPr>
        <p:grpSp>
          <p:nvGrpSpPr>
            <p:cNvPr id="12" name="Group 47"/>
            <p:cNvGrpSpPr/>
            <p:nvPr/>
          </p:nvGrpSpPr>
          <p:grpSpPr>
            <a:xfrm>
              <a:off x="6735841" y="1099066"/>
              <a:ext cx="1785859" cy="1298665"/>
              <a:chOff x="6735841" y="1099066"/>
              <a:chExt cx="1785859" cy="129866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7480300" y="1099066"/>
                <a:ext cx="104140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solidFill>
                      <a:srgbClr val="FF0000"/>
                    </a:solidFill>
                  </a:rPr>
                  <a:t>results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5" name="Straight Arrow Connector 44"/>
              <p:cNvCxnSpPr>
                <a:endCxn id="43" idx="1"/>
              </p:cNvCxnSpPr>
              <p:nvPr/>
            </p:nvCxnSpPr>
            <p:spPr>
              <a:xfrm rot="5400000" flipH="1" flipV="1">
                <a:off x="6551071" y="1468502"/>
                <a:ext cx="1113999" cy="7444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48"/>
            <p:cNvGrpSpPr/>
            <p:nvPr/>
          </p:nvGrpSpPr>
          <p:grpSpPr>
            <a:xfrm>
              <a:off x="6159503" y="4837668"/>
              <a:ext cx="2213726" cy="1410732"/>
              <a:chOff x="6307974" y="57666"/>
              <a:chExt cx="2213726" cy="14107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480300" y="1099066"/>
                <a:ext cx="1041400" cy="369332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solidFill>
                      <a:srgbClr val="3366FF"/>
                    </a:solidFill>
                  </a:rPr>
                  <a:t>theory</a:t>
                </a:r>
                <a:endParaRPr lang="en-GB" dirty="0">
                  <a:solidFill>
                    <a:srgbClr val="3366FF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endCxn id="50" idx="1"/>
              </p:cNvCxnSpPr>
              <p:nvPr/>
            </p:nvCxnSpPr>
            <p:spPr>
              <a:xfrm rot="16200000" flipH="1">
                <a:off x="6281104" y="84536"/>
                <a:ext cx="1226066" cy="1172326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Chi-squared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evenly spread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Student’s 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one or two means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ANOVA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multiple means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Regression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straight line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y~a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+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bx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)</a:t>
            </a:r>
            <a:endParaRPr lang="en-GB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GB" dirty="0" smtClean="0"/>
              <a:t>General linear models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combinations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err="1" smtClean="0"/>
              <a:t>Phylogenetics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5635501" cy="2527299"/>
          </a:xfrm>
        </p:spPr>
        <p:txBody>
          <a:bodyPr>
            <a:noAutofit/>
          </a:bodyPr>
          <a:lstStyle/>
          <a:p>
            <a:r>
              <a:rPr lang="en-GB" sz="2100" dirty="0" smtClean="0"/>
              <a:t>An evolutionary tree is a hypothesis</a:t>
            </a:r>
          </a:p>
          <a:p>
            <a:r>
              <a:rPr lang="en-GB" sz="2100" dirty="0" smtClean="0"/>
              <a:t>e.g., a </a:t>
            </a:r>
            <a:r>
              <a:rPr lang="en-GB" sz="2100" i="1" dirty="0" smtClean="0"/>
              <a:t>model, </a:t>
            </a:r>
            <a:r>
              <a:rPr lang="en-GB" sz="2100" dirty="0" smtClean="0"/>
              <a:t>of DNA sequence evolution</a:t>
            </a:r>
          </a:p>
          <a:p>
            <a:r>
              <a:rPr lang="en-GB" sz="2100" dirty="0" smtClean="0"/>
              <a:t>Many trees are </a:t>
            </a:r>
            <a:r>
              <a:rPr lang="en-GB" sz="2100" i="1" dirty="0" smtClean="0"/>
              <a:t>possible</a:t>
            </a:r>
          </a:p>
          <a:p>
            <a:r>
              <a:rPr lang="en-GB" sz="2100" dirty="0" smtClean="0"/>
              <a:t>For neutral </a:t>
            </a:r>
            <a:r>
              <a:rPr lang="en-GB" sz="2100" dirty="0" smtClean="0"/>
              <a:t>sites, approximate as a stochastic process on a </a:t>
            </a:r>
            <a:r>
              <a:rPr lang="en-GB" sz="2100" i="1" dirty="0" smtClean="0"/>
              <a:t>fixed </a:t>
            </a:r>
            <a:r>
              <a:rPr lang="en-GB" sz="2100" dirty="0" smtClean="0"/>
              <a:t>tree, then compare to successive </a:t>
            </a:r>
            <a:r>
              <a:rPr lang="en-GB" sz="2100" i="1" dirty="0" smtClean="0"/>
              <a:t>proposed </a:t>
            </a:r>
            <a:r>
              <a:rPr lang="en-GB" sz="2100" dirty="0" smtClean="0"/>
              <a:t>trees (</a:t>
            </a:r>
            <a:r>
              <a:rPr lang="en-GB" sz="2100" dirty="0" err="1" smtClean="0"/>
              <a:t>Felsenstein</a:t>
            </a:r>
            <a:r>
              <a:rPr lang="en-GB" sz="2100" i="1" dirty="0" smtClean="0"/>
              <a:t>, 1981)</a:t>
            </a:r>
          </a:p>
          <a:p>
            <a:endParaRPr lang="en-GB" sz="2100" dirty="0"/>
          </a:p>
        </p:txBody>
      </p:sp>
      <p:pic>
        <p:nvPicPr>
          <p:cNvPr id="6" name="Picture 5" descr="F81-title.png"/>
          <p:cNvPicPr>
            <a:picLocks noChangeAspect="1"/>
          </p:cNvPicPr>
          <p:nvPr/>
        </p:nvPicPr>
        <p:blipFill>
          <a:blip r:embed="rId2"/>
          <a:srcRect t="45556" b="12145"/>
          <a:stretch>
            <a:fillRect/>
          </a:stretch>
        </p:blipFill>
        <p:spPr>
          <a:xfrm>
            <a:off x="576262" y="4305300"/>
            <a:ext cx="7915275" cy="2552700"/>
          </a:xfrm>
          <a:prstGeom prst="rect">
            <a:avLst/>
          </a:prstGeom>
        </p:spPr>
      </p:pic>
      <p:pic>
        <p:nvPicPr>
          <p:cNvPr id="4" name="Picture 3" descr="Darwin_t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01" y="1600201"/>
            <a:ext cx="2398836" cy="407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err="1" smtClean="0"/>
              <a:t>Phylogenetics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600" dirty="0" smtClean="0"/>
              <a:t>Consider two DNA sequences (</a:t>
            </a:r>
            <a:r>
              <a:rPr lang="en-GB" sz="2600" i="1" dirty="0" smtClean="0">
                <a:latin typeface="Times New Roman"/>
                <a:cs typeface="Times New Roman"/>
              </a:rPr>
              <a:t>A,B</a:t>
            </a:r>
            <a:r>
              <a:rPr lang="en-GB" sz="2600" dirty="0" smtClean="0"/>
              <a:t>) with </a:t>
            </a:r>
            <a:r>
              <a:rPr lang="en-GB" sz="2600" i="1" dirty="0" err="1" smtClean="0">
                <a:latin typeface="Times New Roman"/>
                <a:cs typeface="Times New Roman"/>
              </a:rPr>
              <a:t>n</a:t>
            </a:r>
            <a:r>
              <a:rPr lang="en-GB" sz="2600" dirty="0" smtClean="0"/>
              <a:t> </a:t>
            </a:r>
            <a:r>
              <a:rPr lang="en-GB" sz="2600" dirty="0" err="1" smtClean="0"/>
              <a:t>orthologous</a:t>
            </a:r>
            <a:r>
              <a:rPr lang="en-GB" sz="2600" dirty="0" smtClean="0"/>
              <a:t> sites, over time </a:t>
            </a:r>
            <a:r>
              <a:rPr lang="en-GB" sz="2600" i="1" dirty="0" err="1" smtClean="0">
                <a:latin typeface="Times New Roman"/>
                <a:cs typeface="Times New Roman"/>
              </a:rPr>
              <a:t>t</a:t>
            </a:r>
            <a:r>
              <a:rPr lang="en-GB" sz="2600" dirty="0" smtClean="0"/>
              <a:t>. Assume mutations follow </a:t>
            </a:r>
            <a:r>
              <a:rPr lang="en-GB" sz="2600" dirty="0" err="1" smtClean="0">
                <a:latin typeface="Times New Roman"/>
                <a:cs typeface="Times New Roman"/>
              </a:rPr>
              <a:t>iid</a:t>
            </a:r>
            <a:r>
              <a:rPr lang="en-GB" sz="2600" dirty="0" smtClean="0"/>
              <a:t>. Total will be a product:</a:t>
            </a:r>
          </a:p>
          <a:p>
            <a:endParaRPr lang="en-GB" sz="2600" dirty="0" smtClean="0"/>
          </a:p>
          <a:p>
            <a:endParaRPr lang="en-GB" sz="2600" dirty="0" smtClean="0"/>
          </a:p>
          <a:p>
            <a:endParaRPr lang="en-GB" sz="2600" dirty="0" smtClean="0"/>
          </a:p>
          <a:p>
            <a:r>
              <a:rPr lang="en-GB" sz="2600" dirty="0" smtClean="0"/>
              <a:t>At each site </a:t>
            </a:r>
            <a:r>
              <a:rPr lang="en-GB" sz="2600" i="1" dirty="0" err="1" smtClean="0">
                <a:latin typeface="Times New Roman"/>
                <a:cs typeface="Times New Roman"/>
              </a:rPr>
              <a:t>k</a:t>
            </a:r>
            <a:r>
              <a:rPr lang="en-GB" sz="2600" i="1" dirty="0" smtClean="0">
                <a:latin typeface="Times New Roman"/>
                <a:cs typeface="Times New Roman"/>
              </a:rPr>
              <a:t>,</a:t>
            </a:r>
            <a:r>
              <a:rPr lang="en-GB" sz="2600" dirty="0" smtClean="0"/>
              <a:t> probability that a base </a:t>
            </a:r>
            <a:r>
              <a:rPr lang="en-GB" sz="2600" i="1" dirty="0" err="1" smtClean="0">
                <a:latin typeface="Times New Roman"/>
                <a:cs typeface="Times New Roman"/>
              </a:rPr>
              <a:t>i</a:t>
            </a:r>
            <a:r>
              <a:rPr lang="en-GB" sz="2600" dirty="0" smtClean="0"/>
              <a:t> mutates </a:t>
            </a:r>
            <a:r>
              <a:rPr lang="en-GB" sz="2600" i="1" dirty="0" err="1" smtClean="0">
                <a:latin typeface="Times New Roman"/>
                <a:cs typeface="Times New Roman"/>
              </a:rPr>
              <a:t>j</a:t>
            </a:r>
            <a:r>
              <a:rPr lang="en-GB" sz="2600" dirty="0" smtClean="0"/>
              <a:t> to  is given by:</a:t>
            </a:r>
          </a:p>
          <a:p>
            <a:endParaRPr lang="en-GB" sz="2600" dirty="0" smtClean="0"/>
          </a:p>
          <a:p>
            <a:endParaRPr lang="en-GB" sz="2600" dirty="0" smtClean="0"/>
          </a:p>
          <a:p>
            <a:pPr>
              <a:buNone/>
            </a:pPr>
            <a:r>
              <a:rPr lang="en-GB" sz="2600" dirty="0" smtClean="0"/>
              <a:t>	</a:t>
            </a:r>
            <a:r>
              <a:rPr lang="en-GB" sz="2600" dirty="0" smtClean="0"/>
              <a:t>where: </a:t>
            </a:r>
            <a:r>
              <a:rPr lang="en-GB" sz="2600" i="1" dirty="0" err="1" smtClean="0">
                <a:latin typeface="Times New Roman"/>
                <a:cs typeface="Times New Roman"/>
              </a:rPr>
              <a:t>u</a:t>
            </a:r>
            <a:r>
              <a:rPr lang="en-GB" sz="2600" dirty="0" smtClean="0"/>
              <a:t> denotes substitution rate (‘speed’); delta the change function; pi the equilibrium frequency </a:t>
            </a:r>
          </a:p>
          <a:p>
            <a:endParaRPr lang="en-GB" sz="2600" dirty="0" smtClean="0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1604962" y="4295263"/>
          <a:ext cx="5834675" cy="757750"/>
        </p:xfrm>
        <a:graphic>
          <a:graphicData uri="http://schemas.openxmlformats.org/presentationml/2006/ole">
            <p:oleObj spid="_x0000_s70658" name="Equation" r:id="rId3" imgW="1955800" imgH="2540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98959" y="2589677"/>
          <a:ext cx="4146082" cy="1043646"/>
        </p:xfrm>
        <a:graphic>
          <a:graphicData uri="http://schemas.openxmlformats.org/presentationml/2006/ole">
            <p:oleObj spid="_x0000_s70659" name="Equation" r:id="rId4" imgW="1866900" imgH="4699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6301619"/>
            <a:ext cx="43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After </a:t>
            </a:r>
            <a:r>
              <a:rPr lang="en-GB" i="1" dirty="0" err="1" smtClean="0">
                <a:solidFill>
                  <a:schemeClr val="bg1">
                    <a:lumMod val="50000"/>
                  </a:schemeClr>
                </a:solidFill>
              </a:rPr>
              <a:t>Felsenstein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 (1981)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err="1" smtClean="0"/>
              <a:t>Phylogenetics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340040"/>
            <a:ext cx="8813800" cy="2517959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Simply divide the tree up into segments</a:t>
            </a:r>
          </a:p>
          <a:p>
            <a:r>
              <a:rPr lang="en-GB" dirty="0" smtClean="0"/>
              <a:t>Sequences for unobserved (ancestral) taxa are unknown – so we compute for all possible states</a:t>
            </a:r>
          </a:p>
          <a:p>
            <a:r>
              <a:rPr lang="en-GB" dirty="0" smtClean="0"/>
              <a:t>Sum of possible states:</a:t>
            </a:r>
            <a:r>
              <a:rPr lang="en-GB" baseline="0" dirty="0" smtClean="0"/>
              <a:t> site likelihood</a:t>
            </a:r>
          </a:p>
          <a:p>
            <a:r>
              <a:rPr lang="en-GB" baseline="0" dirty="0" smtClean="0"/>
              <a:t>Product of site likelihoods: tree likelihood (or sum, in lnL)</a:t>
            </a:r>
          </a:p>
          <a:p>
            <a:r>
              <a:rPr lang="en-GB" dirty="0" smtClean="0"/>
              <a:t>Simple algorithm: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For starting tree, </a:t>
            </a:r>
            <a:r>
              <a:rPr lang="en-GB" dirty="0" err="1" smtClean="0"/>
              <a:t>parametise</a:t>
            </a:r>
            <a:r>
              <a:rPr lang="en-GB" dirty="0" smtClean="0"/>
              <a:t> branches to optimise (maximise) likelihood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Propose new trees and accept if they improve on the current one</a:t>
            </a:r>
            <a:endParaRPr lang="en-GB" dirty="0"/>
          </a:p>
        </p:txBody>
      </p:sp>
      <p:pic>
        <p:nvPicPr>
          <p:cNvPr id="4" name="Picture 3" descr="F81-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3962400" cy="2739841"/>
          </a:xfrm>
          <a:prstGeom prst="rect">
            <a:avLst/>
          </a:prstGeom>
        </p:spPr>
      </p:pic>
      <p:pic>
        <p:nvPicPr>
          <p:cNvPr id="5" name="Picture 4" descr="F81-fit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1447800"/>
            <a:ext cx="3708400" cy="2718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5800" y="1359894"/>
            <a:ext cx="43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 err="1" smtClean="0">
                <a:solidFill>
                  <a:schemeClr val="bg1">
                    <a:lumMod val="50000"/>
                  </a:schemeClr>
                </a:solidFill>
              </a:rPr>
              <a:t>Felsenstein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 (1981)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25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Statistics is the proposal and fitting of models to explain</a:t>
            </a:r>
            <a:r>
              <a:rPr lang="en-GB" baseline="0" dirty="0" smtClean="0"/>
              <a:t> data</a:t>
            </a:r>
          </a:p>
          <a:p>
            <a:r>
              <a:rPr lang="en-GB" baseline="0" dirty="0" smtClean="0"/>
              <a:t>Some models are simple, others complex. Some, we might invent ourselves</a:t>
            </a:r>
          </a:p>
          <a:p>
            <a:r>
              <a:rPr lang="en-GB" baseline="0" dirty="0" smtClean="0"/>
              <a:t>Models must be </a:t>
            </a:r>
            <a:r>
              <a:rPr lang="en-GB" baseline="0" dirty="0" err="1" smtClean="0"/>
              <a:t>parametised</a:t>
            </a:r>
            <a:r>
              <a:rPr lang="en-GB" baseline="0" dirty="0" smtClean="0"/>
              <a:t>, or fitted, to be useful</a:t>
            </a:r>
          </a:p>
          <a:p>
            <a:r>
              <a:rPr lang="en-GB" dirty="0" smtClean="0"/>
              <a:t>Null hypotheses are just models, too</a:t>
            </a:r>
            <a:endParaRPr lang="en-GB" baseline="0" dirty="0" smtClean="0"/>
          </a:p>
          <a:p>
            <a:r>
              <a:rPr lang="en-GB" baseline="0" dirty="0" smtClean="0"/>
              <a:t>With infinitely many possible models to choose from, they have to be compared to give the ‘best’ for</a:t>
            </a:r>
            <a:r>
              <a:rPr lang="en-GB" dirty="0" smtClean="0"/>
              <a:t> our data</a:t>
            </a:r>
          </a:p>
          <a:p>
            <a:r>
              <a:rPr lang="en-GB" dirty="0" smtClean="0"/>
              <a:t>Goodness-of-fit and likelihood cannot always be computed exactly – we may need to approximate, measure as ratios, or guess </a:t>
            </a:r>
            <a:endParaRPr lang="en-GB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These are all </a:t>
            </a:r>
            <a:r>
              <a:rPr lang="en-GB" b="1" i="1" dirty="0" smtClean="0"/>
              <a:t>models</a:t>
            </a:r>
          </a:p>
          <a:p>
            <a:r>
              <a:rPr lang="en-GB" dirty="0" smtClean="0"/>
              <a:t>They reflect our guesses about underlying phenomena, e.g.:</a:t>
            </a:r>
          </a:p>
          <a:p>
            <a:pPr lvl="1"/>
            <a:r>
              <a:rPr lang="en-GB" sz="2000" dirty="0" smtClean="0"/>
              <a:t>Chi-sq (smoking): </a:t>
            </a:r>
            <a:r>
              <a:rPr lang="en-GB" sz="2000" i="1" dirty="0" smtClean="0"/>
              <a:t>Cancer rates equal</a:t>
            </a:r>
          </a:p>
          <a:p>
            <a:pPr lvl="1"/>
            <a:r>
              <a:rPr lang="en-GB" sz="2000" dirty="0" smtClean="0"/>
              <a:t>T-test (Mile End heights): </a:t>
            </a:r>
            <a:r>
              <a:rPr lang="en-GB" sz="2000" i="1" dirty="0" smtClean="0"/>
              <a:t>rich vs. poor lifestyles</a:t>
            </a:r>
          </a:p>
          <a:p>
            <a:pPr lvl="1"/>
            <a:r>
              <a:rPr lang="en-GB" sz="2000" dirty="0" smtClean="0"/>
              <a:t>ANOVA (fertiliser): </a:t>
            </a:r>
            <a:r>
              <a:rPr lang="en-GB" sz="2000" i="1" dirty="0" smtClean="0"/>
              <a:t>Fertiliser A supplies Ca</a:t>
            </a:r>
            <a:r>
              <a:rPr lang="en-GB" sz="2000" i="1" baseline="30000" dirty="0" smtClean="0"/>
              <a:t>+</a:t>
            </a:r>
            <a:r>
              <a:rPr lang="en-GB" sz="2000" i="1" dirty="0" smtClean="0"/>
              <a:t>, </a:t>
            </a:r>
            <a:r>
              <a:rPr lang="en-GB" sz="2000" i="1" dirty="0" err="1" smtClean="0"/>
              <a:t>Fert</a:t>
            </a:r>
            <a:r>
              <a:rPr lang="en-GB" sz="2000" i="1" dirty="0" smtClean="0"/>
              <a:t>. B doesn’t</a:t>
            </a:r>
            <a:endParaRPr lang="en-GB" sz="2000" baseline="30000" dirty="0" smtClean="0"/>
          </a:p>
          <a:p>
            <a:pPr lvl="1"/>
            <a:r>
              <a:rPr lang="en-GB" sz="2000" dirty="0" smtClean="0"/>
              <a:t>Regression (</a:t>
            </a:r>
            <a:r>
              <a:rPr lang="en-GB" sz="2000" dirty="0" err="1" smtClean="0"/>
              <a:t>height~rain</a:t>
            </a:r>
            <a:r>
              <a:rPr lang="en-GB" sz="2000" dirty="0" smtClean="0"/>
              <a:t>): </a:t>
            </a:r>
            <a:r>
              <a:rPr lang="en-GB" sz="2000" i="1" dirty="0" smtClean="0"/>
              <a:t>more watering </a:t>
            </a:r>
            <a:r>
              <a:rPr lang="en-US" sz="2000" i="1" dirty="0" err="1" smtClean="0">
                <a:sym typeface="Wingdings"/>
              </a:rPr>
              <a:t></a:t>
            </a:r>
            <a:r>
              <a:rPr lang="en-US" sz="2000" i="1" dirty="0" smtClean="0">
                <a:sym typeface="Wingdings"/>
              </a:rPr>
              <a:t> more growth</a:t>
            </a:r>
          </a:p>
          <a:p>
            <a:pPr lvl="1"/>
            <a:endParaRPr lang="en-US" sz="2000" i="1" dirty="0" smtClean="0">
              <a:sym typeface="Wingdings"/>
            </a:endParaRPr>
          </a:p>
          <a:p>
            <a:r>
              <a:rPr lang="en-GB" dirty="0" smtClean="0"/>
              <a:t>Which to use?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x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0"/>
            <a:ext cx="6489845" cy="66369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990273" y="1600200"/>
            <a:ext cx="4179454" cy="3075709"/>
          </a:xfrm>
          <a:prstGeom prst="line">
            <a:avLst/>
          </a:prstGeom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761673" y="1417638"/>
            <a:ext cx="4408054" cy="3549216"/>
            <a:chOff x="2761673" y="1417638"/>
            <a:chExt cx="4408054" cy="354921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761673" y="1417638"/>
              <a:ext cx="4179454" cy="3075709"/>
            </a:xfrm>
            <a:prstGeom prst="line">
              <a:avLst/>
            </a:prstGeom>
            <a:ln w="317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990273" y="1891145"/>
              <a:ext cx="4179454" cy="3075709"/>
            </a:xfrm>
            <a:prstGeom prst="line">
              <a:avLst/>
            </a:prstGeom>
            <a:ln w="317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 flipV="1">
            <a:off x="2761673" y="2528456"/>
            <a:ext cx="4408054" cy="1443180"/>
          </a:xfrm>
          <a:prstGeom prst="line">
            <a:avLst/>
          </a:prstGeom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90273" y="1600200"/>
            <a:ext cx="4179454" cy="3075709"/>
          </a:xfrm>
          <a:prstGeom prst="line">
            <a:avLst/>
          </a:prstGeom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x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0"/>
            <a:ext cx="6489845" cy="663692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726545" y="2539995"/>
            <a:ext cx="1443182" cy="1"/>
          </a:xfrm>
          <a:prstGeom prst="line">
            <a:avLst/>
          </a:prstGeom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83363" y="3094182"/>
            <a:ext cx="1443182" cy="1"/>
          </a:xfrm>
          <a:prstGeom prst="line">
            <a:avLst/>
          </a:prstGeom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86361" y="3983182"/>
            <a:ext cx="1443182" cy="1"/>
          </a:xfrm>
          <a:prstGeom prst="line">
            <a:avLst/>
          </a:prstGeom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y.png"/>
          <p:cNvPicPr>
            <a:picLocks noChangeAspect="1"/>
          </p:cNvPicPr>
          <p:nvPr/>
        </p:nvPicPr>
        <p:blipFill>
          <a:blip r:embed="rId2"/>
          <a:srcRect l="21526" t="21360" r="9448" b="26590"/>
          <a:stretch>
            <a:fillRect/>
          </a:stretch>
        </p:blipFill>
        <p:spPr>
          <a:xfrm>
            <a:off x="4919844" y="2191183"/>
            <a:ext cx="1395523" cy="107618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919844" y="2191183"/>
            <a:ext cx="1395523" cy="1076180"/>
          </a:xfrm>
          <a:prstGeom prst="line">
            <a:avLst/>
          </a:prstGeom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xy.png"/>
          <p:cNvPicPr>
            <a:picLocks noChangeAspect="1"/>
          </p:cNvPicPr>
          <p:nvPr/>
        </p:nvPicPr>
        <p:blipFill>
          <a:blip r:embed="rId2"/>
          <a:srcRect l="21526" t="21360" r="9448" b="26590"/>
          <a:stretch>
            <a:fillRect/>
          </a:stretch>
        </p:blipFill>
        <p:spPr>
          <a:xfrm>
            <a:off x="288637" y="2700949"/>
            <a:ext cx="1849205" cy="1426044"/>
          </a:xfrm>
          <a:prstGeom prst="rect">
            <a:avLst/>
          </a:prstGeom>
        </p:spPr>
      </p:pic>
      <p:pic>
        <p:nvPicPr>
          <p:cNvPr id="11" name="Picture 10" descr="xy.png"/>
          <p:cNvPicPr>
            <a:picLocks noChangeAspect="1"/>
          </p:cNvPicPr>
          <p:nvPr/>
        </p:nvPicPr>
        <p:blipFill>
          <a:blip r:embed="rId2"/>
          <a:srcRect l="21526" t="21360" r="9448" b="26590"/>
          <a:stretch>
            <a:fillRect/>
          </a:stretch>
        </p:blipFill>
        <p:spPr>
          <a:xfrm>
            <a:off x="2701640" y="2191183"/>
            <a:ext cx="1395523" cy="10761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2701640" y="2191183"/>
            <a:ext cx="1395523" cy="1076180"/>
          </a:xfrm>
          <a:prstGeom prst="line">
            <a:avLst/>
          </a:prstGeom>
          <a:ln w="3175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01640" y="2191183"/>
            <a:ext cx="889000" cy="699727"/>
          </a:xfrm>
          <a:prstGeom prst="line">
            <a:avLst/>
          </a:prstGeom>
          <a:ln w="3175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146140" y="2541046"/>
            <a:ext cx="889000" cy="699727"/>
          </a:xfrm>
          <a:prstGeom prst="line">
            <a:avLst/>
          </a:prstGeom>
          <a:ln w="3175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xy.png"/>
          <p:cNvPicPr>
            <a:picLocks noChangeAspect="1"/>
          </p:cNvPicPr>
          <p:nvPr/>
        </p:nvPicPr>
        <p:blipFill>
          <a:blip r:embed="rId2"/>
          <a:srcRect l="21526" t="21360" r="9448" b="26590"/>
          <a:stretch>
            <a:fillRect/>
          </a:stretch>
        </p:blipFill>
        <p:spPr>
          <a:xfrm>
            <a:off x="4919844" y="3591683"/>
            <a:ext cx="1395523" cy="107618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645730" y="3967091"/>
            <a:ext cx="669637" cy="1588"/>
          </a:xfrm>
          <a:prstGeom prst="line">
            <a:avLst/>
          </a:prstGeom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xy.png"/>
          <p:cNvPicPr>
            <a:picLocks noChangeAspect="1"/>
          </p:cNvPicPr>
          <p:nvPr/>
        </p:nvPicPr>
        <p:blipFill>
          <a:blip r:embed="rId2"/>
          <a:srcRect l="21526" t="21360" r="9448" b="26590"/>
          <a:stretch>
            <a:fillRect/>
          </a:stretch>
        </p:blipFill>
        <p:spPr>
          <a:xfrm>
            <a:off x="2701640" y="3591683"/>
            <a:ext cx="1395523" cy="107618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2701640" y="4289822"/>
            <a:ext cx="704272" cy="1589"/>
          </a:xfrm>
          <a:prstGeom prst="line">
            <a:avLst/>
          </a:prstGeom>
          <a:ln w="317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90640" y="3941546"/>
            <a:ext cx="444500" cy="1"/>
          </a:xfrm>
          <a:prstGeom prst="line">
            <a:avLst/>
          </a:prstGeom>
          <a:ln w="317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76093" y="4289822"/>
            <a:ext cx="669637" cy="1588"/>
          </a:xfrm>
          <a:prstGeom prst="line">
            <a:avLst/>
          </a:prstGeom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06483" y="4093947"/>
            <a:ext cx="444500" cy="1"/>
          </a:xfrm>
          <a:prstGeom prst="line">
            <a:avLst/>
          </a:prstGeom>
          <a:ln w="317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701640" y="4092358"/>
            <a:ext cx="704272" cy="1589"/>
          </a:xfrm>
          <a:prstGeom prst="line">
            <a:avLst/>
          </a:prstGeom>
          <a:ln w="317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90640" y="3798455"/>
            <a:ext cx="444500" cy="1"/>
          </a:xfrm>
          <a:prstGeom prst="line">
            <a:avLst/>
          </a:prstGeom>
          <a:ln w="317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xy.png"/>
          <p:cNvPicPr>
            <a:picLocks noChangeAspect="1"/>
          </p:cNvPicPr>
          <p:nvPr/>
        </p:nvPicPr>
        <p:blipFill>
          <a:blip r:embed="rId2"/>
          <a:srcRect l="21526" t="21360" r="9448" b="26590"/>
          <a:stretch>
            <a:fillRect/>
          </a:stretch>
        </p:blipFill>
        <p:spPr>
          <a:xfrm>
            <a:off x="6780969" y="2641636"/>
            <a:ext cx="2042009" cy="1574728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6780969" y="2641636"/>
            <a:ext cx="1905831" cy="1574728"/>
          </a:xfrm>
          <a:prstGeom prst="line">
            <a:avLst/>
          </a:prstGeom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Selection and fitting</a:t>
            </a:r>
            <a:endParaRPr lang="en-GB" dirty="0"/>
          </a:p>
        </p:txBody>
      </p: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 flipV="1">
            <a:off x="2137842" y="2729273"/>
            <a:ext cx="563798" cy="684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4" idx="1"/>
          </p:cNvCxnSpPr>
          <p:nvPr/>
        </p:nvCxnSpPr>
        <p:spPr>
          <a:xfrm>
            <a:off x="4097163" y="2729273"/>
            <a:ext cx="82268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3"/>
            <a:endCxn id="31" idx="1"/>
          </p:cNvCxnSpPr>
          <p:nvPr/>
        </p:nvCxnSpPr>
        <p:spPr>
          <a:xfrm>
            <a:off x="6315367" y="2729273"/>
            <a:ext cx="465602" cy="69972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3"/>
            <a:endCxn id="18" idx="1"/>
          </p:cNvCxnSpPr>
          <p:nvPr/>
        </p:nvCxnSpPr>
        <p:spPr>
          <a:xfrm>
            <a:off x="2137842" y="3413971"/>
            <a:ext cx="563798" cy="7158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3"/>
            <a:endCxn id="16" idx="1"/>
          </p:cNvCxnSpPr>
          <p:nvPr/>
        </p:nvCxnSpPr>
        <p:spPr>
          <a:xfrm>
            <a:off x="4097163" y="4129773"/>
            <a:ext cx="82268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45972" y="4216364"/>
            <a:ext cx="53879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700" b="1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X</a:t>
            </a:r>
            <a:endParaRPr lang="en-GB" sz="3700" dirty="0">
              <a:solidFill>
                <a:srgbClr val="FF0000"/>
              </a:solidFill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477928" y="48780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dirty="0" smtClean="0">
                <a:latin typeface="+mj-lt"/>
                <a:ea typeface="+mj-ea"/>
                <a:cs typeface="+mj-cs"/>
              </a:rPr>
              <a:t>Choose </a:t>
            </a:r>
            <a:r>
              <a:rPr lang="en-US" sz="3600" dirty="0" err="1" smtClean="0">
                <a:latin typeface="+mj-lt"/>
                <a:ea typeface="+mj-ea"/>
                <a:cs typeface="+mj-cs"/>
                <a:sym typeface="Wingdings"/>
              </a:rPr>
              <a:t></a:t>
            </a:r>
            <a:r>
              <a:rPr lang="en-US" sz="3600" dirty="0" smtClean="0">
                <a:latin typeface="+mj-lt"/>
                <a:ea typeface="+mj-ea"/>
                <a:cs typeface="+mj-cs"/>
                <a:sym typeface="Wingdings"/>
              </a:rPr>
              <a:t>   fit	  </a:t>
            </a:r>
            <a:r>
              <a:rPr lang="en-US" sz="3600" dirty="0" err="1" smtClean="0">
                <a:latin typeface="+mj-lt"/>
                <a:ea typeface="+mj-ea"/>
                <a:cs typeface="+mj-cs"/>
                <a:sym typeface="Wingdings"/>
              </a:rPr>
              <a:t></a:t>
            </a:r>
            <a:r>
              <a:rPr lang="en-US" sz="3600" dirty="0" smtClean="0">
                <a:latin typeface="+mj-lt"/>
                <a:ea typeface="+mj-ea"/>
                <a:cs typeface="+mj-cs"/>
                <a:sym typeface="Wingdings"/>
              </a:rPr>
              <a:t> compare </a:t>
            </a:r>
            <a:r>
              <a:rPr lang="en-US" sz="3600" dirty="0" err="1" smtClean="0">
                <a:latin typeface="+mj-lt"/>
                <a:ea typeface="+mj-ea"/>
                <a:cs typeface="+mj-cs"/>
                <a:sym typeface="Wingdings"/>
              </a:rPr>
              <a:t></a:t>
            </a:r>
            <a:r>
              <a:rPr lang="en-US" sz="3600" dirty="0" smtClean="0">
                <a:latin typeface="+mj-lt"/>
                <a:ea typeface="+mj-ea"/>
                <a:cs typeface="+mj-cs"/>
                <a:sym typeface="Wingdings"/>
              </a:rPr>
              <a:t> result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0" y="3429000"/>
            <a:ext cx="9144000" cy="1790700"/>
            <a:chOff x="0" y="3429000"/>
            <a:chExt cx="9144000" cy="1790700"/>
          </a:xfrm>
        </p:grpSpPr>
        <p:grpSp>
          <p:nvGrpSpPr>
            <p:cNvPr id="41" name="Group 40"/>
            <p:cNvGrpSpPr/>
            <p:nvPr/>
          </p:nvGrpSpPr>
          <p:grpSpPr>
            <a:xfrm>
              <a:off x="0" y="3429000"/>
              <a:ext cx="9144000" cy="1790700"/>
              <a:chOff x="0" y="3429000"/>
              <a:chExt cx="9144000" cy="17907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0" y="3429000"/>
                <a:ext cx="9144000" cy="17907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01959" y="4384070"/>
                <a:ext cx="1940082" cy="52322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 smtClean="0"/>
                  <a:t>simulation</a:t>
                </a:r>
                <a:endParaRPr lang="en-GB" sz="2800" dirty="0"/>
              </a:p>
            </p:txBody>
          </p:sp>
          <p:cxnSp>
            <p:nvCxnSpPr>
              <p:cNvPr id="13" name="Shape 12"/>
              <p:cNvCxnSpPr>
                <a:stCxn id="6" idx="2"/>
                <a:endCxn id="7" idx="3"/>
              </p:cNvCxnSpPr>
              <p:nvPr/>
            </p:nvCxnSpPr>
            <p:spPr>
              <a:xfrm rot="5400000">
                <a:off x="5661406" y="3571245"/>
                <a:ext cx="955070" cy="1193800"/>
              </a:xfrm>
              <a:prstGeom prst="curvedConnector2">
                <a:avLst/>
              </a:prstGeom>
              <a:ln w="317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68340" y="4837668"/>
              <a:ext cx="2900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Parametise</a:t>
              </a:r>
              <a:r>
                <a:rPr lang="en-GB" dirty="0" smtClean="0"/>
                <a:t> simulation</a:t>
              </a:r>
              <a:endParaRPr lang="en-GB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0" y="1638300"/>
            <a:ext cx="9144000" cy="1790700"/>
            <a:chOff x="0" y="1638300"/>
            <a:chExt cx="9144000" cy="1790700"/>
          </a:xfrm>
        </p:grpSpPr>
        <p:sp>
          <p:nvSpPr>
            <p:cNvPr id="28" name="Rectangle 27"/>
            <p:cNvSpPr/>
            <p:nvPr/>
          </p:nvSpPr>
          <p:spPr>
            <a:xfrm>
              <a:off x="0" y="1638300"/>
              <a:ext cx="9144000" cy="17907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341" y="1766788"/>
              <a:ext cx="193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Optimise fit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Method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28700" y="3167390"/>
            <a:ext cx="1940082" cy="52322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data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65800" y="3167390"/>
            <a:ext cx="1940082" cy="5232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model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490079" y="1874510"/>
            <a:ext cx="2163841" cy="52322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Fit</a:t>
            </a:r>
            <a:endParaRPr lang="en-GB" sz="2800" dirty="0"/>
          </a:p>
        </p:txBody>
      </p:sp>
      <p:cxnSp>
        <p:nvCxnSpPr>
          <p:cNvPr id="10" name="Shape 9"/>
          <p:cNvCxnSpPr>
            <a:stCxn id="5" idx="0"/>
            <a:endCxn id="8" idx="1"/>
          </p:cNvCxnSpPr>
          <p:nvPr/>
        </p:nvCxnSpPr>
        <p:spPr>
          <a:xfrm rot="5400000" flipH="1" flipV="1">
            <a:off x="2228775" y="1906086"/>
            <a:ext cx="1031270" cy="1491338"/>
          </a:xfrm>
          <a:prstGeom prst="curvedConnector2">
            <a:avLst/>
          </a:prstGeom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6" idx="0"/>
            <a:endCxn id="8" idx="3"/>
          </p:cNvCxnSpPr>
          <p:nvPr/>
        </p:nvCxnSpPr>
        <p:spPr>
          <a:xfrm rot="16200000" flipV="1">
            <a:off x="5679246" y="2110794"/>
            <a:ext cx="1031270" cy="1081921"/>
          </a:xfrm>
          <a:prstGeom prst="curvedConnector2">
            <a:avLst/>
          </a:prstGeom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4064000" y="2398524"/>
            <a:ext cx="1701800" cy="1986340"/>
            <a:chOff x="4064000" y="2398524"/>
            <a:chExt cx="1701800" cy="1986340"/>
          </a:xfrm>
        </p:grpSpPr>
        <p:sp>
          <p:nvSpPr>
            <p:cNvPr id="30" name="TextBox 29"/>
            <p:cNvSpPr txBox="1"/>
            <p:nvPr/>
          </p:nvSpPr>
          <p:spPr>
            <a:xfrm>
              <a:off x="4064000" y="3205490"/>
              <a:ext cx="10160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(refine)</a:t>
              </a:r>
              <a:endParaRPr lang="en-GB" dirty="0"/>
            </a:p>
          </p:txBody>
        </p:sp>
        <p:cxnSp>
          <p:nvCxnSpPr>
            <p:cNvPr id="32" name="Straight Arrow Connector 31"/>
            <p:cNvCxnSpPr>
              <a:stCxn id="8" idx="2"/>
              <a:endCxn id="30" idx="0"/>
            </p:cNvCxnSpPr>
            <p:nvPr/>
          </p:nvCxnSpPr>
          <p:spPr>
            <a:xfrm rot="5400000">
              <a:off x="4168120" y="2801610"/>
              <a:ext cx="807760" cy="1588"/>
            </a:xfrm>
            <a:prstGeom prst="straightConnector1">
              <a:avLst/>
            </a:prstGeom>
            <a:ln w="317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0"/>
              <a:endCxn id="30" idx="2"/>
            </p:cNvCxnSpPr>
            <p:nvPr/>
          </p:nvCxnSpPr>
          <p:spPr>
            <a:xfrm rot="5400000" flipH="1" flipV="1">
              <a:off x="4167376" y="3979446"/>
              <a:ext cx="809248" cy="1588"/>
            </a:xfrm>
            <a:prstGeom prst="straightConnector1">
              <a:avLst/>
            </a:prstGeom>
            <a:ln w="317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6" idx="1"/>
            </p:cNvCxnSpPr>
            <p:nvPr/>
          </p:nvCxnSpPr>
          <p:spPr>
            <a:xfrm>
              <a:off x="5080000" y="3429000"/>
              <a:ext cx="685800" cy="1588"/>
            </a:xfrm>
            <a:prstGeom prst="straightConnector1">
              <a:avLst/>
            </a:prstGeom>
            <a:ln w="317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159503" y="1099066"/>
            <a:ext cx="2362197" cy="5149334"/>
            <a:chOff x="6159503" y="1099066"/>
            <a:chExt cx="2362197" cy="5149334"/>
          </a:xfrm>
        </p:grpSpPr>
        <p:grpSp>
          <p:nvGrpSpPr>
            <p:cNvPr id="48" name="Group 47"/>
            <p:cNvGrpSpPr/>
            <p:nvPr/>
          </p:nvGrpSpPr>
          <p:grpSpPr>
            <a:xfrm>
              <a:off x="6735841" y="1099066"/>
              <a:ext cx="1785859" cy="1298665"/>
              <a:chOff x="6735841" y="1099066"/>
              <a:chExt cx="1785859" cy="129866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7480300" y="1099066"/>
                <a:ext cx="104140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solidFill>
                      <a:srgbClr val="FF0000"/>
                    </a:solidFill>
                  </a:rPr>
                  <a:t>results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5" name="Straight Arrow Connector 44"/>
              <p:cNvCxnSpPr>
                <a:endCxn id="43" idx="1"/>
              </p:cNvCxnSpPr>
              <p:nvPr/>
            </p:nvCxnSpPr>
            <p:spPr>
              <a:xfrm rot="5400000" flipH="1" flipV="1">
                <a:off x="6551071" y="1468502"/>
                <a:ext cx="1113999" cy="7444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6159503" y="4837668"/>
              <a:ext cx="2213726" cy="1410732"/>
              <a:chOff x="6307974" y="57666"/>
              <a:chExt cx="2213726" cy="14107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480300" y="1099066"/>
                <a:ext cx="1041400" cy="369332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solidFill>
                      <a:srgbClr val="3366FF"/>
                    </a:solidFill>
                  </a:rPr>
                  <a:t>theory</a:t>
                </a:r>
                <a:endParaRPr lang="en-GB" dirty="0">
                  <a:solidFill>
                    <a:srgbClr val="3366FF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endCxn id="50" idx="1"/>
              </p:cNvCxnSpPr>
              <p:nvPr/>
            </p:nvCxnSpPr>
            <p:spPr>
              <a:xfrm rot="16200000" flipH="1">
                <a:off x="6281104" y="84536"/>
                <a:ext cx="1226066" cy="1172326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models are available</a:t>
            </a:r>
            <a:endParaRPr lang="en-GB" dirty="0"/>
          </a:p>
        </p:txBody>
      </p:sp>
      <p:pic>
        <p:nvPicPr>
          <p:cNvPr id="4" name="Content Placeholder 3" descr="circ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10035" t="18979" r="35702" b="16482"/>
          <a:stretch>
            <a:fillRect/>
          </a:stretch>
        </p:blipFill>
        <p:spPr>
          <a:xfrm>
            <a:off x="457200" y="1417638"/>
            <a:ext cx="4642018" cy="4805362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902945" y="1911927"/>
            <a:ext cx="2820964" cy="15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Left: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</a:t>
            </a:r>
            <a:r>
              <a:rPr kumimoji="0" lang="en-GB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 + </a:t>
            </a:r>
            <a:r>
              <a:rPr lang="en-GB" sz="4400" dirty="0" smtClean="0">
                <a:latin typeface="+mj-lt"/>
                <a:ea typeface="+mj-ea"/>
                <a:cs typeface="+mj-cs"/>
              </a:rPr>
              <a:t>y</a:t>
            </a:r>
            <a:r>
              <a:rPr lang="en-GB" sz="4400" baseline="30000" dirty="0" smtClean="0">
                <a:latin typeface="+mj-lt"/>
                <a:ea typeface="+mj-ea"/>
                <a:cs typeface="+mj-cs"/>
              </a:rPr>
              <a:t>2</a:t>
            </a:r>
            <a:r>
              <a:rPr lang="en-GB" sz="4400" dirty="0" smtClean="0">
                <a:latin typeface="+mj-lt"/>
                <a:ea typeface="+mj-ea"/>
                <a:cs typeface="+mj-cs"/>
              </a:rPr>
              <a:t> ≤ 1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i="1" dirty="0" smtClean="0">
                <a:latin typeface="+mj-lt"/>
                <a:ea typeface="+mj-ea"/>
                <a:cs typeface="+mj-cs"/>
              </a:rPr>
              <a:t>Below: </a:t>
            </a:r>
            <a:r>
              <a:rPr lang="en-GB" sz="4400" dirty="0" err="1" smtClean="0">
                <a:latin typeface="+mj-lt"/>
                <a:ea typeface="+mj-ea"/>
                <a:cs typeface="+mj-cs"/>
              </a:rPr>
              <a:t>y</a:t>
            </a:r>
            <a:r>
              <a:rPr lang="en-GB" sz="4400" dirty="0" smtClean="0">
                <a:latin typeface="+mj-lt"/>
                <a:ea typeface="+mj-ea"/>
                <a:cs typeface="+mj-cs"/>
              </a:rPr>
              <a:t> = </a:t>
            </a:r>
            <a:r>
              <a:rPr lang="en-GB" sz="4400" dirty="0" err="1" smtClean="0">
                <a:latin typeface="+mj-lt"/>
                <a:ea typeface="+mj-ea"/>
                <a:cs typeface="+mj-cs"/>
              </a:rPr>
              <a:t>sin(x</a:t>
            </a:r>
            <a:r>
              <a:rPr lang="en-GB" sz="4400" dirty="0" smtClean="0">
                <a:latin typeface="+mj-lt"/>
                <a:ea typeface="+mj-ea"/>
                <a:cs typeface="+mj-cs"/>
              </a:rPr>
              <a:t>)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sin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218" y="3733800"/>
            <a:ext cx="3111500" cy="248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1412</Words>
  <Application>Microsoft Macintosh PowerPoint</Application>
  <PresentationFormat>On-screen Show (4:3)</PresentationFormat>
  <Paragraphs>202</Paragraphs>
  <Slides>33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Equation</vt:lpstr>
      <vt:lpstr>Microsoft Equation</vt:lpstr>
      <vt:lpstr>Models</vt:lpstr>
      <vt:lpstr>Review</vt:lpstr>
      <vt:lpstr>Review</vt:lpstr>
      <vt:lpstr>Review</vt:lpstr>
      <vt:lpstr>Slide 5</vt:lpstr>
      <vt:lpstr>Slide 6</vt:lpstr>
      <vt:lpstr>Selection and fitting</vt:lpstr>
      <vt:lpstr>Our Method</vt:lpstr>
      <vt:lpstr>Other models are available</vt:lpstr>
      <vt:lpstr>Other models are available</vt:lpstr>
      <vt:lpstr>Other models are available</vt:lpstr>
      <vt:lpstr>Biological models</vt:lpstr>
      <vt:lpstr>What is a model?</vt:lpstr>
      <vt:lpstr>Errors and residuals</vt:lpstr>
      <vt:lpstr>Simulation</vt:lpstr>
      <vt:lpstr>Parameters</vt:lpstr>
      <vt:lpstr>Null hypotheses</vt:lpstr>
      <vt:lpstr>Model choice</vt:lpstr>
      <vt:lpstr>Model comparison</vt:lpstr>
      <vt:lpstr>Model comparison</vt:lpstr>
      <vt:lpstr>Algorithms</vt:lpstr>
      <vt:lpstr>Algorithms</vt:lpstr>
      <vt:lpstr>Search strategies</vt:lpstr>
      <vt:lpstr>Probability and confidence</vt:lpstr>
      <vt:lpstr>Probability and confidence</vt:lpstr>
      <vt:lpstr>Estimating confidence</vt:lpstr>
      <vt:lpstr>Estimating confidence</vt:lpstr>
      <vt:lpstr>Estimating confidence</vt:lpstr>
      <vt:lpstr>Our Method</vt:lpstr>
      <vt:lpstr>Example: Phylogenetics</vt:lpstr>
      <vt:lpstr>Example: Phylogenetics</vt:lpstr>
      <vt:lpstr>Example: Phylogenetics</vt:lpstr>
      <vt:lpstr>Summary</vt:lpstr>
    </vt:vector>
  </TitlesOfParts>
  <Company>WIMM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Joe Parker</dc:creator>
  <cp:lastModifiedBy>Joe Parker</cp:lastModifiedBy>
  <cp:revision>55</cp:revision>
  <cp:lastPrinted>2017-11-12T22:23:14Z</cp:lastPrinted>
  <dcterms:created xsi:type="dcterms:W3CDTF">2017-11-12T20:37:17Z</dcterms:created>
  <dcterms:modified xsi:type="dcterms:W3CDTF">2017-11-12T22:26:44Z</dcterms:modified>
</cp:coreProperties>
</file>