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ldMasterIdLst>
    <p:sldMasterId id="2147483648" r:id="rId1"/>
  </p:sldMasterIdLst>
  <p:notesMasterIdLst>
    <p:notesMasterId r:id="rId37"/>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4606" autoAdjust="0"/>
    <p:restoredTop sz="86453" autoAdjust="0"/>
  </p:normalViewPr>
  <p:slideViewPr>
    <p:cSldViewPr snapToGrid="0" snapToObjects="1" showGuides="1">
      <p:cViewPr varScale="1">
        <p:scale>
          <a:sx n="70" d="100"/>
          <a:sy n="70" d="100"/>
        </p:scale>
        <p:origin x="-120" y="-224"/>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 name="Text"/>
          <p:cNvSpPr txBox="1"/>
          <p:nvPr/>
        </p:nvSpPr>
        <p:spPr>
          <a:xfrm>
            <a:off x="-75003" y="9042303"/>
            <a:ext cx="691872" cy="501421"/>
          </a:xfrm>
          <a:prstGeom prst="rect">
            <a:avLst/>
          </a:prstGeom>
          <a:ln w="12700">
            <a:miter lim="400000"/>
          </a:ln>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pPr>
            <a:endParaRPr/>
          </a:p>
        </p:txBody>
      </p:sp>
      <p:sp>
        <p:nvSpPr>
          <p:cNvPr id="120" name="Introduction to General Linear Models…"/>
          <p:cNvSpPr txBox="1"/>
          <p:nvPr/>
        </p:nvSpPr>
        <p:spPr>
          <a:xfrm>
            <a:off x="1653401" y="4121191"/>
            <a:ext cx="10069564" cy="1518364"/>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defRPr sz="4600"/>
            </a:pPr>
            <a:r>
              <a:rPr dirty="0"/>
              <a:t>Introduction to General Linear Models</a:t>
            </a:r>
          </a:p>
          <a:p>
            <a:pPr>
              <a:defRPr sz="4600"/>
            </a:pPr>
            <a:r>
              <a:rPr dirty="0" smtClean="0"/>
              <a:t>BIO78</a:t>
            </a:r>
            <a:r>
              <a:rPr lang="en-GB" dirty="0" smtClean="0"/>
              <a:t>2</a:t>
            </a:r>
            <a:r>
              <a:rPr dirty="0" smtClean="0"/>
              <a:t>P 201</a:t>
            </a:r>
            <a:r>
              <a:rPr lang="en-GB" dirty="0" smtClean="0"/>
              <a:t>7</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 name="Total SS"/>
          <p:cNvSpPr txBox="1">
            <a:spLocks noGrp="1"/>
          </p:cNvSpPr>
          <p:nvPr>
            <p:ph type="title"/>
          </p:nvPr>
        </p:nvSpPr>
        <p:spPr>
          <a:prstGeom prst="rect">
            <a:avLst/>
          </a:prstGeom>
        </p:spPr>
        <p:txBody>
          <a:bodyPr/>
          <a:lstStyle/>
          <a:p>
            <a:r>
              <a:t>Total SS</a:t>
            </a:r>
          </a:p>
        </p:txBody>
      </p:sp>
      <p:pic>
        <p:nvPicPr>
          <p:cNvPr id="146" name="image.png" descr="image.png"/>
          <p:cNvPicPr>
            <a:picLocks noChangeAspect="1"/>
          </p:cNvPicPr>
          <p:nvPr/>
        </p:nvPicPr>
        <p:blipFill>
          <a:blip r:embed="rId2">
            <a:extLst/>
          </a:blip>
          <a:stretch>
            <a:fillRect/>
          </a:stretch>
        </p:blipFill>
        <p:spPr>
          <a:xfrm>
            <a:off x="3251200" y="2501900"/>
            <a:ext cx="6502400" cy="6502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 name="Error SS"/>
          <p:cNvSpPr txBox="1">
            <a:spLocks noGrp="1"/>
          </p:cNvSpPr>
          <p:nvPr>
            <p:ph type="title"/>
          </p:nvPr>
        </p:nvSpPr>
        <p:spPr>
          <a:prstGeom prst="rect">
            <a:avLst/>
          </a:prstGeom>
        </p:spPr>
        <p:txBody>
          <a:bodyPr/>
          <a:lstStyle/>
          <a:p>
            <a:r>
              <a:t>Error SS</a:t>
            </a:r>
          </a:p>
        </p:txBody>
      </p:sp>
      <p:pic>
        <p:nvPicPr>
          <p:cNvPr id="149" name="image.png" descr="image.png"/>
          <p:cNvPicPr>
            <a:picLocks noChangeAspect="1"/>
          </p:cNvPicPr>
          <p:nvPr/>
        </p:nvPicPr>
        <p:blipFill>
          <a:blip r:embed="rId2">
            <a:extLst/>
          </a:blip>
          <a:stretch>
            <a:fillRect/>
          </a:stretch>
        </p:blipFill>
        <p:spPr>
          <a:xfrm>
            <a:off x="2946400" y="2454477"/>
            <a:ext cx="7112000" cy="7112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 name="Effect SS"/>
          <p:cNvSpPr txBox="1">
            <a:spLocks noGrp="1"/>
          </p:cNvSpPr>
          <p:nvPr>
            <p:ph type="title"/>
          </p:nvPr>
        </p:nvSpPr>
        <p:spPr>
          <a:prstGeom prst="rect">
            <a:avLst/>
          </a:prstGeom>
        </p:spPr>
        <p:txBody>
          <a:bodyPr/>
          <a:lstStyle/>
          <a:p>
            <a:r>
              <a:t>Effect SS</a:t>
            </a:r>
          </a:p>
        </p:txBody>
      </p:sp>
      <p:pic>
        <p:nvPicPr>
          <p:cNvPr id="152" name="image.png" descr="image.png"/>
          <p:cNvPicPr>
            <a:picLocks noChangeAspect="1"/>
          </p:cNvPicPr>
          <p:nvPr/>
        </p:nvPicPr>
        <p:blipFill>
          <a:blip r:embed="rId2">
            <a:extLst/>
          </a:blip>
          <a:stretch>
            <a:fillRect/>
          </a:stretch>
        </p:blipFill>
        <p:spPr>
          <a:xfrm>
            <a:off x="3048000" y="2298700"/>
            <a:ext cx="6908800" cy="69088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 name="&gt; anova(lm(dum2~dum1))…"/>
          <p:cNvSpPr txBox="1"/>
          <p:nvPr/>
        </p:nvSpPr>
        <p:spPr>
          <a:xfrm>
            <a:off x="1099010" y="2666999"/>
            <a:ext cx="10806780" cy="441960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p>
            <a:pPr algn="l">
              <a:defRPr sz="3000">
                <a:latin typeface="Andale Mono"/>
                <a:ea typeface="Andale Mono"/>
                <a:cs typeface="Andale Mono"/>
                <a:sym typeface="Andale Mono"/>
              </a:defRPr>
            </a:pPr>
            <a:r>
              <a:t>&gt; anova(lm(dum2~dum1))</a:t>
            </a:r>
          </a:p>
          <a:p>
            <a:pPr algn="l">
              <a:defRPr sz="3000">
                <a:latin typeface="Andale Mono"/>
                <a:ea typeface="Andale Mono"/>
                <a:cs typeface="Andale Mono"/>
                <a:sym typeface="Andale Mono"/>
              </a:defRPr>
            </a:pPr>
            <a:r>
              <a:t>Analysis of Variance Table</a:t>
            </a:r>
          </a:p>
          <a:p>
            <a:pPr algn="l">
              <a:defRPr sz="3000">
                <a:latin typeface="Andale Mono"/>
                <a:ea typeface="Andale Mono"/>
                <a:cs typeface="Andale Mono"/>
                <a:sym typeface="Andale Mono"/>
              </a:defRPr>
            </a:pPr>
            <a:endParaRPr/>
          </a:p>
          <a:p>
            <a:pPr algn="l">
              <a:defRPr sz="3000">
                <a:latin typeface="Andale Mono"/>
                <a:ea typeface="Andale Mono"/>
                <a:cs typeface="Andale Mono"/>
                <a:sym typeface="Andale Mono"/>
              </a:defRPr>
            </a:pPr>
            <a:r>
              <a:t>Response: dum2</a:t>
            </a:r>
          </a:p>
          <a:p>
            <a:pPr algn="l">
              <a:defRPr sz="3000">
                <a:latin typeface="Andale Mono"/>
                <a:ea typeface="Andale Mono"/>
                <a:cs typeface="Andale Mono"/>
                <a:sym typeface="Andale Mono"/>
              </a:defRPr>
            </a:pPr>
            <a:r>
              <a:t>          Df Sum Sq Mean Sq F value  Pr(&gt;F)   </a:t>
            </a:r>
          </a:p>
          <a:p>
            <a:pPr algn="l">
              <a:defRPr sz="3000">
                <a:latin typeface="Andale Mono"/>
                <a:ea typeface="Andale Mono"/>
                <a:cs typeface="Andale Mono"/>
                <a:sym typeface="Andale Mono"/>
              </a:defRPr>
            </a:pPr>
            <a:r>
              <a:t>dum1       1 30.164  30.164  17.316 0.00316 **</a:t>
            </a:r>
          </a:p>
          <a:p>
            <a:pPr algn="l">
              <a:defRPr sz="3000">
                <a:latin typeface="Andale Mono"/>
                <a:ea typeface="Andale Mono"/>
                <a:cs typeface="Andale Mono"/>
                <a:sym typeface="Andale Mono"/>
              </a:defRPr>
            </a:pPr>
            <a:r>
              <a:t>Residuals  8 13.936   1.742                   </a:t>
            </a:r>
          </a:p>
          <a:p>
            <a:pPr algn="l">
              <a:defRPr sz="3000">
                <a:latin typeface="Andale Mono"/>
                <a:ea typeface="Andale Mono"/>
                <a:cs typeface="Andale Mono"/>
                <a:sym typeface="Andale Mono"/>
              </a:defRPr>
            </a:pPr>
            <a:r>
              <a:t>---</a:t>
            </a:r>
          </a:p>
          <a:p>
            <a:pPr algn="l">
              <a:defRPr sz="3000">
                <a:latin typeface="Andale Mono"/>
                <a:ea typeface="Andale Mono"/>
                <a:cs typeface="Andale Mono"/>
                <a:sym typeface="Andale Mono"/>
              </a:defRPr>
            </a:pPr>
            <a:r>
              <a:t>Signif. codes:  0 ‘***’ 0.001 ‘**’ 0.01 ‘*’ 0.05 ‘.’ 0.1 ‘ ’ 1</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 name="The General Linear Model"/>
          <p:cNvSpPr txBox="1">
            <a:spLocks noGrp="1"/>
          </p:cNvSpPr>
          <p:nvPr>
            <p:ph type="title"/>
          </p:nvPr>
        </p:nvSpPr>
        <p:spPr>
          <a:prstGeom prst="rect">
            <a:avLst/>
          </a:prstGeom>
        </p:spPr>
        <p:txBody>
          <a:bodyPr/>
          <a:lstStyle>
            <a:lvl1pPr defTabSz="543305">
              <a:defRPr sz="7440"/>
            </a:lvl1pPr>
          </a:lstStyle>
          <a:p>
            <a:r>
              <a:t>The General Linear Model</a:t>
            </a:r>
          </a:p>
        </p:txBody>
      </p:sp>
      <p:sp>
        <p:nvSpPr>
          <p:cNvPr id="157" name="It should now be clear that both ANOVA and regression have a very similar structure.…"/>
          <p:cNvSpPr txBox="1"/>
          <p:nvPr/>
        </p:nvSpPr>
        <p:spPr>
          <a:xfrm>
            <a:off x="1991359" y="3606028"/>
            <a:ext cx="9144001" cy="48321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000">
                <a:latin typeface="Corbel"/>
                <a:ea typeface="Corbel"/>
                <a:cs typeface="Corbel"/>
                <a:sym typeface="Corbel"/>
              </a:defRPr>
            </a:pPr>
            <a:r>
              <a:t>It should now be clear that both ANOVA and regression have a very similar structure.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0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000">
                <a:latin typeface="Corbel"/>
                <a:ea typeface="Corbel"/>
                <a:cs typeface="Corbel"/>
                <a:sym typeface="Corbel"/>
              </a:defRPr>
            </a:pPr>
            <a:r>
              <a:t>Both involve partitioning variance (sums of squares) into those due to the explanatory variable, and those due to error. </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0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000">
                <a:latin typeface="Corbel"/>
                <a:ea typeface="Corbel"/>
                <a:cs typeface="Corbel"/>
                <a:sym typeface="Corbel"/>
              </a:defRPr>
            </a:pPr>
            <a:r>
              <a:t>Both are special cases of a general linear model, which also includes much more complicated models – much is familiar. We even get an ANOVA table.</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 name="The General Linear Model"/>
          <p:cNvSpPr txBox="1">
            <a:spLocks noGrp="1"/>
          </p:cNvSpPr>
          <p:nvPr>
            <p:ph type="title"/>
          </p:nvPr>
        </p:nvSpPr>
        <p:spPr>
          <a:prstGeom prst="rect">
            <a:avLst/>
          </a:prstGeom>
        </p:spPr>
        <p:txBody>
          <a:bodyPr/>
          <a:lstStyle>
            <a:lvl1pPr defTabSz="543305">
              <a:defRPr sz="7440"/>
            </a:lvl1pPr>
          </a:lstStyle>
          <a:p>
            <a:r>
              <a:t>The General Linear Model</a:t>
            </a:r>
          </a:p>
        </p:txBody>
      </p:sp>
      <p:sp>
        <p:nvSpPr>
          <p:cNvPr id="160" name="ANOVA: for a response weight_gain and explanatory factor diet…"/>
          <p:cNvSpPr txBox="1"/>
          <p:nvPr/>
        </p:nvSpPr>
        <p:spPr>
          <a:xfrm>
            <a:off x="1279630" y="2963929"/>
            <a:ext cx="10445540" cy="5680989"/>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ANOVA: for a response </a:t>
            </a:r>
            <a:r>
              <a:rPr i="1"/>
              <a:t>weight_gain</a:t>
            </a:r>
            <a:r>
              <a:t> and explanatory factor </a:t>
            </a:r>
            <a:r>
              <a:rPr i="1"/>
              <a:t>diet</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rPr i="1"/>
              <a:t> </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Weight gain</a:t>
            </a:r>
            <a:r>
              <a:rPr i="1" baseline="-18214"/>
              <a:t>i,j</a:t>
            </a:r>
            <a:r>
              <a:rPr i="1"/>
              <a:t> = diet</a:t>
            </a:r>
            <a:r>
              <a:rPr i="1" baseline="-18214"/>
              <a:t>i</a:t>
            </a:r>
            <a:r>
              <a:rPr i="1"/>
              <a:t> + ε</a:t>
            </a:r>
            <a:r>
              <a:rPr i="1" baseline="-18214"/>
              <a:t>i,j</a:t>
            </a:r>
            <a:endParaRPr i="1" baseline="-18214">
              <a:latin typeface="Corbel"/>
              <a:ea typeface="Corbel"/>
              <a:cs typeface="Corbel"/>
              <a:sym typeface="Corbel"/>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REGRESSION: for a response </a:t>
            </a:r>
            <a:r>
              <a:rPr i="1"/>
              <a:t>height</a:t>
            </a:r>
            <a:r>
              <a:t>, with  continuous explanatory variable </a:t>
            </a:r>
            <a:r>
              <a:rPr i="1"/>
              <a:t>y</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 height</a:t>
            </a:r>
            <a:r>
              <a:rPr i="1" baseline="-18214"/>
              <a:t>i </a:t>
            </a:r>
            <a:r>
              <a:rPr i="1"/>
              <a:t>= α + β.y</a:t>
            </a:r>
            <a:r>
              <a:rPr i="1" baseline="-18214"/>
              <a:t> </a:t>
            </a:r>
            <a:r>
              <a:rPr i="1"/>
              <a:t>+ ε</a:t>
            </a:r>
            <a:r>
              <a:rPr i="1" baseline="-18214"/>
              <a:t>i</a:t>
            </a:r>
            <a:endParaRPr i="1" baseline="-18214">
              <a:latin typeface="Corbel"/>
              <a:ea typeface="Corbel"/>
              <a:cs typeface="Corbel"/>
              <a:sym typeface="Corbel"/>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2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3200">
                <a:latin typeface="Corbel"/>
                <a:ea typeface="Corbel"/>
                <a:cs typeface="Corbel"/>
                <a:sym typeface="Corbel"/>
              </a:defRPr>
            </a:pPr>
            <a:r>
              <a:t>In each case, ε is x sampled from a normal distribution with mean 0 and standard deviation </a:t>
            </a:r>
            <a:r>
              <a:rPr i="1"/>
              <a:t>s</a:t>
            </a:r>
            <a:r>
              <a:t> (estimated from the data) for every </a:t>
            </a:r>
            <a:r>
              <a:rPr i="1"/>
              <a:t>y</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 name="GLM model formulae"/>
          <p:cNvSpPr txBox="1">
            <a:spLocks noGrp="1"/>
          </p:cNvSpPr>
          <p:nvPr>
            <p:ph type="title"/>
          </p:nvPr>
        </p:nvSpPr>
        <p:spPr>
          <a:prstGeom prst="rect">
            <a:avLst/>
          </a:prstGeom>
        </p:spPr>
        <p:txBody>
          <a:bodyPr/>
          <a:lstStyle/>
          <a:p>
            <a:r>
              <a:t>GLM model formulae</a:t>
            </a:r>
          </a:p>
        </p:txBody>
      </p:sp>
      <p:sp>
        <p:nvSpPr>
          <p:cNvPr id="163" name="Model formulae are a way of describing how the analysis of variance is to be performed: literally, how the variance is to be divided up. You can use these formulae as input to R. Importantly, many other statistics packages use the same approach."/>
          <p:cNvSpPr txBox="1"/>
          <p:nvPr/>
        </p:nvSpPr>
        <p:spPr>
          <a:xfrm>
            <a:off x="1584959" y="2617348"/>
            <a:ext cx="9956801" cy="16063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lvl1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lvl1pPr>
          </a:lstStyle>
          <a:p>
            <a:r>
              <a:t>Model formulae are a way of describing how the analysis of variance is to be performed: literally, how the variance is to be divided up. You can use these formulae as input to R. Importantly, many other statistics packages use the same approach.</a:t>
            </a:r>
          </a:p>
        </p:txBody>
      </p:sp>
      <p:sp>
        <p:nvSpPr>
          <p:cNvPr id="164" name="weight_gain ~ diet…"/>
          <p:cNvSpPr txBox="1"/>
          <p:nvPr/>
        </p:nvSpPr>
        <p:spPr>
          <a:xfrm>
            <a:off x="634237" y="5162162"/>
            <a:ext cx="11858245" cy="3939309"/>
          </a:xfrm>
          <a:prstGeom prst="rect">
            <a:avLst/>
          </a:prstGeom>
          <a:ln w="12700"/>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102753" tIns="102753" rIns="102753" bIns="102753" anchor="ctr">
            <a:spAutoFit/>
          </a:bodyPr>
          <a:lstStyle/>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weight_gain ~ diet</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height ~ rainfall </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leaf.area~height+water</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grazing~pH+temperature+oxygen</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grazing~pH+temperature+oxygen+pH:oxygen</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grazing~pH*temperature*oxygen</a:t>
            </a:r>
          </a:p>
          <a:p>
            <a:pPr marL="55751" marR="55751" defTabSz="908730">
              <a:buClr>
                <a:srgbClr val="000000"/>
              </a:buClr>
              <a:buFont typeface="Times New Roman"/>
              <a:tabLst>
                <a:tab pos="76200" algn="l"/>
                <a:tab pos="1917700" algn="l"/>
                <a:tab pos="3771900" algn="l"/>
                <a:tab pos="5613400" algn="l"/>
                <a:tab pos="7467600" algn="l"/>
                <a:tab pos="9321800" algn="l"/>
                <a:tab pos="11163300" algn="l"/>
                <a:tab pos="13017500" algn="l"/>
                <a:tab pos="14871700" algn="l"/>
                <a:tab pos="16713200" algn="l"/>
                <a:tab pos="18567400" algn="l"/>
                <a:tab pos="20421600" algn="l"/>
                <a:tab pos="20980400" algn="l"/>
              </a:tabLst>
              <a:defRPr sz="3800">
                <a:uFill>
                  <a:solidFill>
                    <a:srgbClr val="FFFFFF"/>
                  </a:solidFill>
                </a:uFill>
                <a:latin typeface="Andale Mono"/>
                <a:ea typeface="Andale Mono"/>
                <a:cs typeface="Andale Mono"/>
                <a:sym typeface="Andale Mono"/>
              </a:defRPr>
            </a:pPr>
            <a:r>
              <a:t>grazing~(pH+temperature+oxygen)^2</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 name="Why GLM?"/>
          <p:cNvSpPr txBox="1">
            <a:spLocks noGrp="1"/>
          </p:cNvSpPr>
          <p:nvPr>
            <p:ph type="title"/>
          </p:nvPr>
        </p:nvSpPr>
        <p:spPr>
          <a:prstGeom prst="rect">
            <a:avLst/>
          </a:prstGeom>
        </p:spPr>
        <p:txBody>
          <a:bodyPr/>
          <a:lstStyle/>
          <a:p>
            <a:r>
              <a:t>Why GLM?</a:t>
            </a:r>
          </a:p>
        </p:txBody>
      </p:sp>
      <p:sp>
        <p:nvSpPr>
          <p:cNvPr id="167" name="The power of the GLM approach is that we can partition the variance in a response variable between any number of continuous and categorical explanatory variables e.g.…"/>
          <p:cNvSpPr txBox="1"/>
          <p:nvPr/>
        </p:nvSpPr>
        <p:spPr>
          <a:xfrm>
            <a:off x="1930399" y="2906995"/>
            <a:ext cx="9144001" cy="5325389"/>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The power of the GLM approach is that we can partition the variance in a response variable between any number of continuous and categorical explanatory variables e.g.</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i="1"/>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i="1"/>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height = rainfall + altitude + terrain</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endParaRPr i="1"/>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rainfall </a:t>
            </a:r>
            <a:r>
              <a:t>and</a:t>
            </a:r>
            <a:r>
              <a:rPr i="1"/>
              <a:t> altitude </a:t>
            </a:r>
            <a:r>
              <a:t>are continuous,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terrain </a:t>
            </a:r>
            <a:r>
              <a:t>categorical</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Arial"/>
                <a:ea typeface="Arial"/>
                <a:cs typeface="Arial"/>
                <a:sym typeface="Arial"/>
              </a:defRPr>
            </a:pPr>
            <a:r>
              <a:rPr i="1"/>
              <a:t>Height</a:t>
            </a:r>
            <a:r>
              <a:rPr i="1" baseline="-18214"/>
              <a:t>i,j,k</a:t>
            </a:r>
            <a:r>
              <a:rPr i="1"/>
              <a:t> = rainfall</a:t>
            </a:r>
            <a:r>
              <a:rPr i="1" baseline="-18214"/>
              <a:t>i</a:t>
            </a:r>
            <a:r>
              <a:rPr i="1"/>
              <a:t> + altitude</a:t>
            </a:r>
            <a:r>
              <a:rPr i="1" baseline="-18214"/>
              <a:t>j</a:t>
            </a:r>
            <a:r>
              <a:rPr i="1"/>
              <a:t> + β.terrain</a:t>
            </a:r>
            <a:r>
              <a:rPr i="1" baseline="-18214"/>
              <a:t>i,j,k</a:t>
            </a:r>
            <a:r>
              <a:rPr i="1"/>
              <a:t> + ε</a:t>
            </a:r>
            <a:r>
              <a:rPr i="1" baseline="-18214"/>
              <a:t>i,j,k</a:t>
            </a:r>
            <a:endParaRPr i="1" baseline="-18214">
              <a:latin typeface="Corbel"/>
              <a:ea typeface="Corbel"/>
              <a:cs typeface="Corbel"/>
              <a:sym typeface="Corbe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 name="Using GLMs"/>
          <p:cNvSpPr txBox="1">
            <a:spLocks noGrp="1"/>
          </p:cNvSpPr>
          <p:nvPr>
            <p:ph type="title"/>
          </p:nvPr>
        </p:nvSpPr>
        <p:spPr>
          <a:prstGeom prst="rect">
            <a:avLst/>
          </a:prstGeom>
        </p:spPr>
        <p:txBody>
          <a:bodyPr/>
          <a:lstStyle/>
          <a:p>
            <a:r>
              <a:t>Using GLMs</a:t>
            </a:r>
          </a:p>
        </p:txBody>
      </p:sp>
      <p:sp>
        <p:nvSpPr>
          <p:cNvPr id="170" name="Taking the level of one explanatory variable into account will change the significance of another variable…"/>
          <p:cNvSpPr txBox="1"/>
          <p:nvPr/>
        </p:nvSpPr>
        <p:spPr>
          <a:xfrm>
            <a:off x="518159" y="3806587"/>
            <a:ext cx="12090401" cy="41336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Taking the level of one explanatory variable into account will change the significance of another variable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Total SS is the same in each case,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800">
                <a:latin typeface="Corbel"/>
                <a:ea typeface="Corbel"/>
                <a:cs typeface="Corbel"/>
                <a:sym typeface="Corbel"/>
              </a:defRPr>
            </a:pPr>
            <a:r>
              <a:t>Error SS decreases because some of the variance that was previously calculated as error variance is explained by the second explanatory variable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 name="Fit model for two variables"/>
          <p:cNvSpPr txBox="1">
            <a:spLocks noGrp="1"/>
          </p:cNvSpPr>
          <p:nvPr>
            <p:ph type="title"/>
          </p:nvPr>
        </p:nvSpPr>
        <p:spPr>
          <a:prstGeom prst="rect">
            <a:avLst/>
          </a:prstGeom>
        </p:spPr>
        <p:txBody>
          <a:bodyPr/>
          <a:lstStyle>
            <a:lvl1pPr defTabSz="537463">
              <a:defRPr sz="7360"/>
            </a:lvl1pPr>
          </a:lstStyle>
          <a:p>
            <a:r>
              <a:t>Fit model for two variables</a:t>
            </a:r>
          </a:p>
        </p:txBody>
      </p:sp>
      <p:pic>
        <p:nvPicPr>
          <p:cNvPr id="173" name="pasted-image.png" descr="pasted-image.png"/>
          <p:cNvPicPr>
            <a:picLocks noChangeAspect="1"/>
          </p:cNvPicPr>
          <p:nvPr/>
        </p:nvPicPr>
        <p:blipFill>
          <a:blip r:embed="rId2">
            <a:extLst/>
          </a:blip>
          <a:stretch>
            <a:fillRect/>
          </a:stretch>
        </p:blipFill>
        <p:spPr>
          <a:xfrm>
            <a:off x="450243" y="3071247"/>
            <a:ext cx="5839085" cy="5363706"/>
          </a:xfrm>
          <a:prstGeom prst="rect">
            <a:avLst/>
          </a:prstGeom>
          <a:ln w="12700">
            <a:miter lim="400000"/>
          </a:ln>
        </p:spPr>
      </p:pic>
      <p:pic>
        <p:nvPicPr>
          <p:cNvPr id="174" name="pasted-image.png" descr="pasted-image.png"/>
          <p:cNvPicPr>
            <a:picLocks noChangeAspect="1"/>
          </p:cNvPicPr>
          <p:nvPr/>
        </p:nvPicPr>
        <p:blipFill>
          <a:blip r:embed="rId3">
            <a:extLst/>
          </a:blip>
          <a:stretch>
            <a:fillRect/>
          </a:stretch>
        </p:blipFill>
        <p:spPr>
          <a:xfrm>
            <a:off x="6240884" y="3063337"/>
            <a:ext cx="5839084" cy="537952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Picture Placeholder 1"/>
          <p:cNvSpPr>
            <a:spLocks noGrp="1"/>
          </p:cNvSpPr>
          <p:nvPr>
            <p:ph type="pic" idx="13"/>
          </p:nvPr>
        </p:nvSpPr>
        <p:spPr/>
      </p:sp>
      <p:sp>
        <p:nvSpPr>
          <p:cNvPr id="3" name="Title 2"/>
          <p:cNvSpPr>
            <a:spLocks noGrp="1"/>
          </p:cNvSpPr>
          <p:nvPr>
            <p:ph type="title"/>
          </p:nvPr>
        </p:nvSpPr>
        <p:spPr/>
        <p:txBody>
          <a:bodyPr/>
          <a:lstStyle/>
          <a:p>
            <a:r>
              <a:rPr lang="en-GB" smtClean="0"/>
              <a:t>Recap</a:t>
            </a:r>
            <a:endParaRPr lang="en-GB" dirty="0"/>
          </a:p>
        </p:txBody>
      </p:sp>
      <p:sp>
        <p:nvSpPr>
          <p:cNvPr id="4" name="Text Placeholder 3"/>
          <p:cNvSpPr>
            <a:spLocks noGrp="1"/>
          </p:cNvSpPr>
          <p:nvPr>
            <p:ph type="body" sz="quarter" idx="1"/>
          </p:nvPr>
        </p:nvSpPr>
        <p:spPr/>
        <p:txBody>
          <a:bodyPr/>
          <a:lstStyle/>
          <a:p>
            <a:endParaRPr lang="en-GB"/>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 name="Partitioning SS"/>
          <p:cNvSpPr txBox="1">
            <a:spLocks noGrp="1"/>
          </p:cNvSpPr>
          <p:nvPr>
            <p:ph type="title"/>
          </p:nvPr>
        </p:nvSpPr>
        <p:spPr>
          <a:prstGeom prst="rect">
            <a:avLst/>
          </a:prstGeom>
        </p:spPr>
        <p:txBody>
          <a:bodyPr/>
          <a:lstStyle/>
          <a:p>
            <a:r>
              <a:t>Partitioning SS</a:t>
            </a:r>
          </a:p>
        </p:txBody>
      </p:sp>
      <p:sp>
        <p:nvSpPr>
          <p:cNvPr id="177" name="Sequential SS altitude = SS for altitude (first variable fitted)…"/>
          <p:cNvSpPr txBox="1"/>
          <p:nvPr/>
        </p:nvSpPr>
        <p:spPr>
          <a:xfrm>
            <a:off x="2085544" y="3722976"/>
            <a:ext cx="8833712" cy="3194583"/>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800"/>
              <a:t>Sequential SS altitude = SS for altitude (first variable fitted)</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sz="2800"/>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800"/>
              <a:t>Seq SS rainfall = errorSS</a:t>
            </a:r>
            <a:r>
              <a:rPr sz="2800" baseline="-19571"/>
              <a:t>altitude</a:t>
            </a:r>
            <a:r>
              <a:rPr sz="2800"/>
              <a:t> – errorSS</a:t>
            </a:r>
            <a:r>
              <a:rPr sz="2800" baseline="-19571"/>
              <a:t>altitude+rainfall</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sz="2800"/>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Total SS = SS</a:t>
            </a:r>
            <a:r>
              <a:rPr baseline="-20250"/>
              <a:t>altitude + </a:t>
            </a:r>
            <a:r>
              <a:t>errorSS</a:t>
            </a:r>
            <a:r>
              <a:rPr baseline="-20250"/>
              <a:t>altitude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baseline="-20250"/>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Total SS = SS</a:t>
            </a:r>
            <a:r>
              <a:rPr baseline="-20250"/>
              <a:t>altitude</a:t>
            </a:r>
            <a:r>
              <a:t> + SS</a:t>
            </a:r>
            <a:r>
              <a:rPr baseline="-20250"/>
              <a:t>rainfall</a:t>
            </a:r>
            <a:r>
              <a:t> + errorSS</a:t>
            </a:r>
            <a:r>
              <a:rPr baseline="-20250"/>
              <a:t>altitude+rainfall</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 name="Partitioning SS and df"/>
          <p:cNvSpPr txBox="1">
            <a:spLocks noGrp="1"/>
          </p:cNvSpPr>
          <p:nvPr>
            <p:ph type="title"/>
          </p:nvPr>
        </p:nvSpPr>
        <p:spPr>
          <a:prstGeom prst="rect">
            <a:avLst/>
          </a:prstGeom>
        </p:spPr>
        <p:txBody>
          <a:bodyPr/>
          <a:lstStyle/>
          <a:p>
            <a:r>
              <a:t>Partitioning SS and df</a:t>
            </a:r>
          </a:p>
        </p:txBody>
      </p:sp>
      <p:sp>
        <p:nvSpPr>
          <p:cNvPr id="180" name="Total SS…"/>
          <p:cNvSpPr txBox="1"/>
          <p:nvPr/>
        </p:nvSpPr>
        <p:spPr>
          <a:xfrm>
            <a:off x="5274193" y="3338632"/>
            <a:ext cx="1234945" cy="12380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Total SS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29 df</a:t>
            </a:r>
          </a:p>
        </p:txBody>
      </p:sp>
      <p:sp>
        <p:nvSpPr>
          <p:cNvPr id="181" name="Line"/>
          <p:cNvSpPr/>
          <p:nvPr/>
        </p:nvSpPr>
        <p:spPr>
          <a:xfrm>
            <a:off x="6908800" y="3251199"/>
            <a:ext cx="914401" cy="914402"/>
          </a:xfrm>
          <a:prstGeom prst="line">
            <a:avLst/>
          </a:prstGeom>
          <a:ln w="12700">
            <a:solidFill>
              <a:srgbClr val="FFFFFF"/>
            </a:solidFill>
            <a:miter/>
          </a:ln>
        </p:spPr>
        <p:txBody>
          <a:bodyPr lIns="50800" tIns="50800" rIns="50800" bIns="50800" anchor="ctr"/>
          <a:lstStyle/>
          <a:p>
            <a:pPr algn="l" defTabSz="650240">
              <a:defRPr sz="1600">
                <a:latin typeface="Helvetica"/>
                <a:ea typeface="Helvetica"/>
                <a:cs typeface="Helvetica"/>
                <a:sym typeface="Helvetica"/>
              </a:defRPr>
            </a:pPr>
            <a:endParaRPr/>
          </a:p>
        </p:txBody>
      </p:sp>
      <p:sp>
        <p:nvSpPr>
          <p:cNvPr id="182" name="SSaltitude…"/>
          <p:cNvSpPr txBox="1"/>
          <p:nvPr/>
        </p:nvSpPr>
        <p:spPr>
          <a:xfrm>
            <a:off x="4313730" y="5311785"/>
            <a:ext cx="1172834" cy="913155"/>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SS</a:t>
            </a:r>
            <a:r>
              <a:rPr baseline="-20250"/>
              <a:t>altitude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1 df</a:t>
            </a:r>
          </a:p>
        </p:txBody>
      </p:sp>
      <p:sp>
        <p:nvSpPr>
          <p:cNvPr id="183" name="Error SSaltitude…"/>
          <p:cNvSpPr txBox="1"/>
          <p:nvPr/>
        </p:nvSpPr>
        <p:spPr>
          <a:xfrm>
            <a:off x="6434376" y="5311785"/>
            <a:ext cx="1863248" cy="913155"/>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Error SS</a:t>
            </a:r>
            <a:r>
              <a:rPr baseline="-20250"/>
              <a:t>altitude</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28 df</a:t>
            </a:r>
          </a:p>
        </p:txBody>
      </p:sp>
      <p:sp>
        <p:nvSpPr>
          <p:cNvPr id="184" name="Line"/>
          <p:cNvSpPr/>
          <p:nvPr/>
        </p:nvSpPr>
        <p:spPr>
          <a:xfrm flipH="1">
            <a:off x="7211342" y="5689600"/>
            <a:ext cx="918917" cy="914400"/>
          </a:xfrm>
          <a:prstGeom prst="line">
            <a:avLst/>
          </a:prstGeom>
          <a:ln w="12700">
            <a:solidFill>
              <a:srgbClr val="FFFFFF"/>
            </a:solidFill>
            <a:miter/>
          </a:ln>
        </p:spPr>
        <p:txBody>
          <a:bodyPr lIns="50800" tIns="50800" rIns="50800" bIns="50800" anchor="ctr"/>
          <a:lstStyle/>
          <a:p>
            <a:pPr algn="l" defTabSz="650240">
              <a:defRPr sz="1600">
                <a:latin typeface="Helvetica"/>
                <a:ea typeface="Helvetica"/>
                <a:cs typeface="Helvetica"/>
                <a:sym typeface="Helvetica"/>
              </a:defRPr>
            </a:pPr>
            <a:endParaRPr/>
          </a:p>
        </p:txBody>
      </p:sp>
      <p:sp>
        <p:nvSpPr>
          <p:cNvPr id="185" name="Line"/>
          <p:cNvSpPr/>
          <p:nvPr/>
        </p:nvSpPr>
        <p:spPr>
          <a:xfrm>
            <a:off x="8534400" y="5689599"/>
            <a:ext cx="914401" cy="914402"/>
          </a:xfrm>
          <a:prstGeom prst="line">
            <a:avLst/>
          </a:prstGeom>
          <a:ln w="12700">
            <a:solidFill>
              <a:srgbClr val="FFFFFF"/>
            </a:solidFill>
            <a:miter/>
          </a:ln>
        </p:spPr>
        <p:txBody>
          <a:bodyPr lIns="50800" tIns="50800" rIns="50800" bIns="50800" anchor="ctr"/>
          <a:lstStyle/>
          <a:p>
            <a:pPr algn="l" defTabSz="650240">
              <a:defRPr sz="1600">
                <a:latin typeface="Helvetica"/>
                <a:ea typeface="Helvetica"/>
                <a:cs typeface="Helvetica"/>
                <a:sym typeface="Helvetica"/>
              </a:defRPr>
            </a:pPr>
            <a:endParaRPr/>
          </a:p>
        </p:txBody>
      </p:sp>
      <p:sp>
        <p:nvSpPr>
          <p:cNvPr id="186" name="Error SSaltitude,rainfall…"/>
          <p:cNvSpPr txBox="1"/>
          <p:nvPr/>
        </p:nvSpPr>
        <p:spPr>
          <a:xfrm>
            <a:off x="7743071" y="7366623"/>
            <a:ext cx="2497058" cy="913155"/>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Error SS</a:t>
            </a:r>
            <a:r>
              <a:rPr baseline="-20250"/>
              <a:t>altitude,rainfall</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27 df</a:t>
            </a:r>
          </a:p>
        </p:txBody>
      </p:sp>
      <p:sp>
        <p:nvSpPr>
          <p:cNvPr id="187" name="SSrainfall…"/>
          <p:cNvSpPr txBox="1"/>
          <p:nvPr/>
        </p:nvSpPr>
        <p:spPr>
          <a:xfrm>
            <a:off x="5950858" y="7366623"/>
            <a:ext cx="1103084" cy="913155"/>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SS</a:t>
            </a:r>
            <a:r>
              <a:rPr baseline="-20250"/>
              <a:t>rainfall</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1 df</a:t>
            </a:r>
          </a:p>
        </p:txBody>
      </p:sp>
      <p:sp>
        <p:nvSpPr>
          <p:cNvPr id="188" name="Line"/>
          <p:cNvSpPr/>
          <p:nvPr/>
        </p:nvSpPr>
        <p:spPr>
          <a:xfrm flipV="1">
            <a:off x="4786423" y="4238227"/>
            <a:ext cx="895195" cy="895194"/>
          </a:xfrm>
          <a:prstGeom prst="line">
            <a:avLst/>
          </a:prstGeom>
          <a:ln w="25400">
            <a:solidFill>
              <a:srgbClr val="000000"/>
            </a:solidFill>
            <a:miter lim="400000"/>
          </a:ln>
        </p:spPr>
        <p:txBody>
          <a:bodyPr lIns="50800" tIns="50800" rIns="50800" bIns="50800" anchor="ctr"/>
          <a:lstStyle/>
          <a:p>
            <a:pPr>
              <a:defRPr sz="2400"/>
            </a:pPr>
            <a:endParaRPr/>
          </a:p>
        </p:txBody>
      </p:sp>
      <p:sp>
        <p:nvSpPr>
          <p:cNvPr id="189" name="Line"/>
          <p:cNvSpPr/>
          <p:nvPr/>
        </p:nvSpPr>
        <p:spPr>
          <a:xfrm flipV="1">
            <a:off x="6285358" y="6348184"/>
            <a:ext cx="895194" cy="895195"/>
          </a:xfrm>
          <a:prstGeom prst="line">
            <a:avLst/>
          </a:prstGeom>
          <a:ln w="25400">
            <a:solidFill>
              <a:srgbClr val="000000"/>
            </a:solidFill>
            <a:miter lim="400000"/>
          </a:ln>
        </p:spPr>
        <p:txBody>
          <a:bodyPr lIns="50800" tIns="50800" rIns="50800" bIns="50800" anchor="ctr"/>
          <a:lstStyle/>
          <a:p>
            <a:pPr>
              <a:defRPr sz="2400"/>
            </a:pPr>
            <a:endParaRPr/>
          </a:p>
        </p:txBody>
      </p:sp>
      <p:sp>
        <p:nvSpPr>
          <p:cNvPr id="190" name="Line"/>
          <p:cNvSpPr/>
          <p:nvPr/>
        </p:nvSpPr>
        <p:spPr>
          <a:xfrm flipH="1" flipV="1">
            <a:off x="6090743" y="4274167"/>
            <a:ext cx="823314" cy="823314"/>
          </a:xfrm>
          <a:prstGeom prst="line">
            <a:avLst/>
          </a:prstGeom>
          <a:ln w="25400">
            <a:solidFill>
              <a:srgbClr val="000000"/>
            </a:solidFill>
            <a:miter lim="400000"/>
          </a:ln>
        </p:spPr>
        <p:txBody>
          <a:bodyPr lIns="50800" tIns="50800" rIns="50800" bIns="50800" anchor="ctr"/>
          <a:lstStyle/>
          <a:p>
            <a:pPr>
              <a:defRPr sz="2400"/>
            </a:pPr>
            <a:endParaRPr/>
          </a:p>
        </p:txBody>
      </p:sp>
      <p:sp>
        <p:nvSpPr>
          <p:cNvPr id="191" name="Line"/>
          <p:cNvSpPr/>
          <p:nvPr/>
        </p:nvSpPr>
        <p:spPr>
          <a:xfrm flipH="1" flipV="1">
            <a:off x="7832625" y="6384125"/>
            <a:ext cx="823314" cy="823313"/>
          </a:xfrm>
          <a:prstGeom prst="line">
            <a:avLst/>
          </a:prstGeom>
          <a:ln w="25400">
            <a:solidFill>
              <a:srgbClr val="000000"/>
            </a:solidFill>
            <a:miter lim="400000"/>
          </a:ln>
        </p:spPr>
        <p:txBody>
          <a:bodyPr lIns="50800" tIns="50800" rIns="50800" bIns="50800" anchor="ctr"/>
          <a:lstStyle/>
          <a:p>
            <a:pPr>
              <a:defRPr sz="2400"/>
            </a:pPr>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 name="Partitioning SS and df"/>
          <p:cNvSpPr txBox="1">
            <a:spLocks noGrp="1"/>
          </p:cNvSpPr>
          <p:nvPr>
            <p:ph type="title"/>
          </p:nvPr>
        </p:nvSpPr>
        <p:spPr>
          <a:prstGeom prst="rect">
            <a:avLst/>
          </a:prstGeom>
        </p:spPr>
        <p:txBody>
          <a:bodyPr/>
          <a:lstStyle/>
          <a:p>
            <a:r>
              <a:t>Partitioning SS and df</a:t>
            </a:r>
          </a:p>
        </p:txBody>
      </p:sp>
      <p:sp>
        <p:nvSpPr>
          <p:cNvPr id="194" name="&gt; mod1&lt;-lm(height~altitude+rainfall)…"/>
          <p:cNvSpPr txBox="1"/>
          <p:nvPr/>
        </p:nvSpPr>
        <p:spPr>
          <a:xfrm>
            <a:off x="783326" y="2986673"/>
            <a:ext cx="10402975" cy="5102170"/>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700">
                <a:latin typeface="Monaco"/>
                <a:ea typeface="Monaco"/>
                <a:cs typeface="Monaco"/>
                <a:sym typeface="Monaco"/>
              </a:defRPr>
            </a:pPr>
            <a:r>
              <a:t>&gt; mod1&lt;-lm(height~altitude+rainfall)</a:t>
            </a:r>
          </a:p>
          <a:p>
            <a:pPr algn="l">
              <a:defRPr sz="2700">
                <a:latin typeface="Monaco"/>
                <a:ea typeface="Monaco"/>
                <a:cs typeface="Monaco"/>
                <a:sym typeface="Monaco"/>
              </a:defRPr>
            </a:pPr>
            <a:r>
              <a:t>&gt; anova(mod1)</a:t>
            </a:r>
          </a:p>
          <a:p>
            <a:pPr algn="l">
              <a:defRPr sz="2700">
                <a:latin typeface="Monaco"/>
                <a:ea typeface="Monaco"/>
                <a:cs typeface="Monaco"/>
                <a:sym typeface="Monaco"/>
              </a:defRPr>
            </a:pPr>
            <a:r>
              <a:t>Analysis of Variance Table</a:t>
            </a:r>
          </a:p>
          <a:p>
            <a:pPr algn="l">
              <a:defRPr sz="2700">
                <a:latin typeface="Monaco"/>
                <a:ea typeface="Monaco"/>
                <a:cs typeface="Monaco"/>
                <a:sym typeface="Monaco"/>
              </a:defRPr>
            </a:pPr>
            <a:endParaRPr/>
          </a:p>
          <a:p>
            <a:pPr algn="l">
              <a:defRPr sz="2700">
                <a:latin typeface="Monaco"/>
                <a:ea typeface="Monaco"/>
                <a:cs typeface="Monaco"/>
                <a:sym typeface="Monaco"/>
              </a:defRPr>
            </a:pPr>
            <a:r>
              <a:t>Response: height</a:t>
            </a:r>
          </a:p>
          <a:p>
            <a:pPr algn="l">
              <a:defRPr sz="2700">
                <a:latin typeface="Monaco"/>
                <a:ea typeface="Monaco"/>
                <a:cs typeface="Monaco"/>
                <a:sym typeface="Monaco"/>
              </a:defRPr>
            </a:pPr>
            <a:r>
              <a:t>          Df Sum Sq Mean Sq F value    Pr(&gt;F)    </a:t>
            </a:r>
          </a:p>
          <a:p>
            <a:pPr algn="l">
              <a:defRPr sz="2700">
                <a:latin typeface="Monaco"/>
                <a:ea typeface="Monaco"/>
                <a:cs typeface="Monaco"/>
                <a:sym typeface="Monaco"/>
              </a:defRPr>
            </a:pPr>
            <a:r>
              <a:t>altitude   1  62.60   62.60   2.536 0.1229205    </a:t>
            </a:r>
          </a:p>
          <a:p>
            <a:pPr algn="l">
              <a:defRPr sz="2700">
                <a:latin typeface="Monaco"/>
                <a:ea typeface="Monaco"/>
                <a:cs typeface="Monaco"/>
                <a:sym typeface="Monaco"/>
              </a:defRPr>
            </a:pPr>
            <a:r>
              <a:t>rainfall   1 499.83  499.83  20.249 0.0001167 ***</a:t>
            </a:r>
          </a:p>
          <a:p>
            <a:pPr algn="l">
              <a:defRPr sz="2700">
                <a:latin typeface="Monaco"/>
                <a:ea typeface="Monaco"/>
                <a:cs typeface="Monaco"/>
                <a:sym typeface="Monaco"/>
              </a:defRPr>
            </a:pPr>
            <a:r>
              <a:t>Residuals 27 666.46   24.68                      </a:t>
            </a:r>
          </a:p>
          <a:p>
            <a:pPr algn="l">
              <a:defRPr sz="2700">
                <a:latin typeface="Monaco"/>
                <a:ea typeface="Monaco"/>
                <a:cs typeface="Monaco"/>
                <a:sym typeface="Monaco"/>
              </a:defRPr>
            </a:pPr>
            <a:r>
              <a:t>---</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 name="Partitioning SS and df"/>
          <p:cNvSpPr txBox="1">
            <a:spLocks noGrp="1"/>
          </p:cNvSpPr>
          <p:nvPr>
            <p:ph type="title"/>
          </p:nvPr>
        </p:nvSpPr>
        <p:spPr>
          <a:prstGeom prst="rect">
            <a:avLst/>
          </a:prstGeom>
        </p:spPr>
        <p:txBody>
          <a:bodyPr/>
          <a:lstStyle/>
          <a:p>
            <a:r>
              <a:t>Partitioning SS and df</a:t>
            </a:r>
          </a:p>
        </p:txBody>
      </p:sp>
      <p:sp>
        <p:nvSpPr>
          <p:cNvPr id="197" name="&gt; mod2&lt;-lm(height~rainfall+altitude)…"/>
          <p:cNvSpPr txBox="1"/>
          <p:nvPr/>
        </p:nvSpPr>
        <p:spPr>
          <a:xfrm>
            <a:off x="752239" y="2972382"/>
            <a:ext cx="10402975" cy="5102170"/>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700">
                <a:latin typeface="Monaco"/>
                <a:ea typeface="Monaco"/>
                <a:cs typeface="Monaco"/>
                <a:sym typeface="Monaco"/>
              </a:defRPr>
            </a:pPr>
            <a:r>
              <a:t>&gt; mod2&lt;-lm(height~rainfall+altitude)</a:t>
            </a:r>
          </a:p>
          <a:p>
            <a:pPr algn="l">
              <a:defRPr sz="2700">
                <a:latin typeface="Monaco"/>
                <a:ea typeface="Monaco"/>
                <a:cs typeface="Monaco"/>
                <a:sym typeface="Monaco"/>
              </a:defRPr>
            </a:pPr>
            <a:r>
              <a:t>&gt; anova(mod2)</a:t>
            </a:r>
          </a:p>
          <a:p>
            <a:pPr algn="l">
              <a:defRPr sz="2700">
                <a:latin typeface="Monaco"/>
                <a:ea typeface="Monaco"/>
                <a:cs typeface="Monaco"/>
                <a:sym typeface="Monaco"/>
              </a:defRPr>
            </a:pPr>
            <a:r>
              <a:t>Analysis of Variance Table</a:t>
            </a:r>
          </a:p>
          <a:p>
            <a:pPr algn="l">
              <a:defRPr sz="2700">
                <a:latin typeface="Monaco"/>
                <a:ea typeface="Monaco"/>
                <a:cs typeface="Monaco"/>
                <a:sym typeface="Monaco"/>
              </a:defRPr>
            </a:pPr>
            <a:endParaRPr/>
          </a:p>
          <a:p>
            <a:pPr algn="l">
              <a:defRPr sz="2700">
                <a:latin typeface="Monaco"/>
                <a:ea typeface="Monaco"/>
                <a:cs typeface="Monaco"/>
                <a:sym typeface="Monaco"/>
              </a:defRPr>
            </a:pPr>
            <a:r>
              <a:t>Response: height</a:t>
            </a:r>
          </a:p>
          <a:p>
            <a:pPr algn="l">
              <a:defRPr sz="2700">
                <a:latin typeface="Monaco"/>
                <a:ea typeface="Monaco"/>
                <a:cs typeface="Monaco"/>
                <a:sym typeface="Monaco"/>
              </a:defRPr>
            </a:pPr>
            <a:r>
              <a:t>          Df Sum Sq Mean Sq F value    Pr(&gt;F)    </a:t>
            </a:r>
          </a:p>
          <a:p>
            <a:pPr algn="l">
              <a:defRPr sz="2700">
                <a:latin typeface="Monaco"/>
                <a:ea typeface="Monaco"/>
                <a:cs typeface="Monaco"/>
                <a:sym typeface="Monaco"/>
              </a:defRPr>
            </a:pPr>
            <a:r>
              <a:t>rainfall   1 489.57  489.57 19.8339 0.0001322 ***</a:t>
            </a:r>
          </a:p>
          <a:p>
            <a:pPr algn="l">
              <a:defRPr sz="2700">
                <a:latin typeface="Monaco"/>
                <a:ea typeface="Monaco"/>
                <a:cs typeface="Monaco"/>
                <a:sym typeface="Monaco"/>
              </a:defRPr>
            </a:pPr>
            <a:r>
              <a:t>altitude   1  72.85   72.85  2.9514 0.0972554 .  </a:t>
            </a:r>
          </a:p>
          <a:p>
            <a:pPr algn="l">
              <a:defRPr sz="2700">
                <a:latin typeface="Monaco"/>
                <a:ea typeface="Monaco"/>
                <a:cs typeface="Monaco"/>
                <a:sym typeface="Monaco"/>
              </a:defRPr>
            </a:pPr>
            <a:r>
              <a:t>Residuals 27 666.46   24.68                      </a:t>
            </a:r>
          </a:p>
          <a:p>
            <a:pPr algn="l">
              <a:defRPr sz="2700">
                <a:latin typeface="Monaco"/>
                <a:ea typeface="Monaco"/>
                <a:cs typeface="Monaco"/>
                <a:sym typeface="Monaco"/>
              </a:defRPr>
            </a:pPr>
            <a:r>
              <a: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 name="Using GLMs"/>
          <p:cNvSpPr txBox="1">
            <a:spLocks noGrp="1"/>
          </p:cNvSpPr>
          <p:nvPr>
            <p:ph type="title"/>
          </p:nvPr>
        </p:nvSpPr>
        <p:spPr>
          <a:prstGeom prst="rect">
            <a:avLst/>
          </a:prstGeom>
        </p:spPr>
        <p:txBody>
          <a:bodyPr/>
          <a:lstStyle/>
          <a:p>
            <a:r>
              <a:t>Using GLMs</a:t>
            </a:r>
          </a:p>
        </p:txBody>
      </p:sp>
      <p:sp>
        <p:nvSpPr>
          <p:cNvPr id="200" name="The values for factor SS, F and p will usually change depending on the order by which the explanatory variable are entered into the model formula…"/>
          <p:cNvSpPr txBox="1"/>
          <p:nvPr/>
        </p:nvSpPr>
        <p:spPr>
          <a:xfrm>
            <a:off x="457199" y="2809988"/>
            <a:ext cx="12090401" cy="57465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The values for factor SS, F and p will usually change depending on the order by which the explanatory variable are entered into the model formula</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This is because they are calculated sequentially - the SS for the first variable is calculated using the raw data but the SS for the second variable is (effectively) calculated on the residuals left after the effect of the first is removed</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The order in which you enter your terms determines the p-values in an ANOVA table</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Better to use a deletion test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 name="Using GLMs"/>
          <p:cNvSpPr txBox="1">
            <a:spLocks noGrp="1"/>
          </p:cNvSpPr>
          <p:nvPr>
            <p:ph type="title"/>
          </p:nvPr>
        </p:nvSpPr>
        <p:spPr>
          <a:prstGeom prst="rect">
            <a:avLst/>
          </a:prstGeom>
        </p:spPr>
        <p:txBody>
          <a:bodyPr/>
          <a:lstStyle/>
          <a:p>
            <a:r>
              <a:t>Using GLMs</a:t>
            </a:r>
          </a:p>
        </p:txBody>
      </p:sp>
      <p:sp>
        <p:nvSpPr>
          <p:cNvPr id="203" name="Deletion test: fit model with all explanatory terms, then refit the model with the term in question removed.…"/>
          <p:cNvSpPr txBox="1"/>
          <p:nvPr/>
        </p:nvSpPr>
        <p:spPr>
          <a:xfrm>
            <a:off x="457199" y="2581332"/>
            <a:ext cx="12090401" cy="57465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Deletion test: fit model with all explanatory terms, then refit the model with the term in question removed. </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Compare the goodness-of-fit (how well each model explains the data) of each model using a partial F-test.</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Gives an assessment of how the term in question affects how the model  describes the data that is independent of the order that it’s entered into the model.</a:t>
            </a: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endParaRPr/>
          </a:p>
          <a:p>
            <a:pPr>
              <a:tabLst>
                <a:tab pos="1295400" algn="l"/>
                <a:tab pos="2590800" algn="l"/>
                <a:tab pos="3898900" algn="l"/>
                <a:tab pos="5194300" algn="l"/>
                <a:tab pos="6502400" algn="l"/>
                <a:tab pos="7797800" algn="l"/>
                <a:tab pos="9093200" algn="l"/>
                <a:tab pos="10401300" algn="l"/>
                <a:tab pos="11696700" algn="l"/>
                <a:tab pos="13004800" algn="l"/>
                <a:tab pos="14300200" algn="l"/>
              </a:tabLst>
              <a:defRPr sz="2800"/>
            </a:pPr>
            <a:r>
              <a:t>In R can either fit models separately and compare using anova(model1,model2) or use drop1(model1,test=“F”).</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 name="Using GLMs"/>
          <p:cNvSpPr txBox="1">
            <a:spLocks noGrp="1"/>
          </p:cNvSpPr>
          <p:nvPr>
            <p:ph type="title"/>
          </p:nvPr>
        </p:nvSpPr>
        <p:spPr>
          <a:prstGeom prst="rect">
            <a:avLst/>
          </a:prstGeom>
        </p:spPr>
        <p:txBody>
          <a:bodyPr/>
          <a:lstStyle/>
          <a:p>
            <a:r>
              <a:t>Using GLMs</a:t>
            </a:r>
          </a:p>
        </p:txBody>
      </p:sp>
      <p:sp>
        <p:nvSpPr>
          <p:cNvPr id="206" name="&gt; drop1(mod1, test=&quot;F&quot;)…"/>
          <p:cNvSpPr txBox="1"/>
          <p:nvPr/>
        </p:nvSpPr>
        <p:spPr>
          <a:xfrm>
            <a:off x="1872505" y="2283904"/>
            <a:ext cx="9259789" cy="6938393"/>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000">
                <a:latin typeface="Monaco"/>
                <a:ea typeface="Monaco"/>
                <a:cs typeface="Monaco"/>
                <a:sym typeface="Monaco"/>
              </a:defRPr>
            </a:pPr>
            <a:r>
              <a:t>&gt; drop1(mod1, test="F")</a:t>
            </a:r>
          </a:p>
          <a:p>
            <a:pPr algn="l">
              <a:defRPr sz="2000">
                <a:latin typeface="Monaco"/>
                <a:ea typeface="Monaco"/>
                <a:cs typeface="Monaco"/>
                <a:sym typeface="Monaco"/>
              </a:defRPr>
            </a:pPr>
            <a:r>
              <a:t>Single term deletions</a:t>
            </a:r>
          </a:p>
          <a:p>
            <a:pPr algn="l">
              <a:defRPr sz="2000">
                <a:latin typeface="Monaco"/>
                <a:ea typeface="Monaco"/>
                <a:cs typeface="Monaco"/>
                <a:sym typeface="Monaco"/>
              </a:defRPr>
            </a:pPr>
            <a:endParaRPr/>
          </a:p>
          <a:p>
            <a:pPr algn="l">
              <a:defRPr sz="2000">
                <a:latin typeface="Monaco"/>
                <a:ea typeface="Monaco"/>
                <a:cs typeface="Monaco"/>
                <a:sym typeface="Monaco"/>
              </a:defRPr>
            </a:pPr>
            <a:r>
              <a:t>Model:</a:t>
            </a:r>
          </a:p>
          <a:p>
            <a:pPr algn="l">
              <a:defRPr sz="2000">
                <a:latin typeface="Monaco"/>
                <a:ea typeface="Monaco"/>
                <a:cs typeface="Monaco"/>
                <a:sym typeface="Monaco"/>
              </a:defRPr>
            </a:pPr>
            <a:r>
              <a:t>height ~ altitude + rainfall</a:t>
            </a:r>
          </a:p>
          <a:p>
            <a:pPr algn="l">
              <a:defRPr sz="2000">
                <a:latin typeface="Monaco"/>
                <a:ea typeface="Monaco"/>
                <a:cs typeface="Monaco"/>
                <a:sym typeface="Monaco"/>
              </a:defRPr>
            </a:pPr>
            <a:r>
              <a:t>         Df Sum of Sq     RSS     AIC F value    Pr(&gt;F)    </a:t>
            </a:r>
          </a:p>
          <a:p>
            <a:pPr algn="l">
              <a:defRPr sz="2000">
                <a:latin typeface="Monaco"/>
                <a:ea typeface="Monaco"/>
                <a:cs typeface="Monaco"/>
                <a:sym typeface="Monaco"/>
              </a:defRPr>
            </a:pPr>
            <a:r>
              <a:t>&lt;none&gt;                 666.46  99.024                      </a:t>
            </a:r>
          </a:p>
          <a:p>
            <a:pPr algn="l">
              <a:defRPr sz="2000">
                <a:latin typeface="Monaco"/>
                <a:ea typeface="Monaco"/>
                <a:cs typeface="Monaco"/>
                <a:sym typeface="Monaco"/>
              </a:defRPr>
            </a:pPr>
            <a:r>
              <a:t>altitude  1     72.85  739.31 100.136  2.9514 0.0972554 .  </a:t>
            </a:r>
          </a:p>
          <a:p>
            <a:pPr algn="l">
              <a:defRPr sz="2000">
                <a:latin typeface="Monaco"/>
                <a:ea typeface="Monaco"/>
                <a:cs typeface="Monaco"/>
                <a:sym typeface="Monaco"/>
              </a:defRPr>
            </a:pPr>
            <a:r>
              <a:t>rainfall  1    499.83 1166.29 113.812 20.2492 0.0001167 ***</a:t>
            </a:r>
          </a:p>
          <a:p>
            <a:pPr algn="l">
              <a:defRPr sz="2000">
                <a:latin typeface="Monaco"/>
                <a:ea typeface="Monaco"/>
                <a:cs typeface="Monaco"/>
                <a:sym typeface="Monaco"/>
              </a:defRPr>
            </a:pPr>
            <a:r>
              <a:t>---</a:t>
            </a:r>
          </a:p>
          <a:p>
            <a:pPr algn="l">
              <a:defRPr sz="2000">
                <a:latin typeface="Monaco"/>
                <a:ea typeface="Monaco"/>
                <a:cs typeface="Monaco"/>
                <a:sym typeface="Monaco"/>
              </a:defRPr>
            </a:pPr>
            <a:endParaRPr/>
          </a:p>
          <a:p>
            <a:pPr algn="l">
              <a:defRPr sz="2000">
                <a:latin typeface="Monaco"/>
                <a:ea typeface="Monaco"/>
                <a:cs typeface="Monaco"/>
                <a:sym typeface="Monaco"/>
              </a:defRPr>
            </a:pPr>
            <a:r>
              <a:t>&gt; drop1(mod2, test="F")</a:t>
            </a:r>
          </a:p>
          <a:p>
            <a:pPr algn="l">
              <a:defRPr sz="2000">
                <a:latin typeface="Monaco"/>
                <a:ea typeface="Monaco"/>
                <a:cs typeface="Monaco"/>
                <a:sym typeface="Monaco"/>
              </a:defRPr>
            </a:pPr>
            <a:r>
              <a:t>Single term deletions</a:t>
            </a:r>
          </a:p>
          <a:p>
            <a:pPr algn="l">
              <a:defRPr sz="2000">
                <a:latin typeface="Monaco"/>
                <a:ea typeface="Monaco"/>
                <a:cs typeface="Monaco"/>
                <a:sym typeface="Monaco"/>
              </a:defRPr>
            </a:pPr>
            <a:endParaRPr/>
          </a:p>
          <a:p>
            <a:pPr algn="l">
              <a:defRPr sz="2000">
                <a:latin typeface="Monaco"/>
                <a:ea typeface="Monaco"/>
                <a:cs typeface="Monaco"/>
                <a:sym typeface="Monaco"/>
              </a:defRPr>
            </a:pPr>
            <a:r>
              <a:t>Model:</a:t>
            </a:r>
          </a:p>
          <a:p>
            <a:pPr algn="l">
              <a:defRPr sz="2000">
                <a:latin typeface="Monaco"/>
                <a:ea typeface="Monaco"/>
                <a:cs typeface="Monaco"/>
                <a:sym typeface="Monaco"/>
              </a:defRPr>
            </a:pPr>
            <a:r>
              <a:t>height ~ rainfall + altitude</a:t>
            </a:r>
          </a:p>
          <a:p>
            <a:pPr algn="l">
              <a:defRPr sz="2000">
                <a:latin typeface="Monaco"/>
                <a:ea typeface="Monaco"/>
                <a:cs typeface="Monaco"/>
                <a:sym typeface="Monaco"/>
              </a:defRPr>
            </a:pPr>
            <a:r>
              <a:t>         Df Sum of Sq     RSS     AIC F value    Pr(&gt;F)    </a:t>
            </a:r>
          </a:p>
          <a:p>
            <a:pPr algn="l">
              <a:defRPr sz="2000">
                <a:latin typeface="Monaco"/>
                <a:ea typeface="Monaco"/>
                <a:cs typeface="Monaco"/>
                <a:sym typeface="Monaco"/>
              </a:defRPr>
            </a:pPr>
            <a:r>
              <a:t>&lt;none&gt;                 666.46  99.024                      </a:t>
            </a:r>
          </a:p>
          <a:p>
            <a:pPr algn="l">
              <a:defRPr sz="2000">
                <a:latin typeface="Monaco"/>
                <a:ea typeface="Monaco"/>
                <a:cs typeface="Monaco"/>
                <a:sym typeface="Monaco"/>
              </a:defRPr>
            </a:pPr>
            <a:r>
              <a:t>rainfall  1    499.83 1166.29 113.812 20.2492 0.0001167 ***</a:t>
            </a:r>
          </a:p>
          <a:p>
            <a:pPr algn="l">
              <a:defRPr sz="2000">
                <a:latin typeface="Monaco"/>
                <a:ea typeface="Monaco"/>
                <a:cs typeface="Monaco"/>
                <a:sym typeface="Monaco"/>
              </a:defRPr>
            </a:pPr>
            <a:r>
              <a:t>altitude  1     72.85  739.31 100.136  2.9514 0.0972554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 name="Orthogonality"/>
          <p:cNvSpPr txBox="1">
            <a:spLocks noGrp="1"/>
          </p:cNvSpPr>
          <p:nvPr>
            <p:ph type="title"/>
          </p:nvPr>
        </p:nvSpPr>
        <p:spPr>
          <a:prstGeom prst="rect">
            <a:avLst/>
          </a:prstGeom>
        </p:spPr>
        <p:txBody>
          <a:bodyPr/>
          <a:lstStyle/>
          <a:p>
            <a:r>
              <a:t>Orthogonality</a:t>
            </a:r>
          </a:p>
        </p:txBody>
      </p:sp>
      <p:sp>
        <p:nvSpPr>
          <p:cNvPr id="209" name="Adj SS and Seq SS will be identical if the information about the response given by two explanatory variables is independent. In this case, the two explanatory variables are termed orthogonal.…"/>
          <p:cNvSpPr txBox="1"/>
          <p:nvPr/>
        </p:nvSpPr>
        <p:spPr>
          <a:xfrm>
            <a:off x="518159" y="2303503"/>
            <a:ext cx="12090401" cy="37526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Adj SS and Seq SS will be identical if the information about the response given by two explanatory variables is independent. In this case, the two explanatory variables are termed </a:t>
            </a:r>
            <a:r>
              <a:rPr i="1"/>
              <a:t>orthogonal</a:t>
            </a:r>
            <a:r>
              <a:t>.</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The question to ask yourself is: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sz="2800" b="1"/>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800" b="1"/>
              <a:t>Does knowing something about one explanatory variable tell you anything about the level of a second explanatory variable?</a:t>
            </a:r>
          </a:p>
        </p:txBody>
      </p:sp>
      <p:sp>
        <p:nvSpPr>
          <p:cNvPr id="210" name="This is ‘yes’:…"/>
          <p:cNvSpPr txBox="1"/>
          <p:nvPr/>
        </p:nvSpPr>
        <p:spPr>
          <a:xfrm>
            <a:off x="467359" y="6406085"/>
            <a:ext cx="12192001" cy="29271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t>This is ‘yes’: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a:p>
          <a:p>
            <a:pPr defTabSz="1300480">
              <a:buClr>
                <a:srgbClr val="FFFFFF"/>
              </a:buClr>
              <a:buSzPct val="100000"/>
              <a:buChar char="•"/>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200"/>
              <a:t> for two categorical variables if there are unequal numbers of samples for different levels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sz="2200"/>
          </a:p>
          <a:p>
            <a:pPr defTabSz="1300480">
              <a:buClr>
                <a:srgbClr val="FFFFFF"/>
              </a:buClr>
              <a:buSzPct val="100000"/>
              <a:buChar char="•"/>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200"/>
              <a:t>For two continuous variables if r</a:t>
            </a:r>
            <a:r>
              <a:rPr sz="2200" baseline="31999"/>
              <a:t>2</a:t>
            </a:r>
            <a:r>
              <a:rPr sz="2200"/>
              <a:t> is not 0 (i.e. Always)</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endParaRPr sz="2200"/>
          </a:p>
          <a:p>
            <a:pPr defTabSz="1300480">
              <a:buClr>
                <a:srgbClr val="FFFFFF"/>
              </a:buClr>
              <a:buSzPct val="100000"/>
              <a:buChar char="•"/>
              <a:tabLst>
                <a:tab pos="1295400" algn="l"/>
                <a:tab pos="2590800" algn="l"/>
                <a:tab pos="3898900" algn="l"/>
                <a:tab pos="5194300" algn="l"/>
                <a:tab pos="6502400" algn="l"/>
                <a:tab pos="7797800" algn="l"/>
                <a:tab pos="9093200" algn="l"/>
                <a:tab pos="10401300" algn="l"/>
                <a:tab pos="11696700" algn="l"/>
                <a:tab pos="13004800" algn="l"/>
                <a:tab pos="14300200" algn="l"/>
              </a:tabLst>
              <a:defRPr sz="2400">
                <a:latin typeface="Corbel"/>
                <a:ea typeface="Corbel"/>
                <a:cs typeface="Corbel"/>
                <a:sym typeface="Corbel"/>
              </a:defRPr>
            </a:pPr>
            <a:r>
              <a:rPr sz="2200"/>
              <a:t>For a categorical and a continuous variable if the mean of the continuous variable is not identical for different levels of the categorical variable (i.e. Always)</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 name="Effect sizes"/>
          <p:cNvSpPr txBox="1">
            <a:spLocks noGrp="1"/>
          </p:cNvSpPr>
          <p:nvPr>
            <p:ph type="title"/>
          </p:nvPr>
        </p:nvSpPr>
        <p:spPr>
          <a:prstGeom prst="rect">
            <a:avLst/>
          </a:prstGeom>
        </p:spPr>
        <p:txBody>
          <a:bodyPr/>
          <a:lstStyle/>
          <a:p>
            <a:r>
              <a:t>Effect sizes</a:t>
            </a:r>
          </a:p>
        </p:txBody>
      </p:sp>
      <p:sp>
        <p:nvSpPr>
          <p:cNvPr id="213" name="So far, we’ve looked at the ANOVA table, which tells us about the significance of the effects we test in a GLM. It doesn’t tell us anything about the magnitude of any effects. For this we need to look at the table of coefficients produced by summary()"/>
          <p:cNvSpPr txBox="1"/>
          <p:nvPr/>
        </p:nvSpPr>
        <p:spPr>
          <a:xfrm>
            <a:off x="924559" y="3552891"/>
            <a:ext cx="11277601" cy="28763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900">
                <a:latin typeface="Corbel"/>
                <a:ea typeface="Corbel"/>
                <a:cs typeface="Corbel"/>
                <a:sym typeface="Corbel"/>
              </a:defRPr>
            </a:pPr>
            <a:r>
              <a:t>So far, we’ve looked at the ANOVA table, which tells us about the significance of the effects we test in a GLM. It doesn’t tell us anything about the magnitude of any effects. For this we need to look at the table of coefficients produced by summary()</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900">
                <a:latin typeface="Corbel"/>
                <a:ea typeface="Corbel"/>
                <a:cs typeface="Corbel"/>
                <a:sym typeface="Corbel"/>
              </a:defRPr>
            </a:pPr>
            <a:endParaRPr/>
          </a:p>
        </p:txBody>
      </p:sp>
      <p:sp>
        <p:nvSpPr>
          <p:cNvPr id="214" name="This is for an experiment with 3 blocks, 8 levels of  treatment"/>
          <p:cNvSpPr txBox="1"/>
          <p:nvPr/>
        </p:nvSpPr>
        <p:spPr>
          <a:xfrm>
            <a:off x="-1877243" y="8486890"/>
            <a:ext cx="7701081" cy="5014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lvl1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lvl1pPr>
          </a:lstStyle>
          <a:p>
            <a:r>
              <a:t>This is for an experiment with 3 blocks, 8 levels of  treatment</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 name="Effect sizes"/>
          <p:cNvSpPr txBox="1">
            <a:spLocks noGrp="1"/>
          </p:cNvSpPr>
          <p:nvPr>
            <p:ph type="title"/>
          </p:nvPr>
        </p:nvSpPr>
        <p:spPr>
          <a:prstGeom prst="rect">
            <a:avLst/>
          </a:prstGeom>
        </p:spPr>
        <p:txBody>
          <a:bodyPr/>
          <a:lstStyle/>
          <a:p>
            <a:r>
              <a:t>Effect sizes</a:t>
            </a:r>
          </a:p>
        </p:txBody>
      </p:sp>
      <p:sp>
        <p:nvSpPr>
          <p:cNvPr id="217" name="This is for an experiment with 3 blocks, 8 levels of  treatment"/>
          <p:cNvSpPr txBox="1"/>
          <p:nvPr/>
        </p:nvSpPr>
        <p:spPr>
          <a:xfrm>
            <a:off x="-1877243" y="8486890"/>
            <a:ext cx="7701081" cy="5014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lvl1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lvl1pPr>
          </a:lstStyle>
          <a:p>
            <a:r>
              <a:t>This is for an experiment with 3 blocks, 8 levels of  treatment</a:t>
            </a:r>
          </a:p>
        </p:txBody>
      </p:sp>
      <p:sp>
        <p:nvSpPr>
          <p:cNvPr id="218" name="&gt; summary(mod1)…"/>
          <p:cNvSpPr txBox="1"/>
          <p:nvPr/>
        </p:nvSpPr>
        <p:spPr>
          <a:xfrm>
            <a:off x="1643868" y="2283904"/>
            <a:ext cx="9717064" cy="6938393"/>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000">
                <a:latin typeface="Monaco"/>
                <a:ea typeface="Monaco"/>
                <a:cs typeface="Monaco"/>
                <a:sym typeface="Monaco"/>
              </a:defRPr>
            </a:pPr>
            <a:r>
              <a:t>&gt; summary(mod1)</a:t>
            </a:r>
          </a:p>
          <a:p>
            <a:pPr algn="l">
              <a:defRPr sz="2000">
                <a:latin typeface="Monaco"/>
                <a:ea typeface="Monaco"/>
                <a:cs typeface="Monaco"/>
                <a:sym typeface="Monaco"/>
              </a:defRPr>
            </a:pPr>
            <a:endParaRPr/>
          </a:p>
          <a:p>
            <a:pPr algn="l">
              <a:defRPr sz="2000">
                <a:latin typeface="Monaco"/>
                <a:ea typeface="Monaco"/>
                <a:cs typeface="Monaco"/>
                <a:sym typeface="Monaco"/>
              </a:defRPr>
            </a:pPr>
            <a:r>
              <a:t>Call:</a:t>
            </a:r>
          </a:p>
          <a:p>
            <a:pPr algn="l">
              <a:defRPr sz="2000">
                <a:latin typeface="Monaco"/>
                <a:ea typeface="Monaco"/>
                <a:cs typeface="Monaco"/>
                <a:sym typeface="Monaco"/>
              </a:defRPr>
            </a:pPr>
            <a:r>
              <a:t>lm(formula = height ~ altitude + rainfall)</a:t>
            </a:r>
          </a:p>
          <a:p>
            <a:pPr algn="l">
              <a:defRPr sz="2000">
                <a:latin typeface="Monaco"/>
                <a:ea typeface="Monaco"/>
                <a:cs typeface="Monaco"/>
                <a:sym typeface="Monaco"/>
              </a:defRPr>
            </a:pPr>
            <a:endParaRPr/>
          </a:p>
          <a:p>
            <a:pPr algn="l">
              <a:defRPr sz="2000">
                <a:latin typeface="Monaco"/>
                <a:ea typeface="Monaco"/>
                <a:cs typeface="Monaco"/>
                <a:sym typeface="Monaco"/>
              </a:defRPr>
            </a:pPr>
            <a:r>
              <a:t>Residuals:</a:t>
            </a:r>
          </a:p>
          <a:p>
            <a:pPr algn="l">
              <a:defRPr sz="2000">
                <a:latin typeface="Monaco"/>
                <a:ea typeface="Monaco"/>
                <a:cs typeface="Monaco"/>
                <a:sym typeface="Monaco"/>
              </a:defRPr>
            </a:pPr>
            <a:r>
              <a:t>   Min     1Q Median     3Q    Max </a:t>
            </a:r>
          </a:p>
          <a:p>
            <a:pPr algn="l">
              <a:defRPr sz="2000">
                <a:latin typeface="Monaco"/>
                <a:ea typeface="Monaco"/>
                <a:cs typeface="Monaco"/>
                <a:sym typeface="Monaco"/>
              </a:defRPr>
            </a:pPr>
            <a:r>
              <a:t>-8.579 -3.742  1.403  3.303  6.780 </a:t>
            </a:r>
          </a:p>
          <a:p>
            <a:pPr algn="l">
              <a:defRPr sz="2000">
                <a:latin typeface="Monaco"/>
                <a:ea typeface="Monaco"/>
                <a:cs typeface="Monaco"/>
                <a:sym typeface="Monaco"/>
              </a:defRPr>
            </a:pPr>
            <a:endParaRPr/>
          </a:p>
          <a:p>
            <a:pPr algn="l">
              <a:defRPr sz="2000">
                <a:latin typeface="Monaco"/>
                <a:ea typeface="Monaco"/>
                <a:cs typeface="Monaco"/>
                <a:sym typeface="Monaco"/>
              </a:defRPr>
            </a:pPr>
            <a:r>
              <a:t>Coefficients:</a:t>
            </a:r>
          </a:p>
          <a:p>
            <a:pPr algn="l">
              <a:defRPr sz="2000">
                <a:latin typeface="Monaco"/>
                <a:ea typeface="Monaco"/>
                <a:cs typeface="Monaco"/>
                <a:sym typeface="Monaco"/>
              </a:defRPr>
            </a:pPr>
            <a:r>
              <a:t>             Estimate Std. Error t value Pr(&gt;|t|)    </a:t>
            </a:r>
          </a:p>
          <a:p>
            <a:pPr algn="l">
              <a:defRPr sz="2000">
                <a:latin typeface="Monaco"/>
                <a:ea typeface="Monaco"/>
                <a:cs typeface="Monaco"/>
                <a:sym typeface="Monaco"/>
              </a:defRPr>
            </a:pPr>
            <a:r>
              <a:t>(Intercept) 10.345413   3.622998   2.855 0.008163 ** </a:t>
            </a:r>
          </a:p>
          <a:p>
            <a:pPr algn="l">
              <a:defRPr sz="2000">
                <a:latin typeface="Monaco"/>
                <a:ea typeface="Monaco"/>
                <a:cs typeface="Monaco"/>
                <a:sym typeface="Monaco"/>
              </a:defRPr>
            </a:pPr>
            <a:r>
              <a:t>altitude    -0.018103   0.010537  -1.718 0.097255 .  </a:t>
            </a:r>
          </a:p>
          <a:p>
            <a:pPr algn="l">
              <a:defRPr sz="2000">
                <a:latin typeface="Monaco"/>
                <a:ea typeface="Monaco"/>
                <a:cs typeface="Monaco"/>
                <a:sym typeface="Monaco"/>
              </a:defRPr>
            </a:pPr>
            <a:r>
              <a:t>rainfall     0.018663   0.004148   4.500 0.000117 ***</a:t>
            </a:r>
          </a:p>
          <a:p>
            <a:pPr algn="l">
              <a:defRPr sz="2000">
                <a:latin typeface="Monaco"/>
                <a:ea typeface="Monaco"/>
                <a:cs typeface="Monaco"/>
                <a:sym typeface="Monaco"/>
              </a:defRPr>
            </a:pPr>
            <a:r>
              <a:t>---</a:t>
            </a:r>
          </a:p>
          <a:p>
            <a:pPr algn="l">
              <a:defRPr sz="2000">
                <a:latin typeface="Monaco"/>
                <a:ea typeface="Monaco"/>
                <a:cs typeface="Monaco"/>
                <a:sym typeface="Monaco"/>
              </a:defRPr>
            </a:pPr>
            <a:r>
              <a:t>Signif. codes:  0 ‘***’ 0.001 ‘**’ 0.01 ‘*’ 0.05 ‘.’ 0.1 ‘ ’ 1</a:t>
            </a:r>
          </a:p>
          <a:p>
            <a:pPr algn="l">
              <a:defRPr sz="2000">
                <a:latin typeface="Monaco"/>
                <a:ea typeface="Monaco"/>
                <a:cs typeface="Monaco"/>
                <a:sym typeface="Monaco"/>
              </a:defRPr>
            </a:pPr>
            <a:endParaRPr/>
          </a:p>
          <a:p>
            <a:pPr algn="l">
              <a:defRPr sz="2000">
                <a:latin typeface="Monaco"/>
                <a:ea typeface="Monaco"/>
                <a:cs typeface="Monaco"/>
                <a:sym typeface="Monaco"/>
              </a:defRPr>
            </a:pPr>
            <a:r>
              <a:t>Residual standard error: 4.968 on 27 degrees of freedom</a:t>
            </a:r>
          </a:p>
          <a:p>
            <a:pPr algn="l">
              <a:defRPr sz="2000">
                <a:latin typeface="Monaco"/>
                <a:ea typeface="Monaco"/>
                <a:cs typeface="Monaco"/>
                <a:sym typeface="Monaco"/>
              </a:defRPr>
            </a:pPr>
            <a:r>
              <a:t>Multiple R-squared:  0.4577,	Adjusted R-squared:  0.4175 </a:t>
            </a:r>
          </a:p>
          <a:p>
            <a:pPr algn="l">
              <a:defRPr sz="2000">
                <a:latin typeface="Monaco"/>
                <a:ea typeface="Monaco"/>
                <a:cs typeface="Monaco"/>
                <a:sym typeface="Monaco"/>
              </a:defRPr>
            </a:pPr>
            <a:r>
              <a:t>F-statistic: 11.39 on 2 and 27 DF,  p-value: 0.0002586</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 name="Textbooks"/>
          <p:cNvSpPr txBox="1">
            <a:spLocks noGrp="1"/>
          </p:cNvSpPr>
          <p:nvPr>
            <p:ph type="title"/>
          </p:nvPr>
        </p:nvSpPr>
        <p:spPr>
          <a:prstGeom prst="rect">
            <a:avLst/>
          </a:prstGeom>
        </p:spPr>
        <p:txBody>
          <a:bodyPr/>
          <a:lstStyle/>
          <a:p>
            <a:r>
              <a:rPr dirty="0"/>
              <a:t>Textbooks</a:t>
            </a:r>
          </a:p>
        </p:txBody>
      </p:sp>
      <p:sp>
        <p:nvSpPr>
          <p:cNvPr id="123" name="Grafen, A and Hails, R (2002)…"/>
          <p:cNvSpPr txBox="1"/>
          <p:nvPr/>
        </p:nvSpPr>
        <p:spPr>
          <a:xfrm>
            <a:off x="7152640" y="2225790"/>
            <a:ext cx="4768427" cy="12380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66559" tIns="66559" rIns="66559" bIns="66559" anchor="ctr">
            <a:spAutoFit/>
          </a:bodyPr>
          <a:lstStyle/>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pPr>
            <a:r>
              <a:t>Grafen, A and Hails, R (2002)</a:t>
            </a:r>
          </a:p>
          <a:p>
            <a: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pPr>
            <a:r>
              <a:t>Modern Statistics for the Life Sciences, Oxford University Press.</a:t>
            </a:r>
          </a:p>
        </p:txBody>
      </p:sp>
      <p:pic>
        <p:nvPicPr>
          <p:cNvPr id="124" name="image.png" descr="image.png"/>
          <p:cNvPicPr>
            <a:picLocks noChangeAspect="1"/>
          </p:cNvPicPr>
          <p:nvPr/>
        </p:nvPicPr>
        <p:blipFill>
          <a:blip r:embed="rId2">
            <a:extLst/>
          </a:blip>
          <a:stretch>
            <a:fillRect/>
          </a:stretch>
        </p:blipFill>
        <p:spPr>
          <a:xfrm>
            <a:off x="1015999" y="2873597"/>
            <a:ext cx="3778584" cy="5389870"/>
          </a:xfrm>
          <a:prstGeom prst="rect">
            <a:avLst/>
          </a:prstGeom>
          <a:ln w="12700">
            <a:miter lim="400000"/>
          </a:ln>
        </p:spPr>
      </p:pic>
      <p:pic>
        <p:nvPicPr>
          <p:cNvPr id="125" name="image.png" descr="image.png"/>
          <p:cNvPicPr>
            <a:picLocks noChangeAspect="1"/>
          </p:cNvPicPr>
          <p:nvPr/>
        </p:nvPicPr>
        <p:blipFill>
          <a:blip r:embed="rId3">
            <a:extLst/>
          </a:blip>
          <a:stretch>
            <a:fillRect/>
          </a:stretch>
        </p:blipFill>
        <p:spPr>
          <a:xfrm>
            <a:off x="7483312" y="2873597"/>
            <a:ext cx="4107082" cy="538987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 name="Effect sizes"/>
          <p:cNvSpPr txBox="1">
            <a:spLocks noGrp="1"/>
          </p:cNvSpPr>
          <p:nvPr>
            <p:ph type="title"/>
          </p:nvPr>
        </p:nvSpPr>
        <p:spPr>
          <a:prstGeom prst="rect">
            <a:avLst/>
          </a:prstGeom>
        </p:spPr>
        <p:txBody>
          <a:bodyPr/>
          <a:lstStyle/>
          <a:p>
            <a:r>
              <a:t>Effect sizes</a:t>
            </a:r>
          </a:p>
        </p:txBody>
      </p:sp>
      <p:sp>
        <p:nvSpPr>
          <p:cNvPr id="221" name="This is for an experiment with 3 blocks, 8 levels of  treatment"/>
          <p:cNvSpPr txBox="1"/>
          <p:nvPr/>
        </p:nvSpPr>
        <p:spPr>
          <a:xfrm>
            <a:off x="-1877243" y="8486890"/>
            <a:ext cx="7701081" cy="50142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66559" tIns="66559" rIns="66559" bIns="66559" anchor="ctr">
            <a:spAutoFit/>
          </a:bodyPr>
          <a:lstStyle>
            <a:lvl1pPr defTabSz="1300480">
              <a:tabLst>
                <a:tab pos="1295400" algn="l"/>
                <a:tab pos="2590800" algn="l"/>
                <a:tab pos="3898900" algn="l"/>
                <a:tab pos="5194300" algn="l"/>
                <a:tab pos="6502400" algn="l"/>
                <a:tab pos="7797800" algn="l"/>
                <a:tab pos="9093200" algn="l"/>
                <a:tab pos="10401300" algn="l"/>
                <a:tab pos="11696700" algn="l"/>
                <a:tab pos="13004800" algn="l"/>
                <a:tab pos="14300200" algn="l"/>
              </a:tabLst>
              <a:defRPr sz="2400">
                <a:solidFill>
                  <a:srgbClr val="FFFFFF"/>
                </a:solidFill>
                <a:latin typeface="Corbel"/>
                <a:ea typeface="Corbel"/>
                <a:cs typeface="Corbel"/>
                <a:sym typeface="Corbel"/>
              </a:defRPr>
            </a:lvl1pPr>
          </a:lstStyle>
          <a:p>
            <a:r>
              <a:t>This is for an experiment with 3 blocks, 8 levels of  treatment</a:t>
            </a:r>
          </a:p>
        </p:txBody>
      </p:sp>
      <p:sp>
        <p:nvSpPr>
          <p:cNvPr id="222" name="Fitted model:…"/>
          <p:cNvSpPr txBox="1"/>
          <p:nvPr/>
        </p:nvSpPr>
        <p:spPr>
          <a:xfrm>
            <a:off x="520692" y="4675244"/>
            <a:ext cx="11591850" cy="173990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r>
              <a:t>Fitted model: </a:t>
            </a:r>
          </a:p>
          <a:p>
            <a:endParaRPr/>
          </a:p>
          <a:p>
            <a:r>
              <a:t>height = 10.34  - 0.0181 x altitude + 0.0187 x rainfall + e</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 name="ANCOVA type models"/>
          <p:cNvSpPr txBox="1">
            <a:spLocks noGrp="1"/>
          </p:cNvSpPr>
          <p:nvPr>
            <p:ph type="title"/>
          </p:nvPr>
        </p:nvSpPr>
        <p:spPr>
          <a:prstGeom prst="rect">
            <a:avLst/>
          </a:prstGeom>
        </p:spPr>
        <p:txBody>
          <a:bodyPr/>
          <a:lstStyle/>
          <a:p>
            <a:r>
              <a:t>ANCOVA type models</a:t>
            </a:r>
          </a:p>
        </p:txBody>
      </p:sp>
      <p:sp>
        <p:nvSpPr>
          <p:cNvPr id="225" name="Factor: altitude (Low vs High)…"/>
          <p:cNvSpPr txBox="1"/>
          <p:nvPr/>
        </p:nvSpPr>
        <p:spPr>
          <a:xfrm>
            <a:off x="2343951" y="3737372"/>
            <a:ext cx="8431226" cy="228600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r>
              <a:t>Factor: altitude (Low vs High)</a:t>
            </a:r>
          </a:p>
          <a:p>
            <a:r>
              <a:t>Continuous explanatory variable: rainfall</a:t>
            </a:r>
          </a:p>
          <a:p>
            <a:endParaRPr/>
          </a:p>
          <a:p>
            <a:r>
              <a:t>Response variable: height (tree height)</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 name="ANCOVA type models"/>
          <p:cNvSpPr txBox="1">
            <a:spLocks noGrp="1"/>
          </p:cNvSpPr>
          <p:nvPr>
            <p:ph type="title"/>
          </p:nvPr>
        </p:nvSpPr>
        <p:spPr>
          <a:prstGeom prst="rect">
            <a:avLst/>
          </a:prstGeom>
        </p:spPr>
        <p:txBody>
          <a:bodyPr/>
          <a:lstStyle/>
          <a:p>
            <a:r>
              <a:t>ANCOVA type models</a:t>
            </a:r>
          </a:p>
        </p:txBody>
      </p:sp>
      <p:sp>
        <p:nvSpPr>
          <p:cNvPr id="228" name="&gt; mod1&lt;-lm(height~altitude*rainfall)…"/>
          <p:cNvSpPr txBox="1"/>
          <p:nvPr/>
        </p:nvSpPr>
        <p:spPr>
          <a:xfrm>
            <a:off x="996063" y="3707950"/>
            <a:ext cx="11012674" cy="3888272"/>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200">
                <a:latin typeface="Monaco"/>
                <a:ea typeface="Monaco"/>
                <a:cs typeface="Monaco"/>
                <a:sym typeface="Monaco"/>
              </a:defRPr>
            </a:pPr>
            <a:r>
              <a:t>&gt; mod1&lt;-lm(height~altitude*rainfall)</a:t>
            </a:r>
          </a:p>
          <a:p>
            <a:pPr algn="l">
              <a:defRPr sz="2200">
                <a:latin typeface="Monaco"/>
                <a:ea typeface="Monaco"/>
                <a:cs typeface="Monaco"/>
                <a:sym typeface="Monaco"/>
              </a:defRPr>
            </a:pPr>
            <a:endParaRPr/>
          </a:p>
          <a:p>
            <a:pPr algn="l">
              <a:defRPr sz="2200">
                <a:latin typeface="Monaco"/>
                <a:ea typeface="Monaco"/>
                <a:cs typeface="Monaco"/>
                <a:sym typeface="Monaco"/>
              </a:defRPr>
            </a:pPr>
            <a:r>
              <a:t>&gt; drop1(mod1, test="F")</a:t>
            </a:r>
          </a:p>
          <a:p>
            <a:pPr algn="l">
              <a:defRPr sz="2200">
                <a:latin typeface="Monaco"/>
                <a:ea typeface="Monaco"/>
                <a:cs typeface="Monaco"/>
                <a:sym typeface="Monaco"/>
              </a:defRPr>
            </a:pPr>
            <a:r>
              <a:t>Single term deletions</a:t>
            </a:r>
          </a:p>
          <a:p>
            <a:pPr algn="l">
              <a:defRPr sz="2200">
                <a:latin typeface="Monaco"/>
                <a:ea typeface="Monaco"/>
                <a:cs typeface="Monaco"/>
                <a:sym typeface="Monaco"/>
              </a:defRPr>
            </a:pPr>
            <a:endParaRPr/>
          </a:p>
          <a:p>
            <a:pPr algn="l">
              <a:defRPr sz="2200">
                <a:latin typeface="Monaco"/>
                <a:ea typeface="Monaco"/>
                <a:cs typeface="Monaco"/>
                <a:sym typeface="Monaco"/>
              </a:defRPr>
            </a:pPr>
            <a:r>
              <a:t>Model:</a:t>
            </a:r>
          </a:p>
          <a:p>
            <a:pPr algn="l">
              <a:defRPr sz="2200">
                <a:latin typeface="Monaco"/>
                <a:ea typeface="Monaco"/>
                <a:cs typeface="Monaco"/>
                <a:sym typeface="Monaco"/>
              </a:defRPr>
            </a:pPr>
            <a:r>
              <a:t>height ~ altitude * rainfall</a:t>
            </a:r>
          </a:p>
          <a:p>
            <a:pPr algn="l">
              <a:defRPr sz="2200">
                <a:latin typeface="Monaco"/>
                <a:ea typeface="Monaco"/>
                <a:cs typeface="Monaco"/>
                <a:sym typeface="Monaco"/>
              </a:defRPr>
            </a:pPr>
            <a:r>
              <a:t>                  Df Sum of Sq    RSS    AIC F value   Pr(&gt;F)   </a:t>
            </a:r>
          </a:p>
          <a:p>
            <a:pPr algn="l">
              <a:defRPr sz="2200">
                <a:latin typeface="Monaco"/>
                <a:ea typeface="Monaco"/>
                <a:cs typeface="Monaco"/>
                <a:sym typeface="Monaco"/>
              </a:defRPr>
            </a:pPr>
            <a:r>
              <a:t>&lt;none&gt;                         582.81 115.16                    </a:t>
            </a:r>
          </a:p>
          <a:p>
            <a:pPr algn="l">
              <a:defRPr sz="2200">
                <a:latin typeface="Monaco"/>
                <a:ea typeface="Monaco"/>
                <a:cs typeface="Monaco"/>
                <a:sym typeface="Monaco"/>
              </a:defRPr>
            </a:pPr>
            <a:r>
              <a:t>altitude:rainfall  1     198.7 781.51 124.89  12.274 0.001247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 name="ANCOVA type models"/>
          <p:cNvSpPr txBox="1">
            <a:spLocks noGrp="1"/>
          </p:cNvSpPr>
          <p:nvPr>
            <p:ph type="title"/>
          </p:nvPr>
        </p:nvSpPr>
        <p:spPr>
          <a:prstGeom prst="rect">
            <a:avLst/>
          </a:prstGeom>
        </p:spPr>
        <p:txBody>
          <a:bodyPr/>
          <a:lstStyle/>
          <a:p>
            <a:r>
              <a:t>ANCOVA type models</a:t>
            </a:r>
          </a:p>
        </p:txBody>
      </p:sp>
      <p:sp>
        <p:nvSpPr>
          <p:cNvPr id="231" name="&gt; summary(mod1)…"/>
          <p:cNvSpPr txBox="1"/>
          <p:nvPr/>
        </p:nvSpPr>
        <p:spPr>
          <a:xfrm>
            <a:off x="996063" y="2011440"/>
            <a:ext cx="9717064" cy="7281293"/>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sz="2000">
                <a:latin typeface="Monaco"/>
                <a:ea typeface="Monaco"/>
                <a:cs typeface="Monaco"/>
                <a:sym typeface="Monaco"/>
              </a:defRPr>
            </a:pPr>
            <a:r>
              <a:t>&gt; summary(mod1)</a:t>
            </a:r>
          </a:p>
          <a:p>
            <a:pPr algn="l">
              <a:defRPr sz="2000">
                <a:latin typeface="Monaco"/>
                <a:ea typeface="Monaco"/>
                <a:cs typeface="Monaco"/>
                <a:sym typeface="Monaco"/>
              </a:defRPr>
            </a:pPr>
            <a:endParaRPr/>
          </a:p>
          <a:p>
            <a:pPr algn="l">
              <a:defRPr sz="2000">
                <a:latin typeface="Monaco"/>
                <a:ea typeface="Monaco"/>
                <a:cs typeface="Monaco"/>
                <a:sym typeface="Monaco"/>
              </a:defRPr>
            </a:pPr>
            <a:r>
              <a:t>Call:</a:t>
            </a:r>
          </a:p>
          <a:p>
            <a:pPr algn="l">
              <a:defRPr sz="2000">
                <a:latin typeface="Monaco"/>
                <a:ea typeface="Monaco"/>
                <a:cs typeface="Monaco"/>
                <a:sym typeface="Monaco"/>
              </a:defRPr>
            </a:pPr>
            <a:r>
              <a:t>lm(formula = height ~ altitude * rainfall)</a:t>
            </a:r>
          </a:p>
          <a:p>
            <a:pPr algn="l">
              <a:defRPr sz="2000">
                <a:latin typeface="Monaco"/>
                <a:ea typeface="Monaco"/>
                <a:cs typeface="Monaco"/>
                <a:sym typeface="Monaco"/>
              </a:defRPr>
            </a:pPr>
            <a:endParaRPr/>
          </a:p>
          <a:p>
            <a:pPr algn="l">
              <a:defRPr sz="2000">
                <a:latin typeface="Monaco"/>
                <a:ea typeface="Monaco"/>
                <a:cs typeface="Monaco"/>
                <a:sym typeface="Monaco"/>
              </a:defRPr>
            </a:pPr>
            <a:r>
              <a:t>Residuals:</a:t>
            </a:r>
          </a:p>
          <a:p>
            <a:pPr algn="l">
              <a:defRPr sz="2000">
                <a:latin typeface="Monaco"/>
                <a:ea typeface="Monaco"/>
                <a:cs typeface="Monaco"/>
                <a:sym typeface="Monaco"/>
              </a:defRPr>
            </a:pPr>
            <a:r>
              <a:t>    Min      1Q  Median      3Q     Max </a:t>
            </a:r>
          </a:p>
          <a:p>
            <a:pPr algn="l">
              <a:defRPr sz="2000">
                <a:latin typeface="Monaco"/>
                <a:ea typeface="Monaco"/>
                <a:cs typeface="Monaco"/>
                <a:sym typeface="Monaco"/>
              </a:defRPr>
            </a:pPr>
            <a:r>
              <a:t>-7.0797 -2.4121  0.1078  1.5136 10.3990 </a:t>
            </a:r>
          </a:p>
          <a:p>
            <a:pPr algn="l">
              <a:defRPr sz="2000">
                <a:latin typeface="Monaco"/>
                <a:ea typeface="Monaco"/>
                <a:cs typeface="Monaco"/>
                <a:sym typeface="Monaco"/>
              </a:defRPr>
            </a:pPr>
            <a:endParaRPr/>
          </a:p>
          <a:p>
            <a:pPr algn="l">
              <a:defRPr sz="2000">
                <a:latin typeface="Monaco"/>
                <a:ea typeface="Monaco"/>
                <a:cs typeface="Monaco"/>
                <a:sym typeface="Monaco"/>
              </a:defRPr>
            </a:pPr>
            <a:r>
              <a:t>Coefficients:</a:t>
            </a:r>
          </a:p>
          <a:p>
            <a:pPr algn="l">
              <a:defRPr sz="2000">
                <a:latin typeface="Monaco"/>
                <a:ea typeface="Monaco"/>
                <a:cs typeface="Monaco"/>
                <a:sym typeface="Monaco"/>
              </a:defRPr>
            </a:pPr>
            <a:r>
              <a:t>                      Estimate Std. Error t value Pr(&gt;|t|)   </a:t>
            </a:r>
          </a:p>
          <a:p>
            <a:pPr algn="l">
              <a:defRPr sz="2000">
                <a:latin typeface="Monaco"/>
                <a:ea typeface="Monaco"/>
                <a:cs typeface="Monaco"/>
                <a:sym typeface="Monaco"/>
              </a:defRPr>
            </a:pPr>
            <a:r>
              <a:t>(Intercept)           6.723725   2.176466   3.089  0.00385 **</a:t>
            </a:r>
          </a:p>
          <a:p>
            <a:pPr algn="l">
              <a:defRPr sz="2000">
                <a:latin typeface="Monaco"/>
                <a:ea typeface="Monaco"/>
                <a:cs typeface="Monaco"/>
                <a:sym typeface="Monaco"/>
              </a:defRPr>
            </a:pPr>
            <a:r>
              <a:t>altitudeLow          -5.554121   2.803289  -1.981  0.05524 . </a:t>
            </a:r>
          </a:p>
          <a:p>
            <a:pPr algn="l">
              <a:defRPr sz="2000">
                <a:latin typeface="Monaco"/>
                <a:ea typeface="Monaco"/>
                <a:cs typeface="Monaco"/>
                <a:sym typeface="Monaco"/>
              </a:defRPr>
            </a:pPr>
            <a:r>
              <a:t>rainfall             -0.002779   0.004750  -0.585  0.56219   </a:t>
            </a:r>
          </a:p>
          <a:p>
            <a:pPr algn="l">
              <a:defRPr sz="2000">
                <a:latin typeface="Monaco"/>
                <a:ea typeface="Monaco"/>
                <a:cs typeface="Monaco"/>
                <a:sym typeface="Monaco"/>
              </a:defRPr>
            </a:pPr>
            <a:r>
              <a:t>altitudeLow:rainfall  0.022706   0.006481   3.503  0.00125 **</a:t>
            </a:r>
          </a:p>
          <a:p>
            <a:pPr algn="l">
              <a:defRPr sz="2000">
                <a:latin typeface="Monaco"/>
                <a:ea typeface="Monaco"/>
                <a:cs typeface="Monaco"/>
                <a:sym typeface="Monaco"/>
              </a:defRPr>
            </a:pPr>
            <a:r>
              <a:t>---</a:t>
            </a:r>
          </a:p>
          <a:p>
            <a:pPr algn="l">
              <a:defRPr sz="2000">
                <a:latin typeface="Monaco"/>
                <a:ea typeface="Monaco"/>
                <a:cs typeface="Monaco"/>
                <a:sym typeface="Monaco"/>
              </a:defRPr>
            </a:pPr>
            <a:r>
              <a:t>Signif. codes:  0 ‘***’ 0.001 ‘**’ 0.01 ‘*’ 0.05 ‘.’ 0.1 ‘ ’ 1</a:t>
            </a:r>
          </a:p>
          <a:p>
            <a:pPr algn="l">
              <a:defRPr sz="2000">
                <a:latin typeface="Monaco"/>
                <a:ea typeface="Monaco"/>
                <a:cs typeface="Monaco"/>
                <a:sym typeface="Monaco"/>
              </a:defRPr>
            </a:pPr>
            <a:endParaRPr/>
          </a:p>
          <a:p>
            <a:pPr algn="l">
              <a:defRPr sz="2000">
                <a:latin typeface="Monaco"/>
                <a:ea typeface="Monaco"/>
                <a:cs typeface="Monaco"/>
                <a:sym typeface="Monaco"/>
              </a:defRPr>
            </a:pPr>
            <a:r>
              <a:t>Residual standard error: 4.024 on 36 degrees of freedom</a:t>
            </a:r>
          </a:p>
          <a:p>
            <a:pPr algn="l">
              <a:defRPr sz="2000">
                <a:latin typeface="Monaco"/>
                <a:ea typeface="Monaco"/>
                <a:cs typeface="Monaco"/>
                <a:sym typeface="Monaco"/>
              </a:defRPr>
            </a:pPr>
            <a:r>
              <a:t>Multiple R-squared:  0.4055,	Adjusted R-squared:  0.3559 </a:t>
            </a:r>
          </a:p>
          <a:p>
            <a:pPr algn="l">
              <a:defRPr sz="2000">
                <a:latin typeface="Monaco"/>
                <a:ea typeface="Monaco"/>
                <a:cs typeface="Monaco"/>
                <a:sym typeface="Monaco"/>
              </a:defRPr>
            </a:pPr>
            <a:r>
              <a:t>F-statistic: 8.183 on 3 and 36 DF,  p-value: 0.0002781</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 name="ANCOVA type models"/>
          <p:cNvSpPr txBox="1">
            <a:spLocks noGrp="1"/>
          </p:cNvSpPr>
          <p:nvPr>
            <p:ph type="title"/>
          </p:nvPr>
        </p:nvSpPr>
        <p:spPr>
          <a:prstGeom prst="rect">
            <a:avLst/>
          </a:prstGeom>
        </p:spPr>
        <p:txBody>
          <a:bodyPr/>
          <a:lstStyle/>
          <a:p>
            <a:r>
              <a:t>ANCOVA type models</a:t>
            </a:r>
          </a:p>
        </p:txBody>
      </p:sp>
      <p:sp>
        <p:nvSpPr>
          <p:cNvPr id="234" name="Fitted model:…"/>
          <p:cNvSpPr txBox="1"/>
          <p:nvPr/>
        </p:nvSpPr>
        <p:spPr>
          <a:xfrm>
            <a:off x="1022858" y="3460749"/>
            <a:ext cx="10959085" cy="283210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r>
              <a:t>Fitted model:</a:t>
            </a:r>
          </a:p>
          <a:p>
            <a:endParaRPr/>
          </a:p>
          <a:p>
            <a:r>
              <a:t>for high altitude: height = 6.72 - 0.00278 x rainfall +e</a:t>
            </a:r>
          </a:p>
          <a:p>
            <a:endParaRPr/>
          </a:p>
          <a:p>
            <a:r>
              <a:t>for low altitude: height = 1.170 + 0.0199 x rainfall + e</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1638300"/>
            <a:ext cx="10464800" cy="1645404"/>
          </a:xfrm>
        </p:spPr>
        <p:txBody>
          <a:bodyPr/>
          <a:lstStyle/>
          <a:p>
            <a:r>
              <a:rPr lang="en-GB" dirty="0" smtClean="0"/>
              <a:t>Summary</a:t>
            </a:r>
            <a:endParaRPr lang="en-GB" dirty="0"/>
          </a:p>
        </p:txBody>
      </p:sp>
      <p:sp>
        <p:nvSpPr>
          <p:cNvPr id="3" name="Text Placeholder 2"/>
          <p:cNvSpPr>
            <a:spLocks noGrp="1"/>
          </p:cNvSpPr>
          <p:nvPr>
            <p:ph type="body" sz="quarter" idx="1"/>
          </p:nvPr>
        </p:nvSpPr>
        <p:spPr>
          <a:xfrm>
            <a:off x="1270000" y="3791681"/>
            <a:ext cx="10464800" cy="4571787"/>
          </a:xfrm>
        </p:spPr>
        <p:txBody>
          <a:bodyPr>
            <a:normAutofit fontScale="92500" lnSpcReduction="20000"/>
          </a:bodyPr>
          <a:lstStyle/>
          <a:p>
            <a:pPr algn="l">
              <a:spcAft>
                <a:spcPts val="600"/>
              </a:spcAft>
              <a:buFont typeface="Arial"/>
              <a:buChar char="•"/>
            </a:pPr>
            <a:r>
              <a:rPr lang="en-GB" dirty="0" smtClean="0"/>
              <a:t>GLM </a:t>
            </a:r>
            <a:r>
              <a:rPr lang="en-GB" dirty="0" smtClean="0"/>
              <a:t>is a </a:t>
            </a:r>
            <a:r>
              <a:rPr lang="en-GB" i="1" dirty="0" smtClean="0"/>
              <a:t>family</a:t>
            </a:r>
            <a:r>
              <a:rPr lang="en-GB" dirty="0" smtClean="0"/>
              <a:t> of models</a:t>
            </a:r>
          </a:p>
          <a:p>
            <a:pPr algn="l">
              <a:spcAft>
                <a:spcPts val="600"/>
              </a:spcAft>
              <a:buFont typeface="Arial"/>
              <a:buChar char="•"/>
            </a:pPr>
            <a:r>
              <a:rPr lang="en-GB" dirty="0" smtClean="0"/>
              <a:t>Linear regression and ANOVA can be thought of as special cases of </a:t>
            </a:r>
            <a:r>
              <a:rPr lang="en-GB" dirty="0" err="1" smtClean="0"/>
              <a:t>GLMs</a:t>
            </a:r>
            <a:endParaRPr lang="en-GB" dirty="0" smtClean="0"/>
          </a:p>
          <a:p>
            <a:pPr algn="l">
              <a:spcAft>
                <a:spcPts val="600"/>
              </a:spcAft>
              <a:buFont typeface="Arial"/>
              <a:buChar char="•"/>
            </a:pPr>
            <a:r>
              <a:rPr lang="en-GB" dirty="0" smtClean="0"/>
              <a:t>GLM lets us mix and match any number of factors and variables</a:t>
            </a:r>
          </a:p>
          <a:p>
            <a:pPr algn="l">
              <a:spcAft>
                <a:spcPts val="600"/>
              </a:spcAft>
              <a:buFont typeface="Arial"/>
              <a:buChar char="•"/>
            </a:pPr>
            <a:r>
              <a:rPr lang="en-GB" b="1" dirty="0" smtClean="0"/>
              <a:t>Total variance and </a:t>
            </a:r>
            <a:r>
              <a:rPr lang="en-GB" b="1" dirty="0" err="1" smtClean="0"/>
              <a:t>d.f</a:t>
            </a:r>
            <a:r>
              <a:rPr lang="en-GB" b="1" dirty="0" smtClean="0"/>
              <a:t>. are shared amongst all model terms</a:t>
            </a:r>
          </a:p>
          <a:p>
            <a:pPr algn="l">
              <a:spcAft>
                <a:spcPts val="600"/>
              </a:spcAft>
              <a:buFont typeface="Arial"/>
              <a:buChar char="•"/>
            </a:pPr>
            <a:r>
              <a:rPr lang="en-GB" b="1" u="sng" dirty="0" smtClean="0"/>
              <a:t>Order of terms in the model affects their power</a:t>
            </a:r>
          </a:p>
          <a:p>
            <a:pPr algn="l">
              <a:spcAft>
                <a:spcPts val="600"/>
              </a:spcAft>
              <a:buFont typeface="Arial"/>
              <a:buChar char="•"/>
            </a:pPr>
            <a:endParaRPr lang="en-GB" b="1" dirty="0" smtClean="0"/>
          </a:p>
          <a:p>
            <a:pPr algn="l">
              <a:spcAft>
                <a:spcPts val="600"/>
              </a:spcAft>
              <a:buFont typeface="Arial"/>
              <a:buChar char="•"/>
            </a:pPr>
            <a:r>
              <a:rPr lang="en-GB" b="1" dirty="0" smtClean="0"/>
              <a:t>Compare model combinations to refine them – we are looking for the </a:t>
            </a:r>
            <a:r>
              <a:rPr lang="en-GB" b="1" u="sng" dirty="0" smtClean="0"/>
              <a:t>minimum </a:t>
            </a:r>
            <a:r>
              <a:rPr lang="en-GB" b="1" u="sng" smtClean="0"/>
              <a:t>adequate model.</a:t>
            </a:r>
            <a:endParaRPr lang="en-GB" b="1" smtClean="0"/>
          </a:p>
          <a:p>
            <a:pPr algn="l">
              <a:spcAft>
                <a:spcPts val="600"/>
              </a:spcAft>
              <a:buFont typeface="Arial"/>
              <a:buChar char="•"/>
            </a:pPr>
            <a:endParaRPr lang="en-GB" dirty="0" smtClean="0"/>
          </a:p>
          <a:p>
            <a:pPr>
              <a:spcAft>
                <a:spcPts val="600"/>
              </a:spcAft>
            </a:pPr>
            <a:endParaRPr lang="en-GB"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7" name="One-way ANOVA"/>
          <p:cNvSpPr txBox="1">
            <a:spLocks noGrp="1"/>
          </p:cNvSpPr>
          <p:nvPr>
            <p:ph type="title"/>
          </p:nvPr>
        </p:nvSpPr>
        <p:spPr>
          <a:prstGeom prst="rect">
            <a:avLst/>
          </a:prstGeom>
        </p:spPr>
        <p:txBody>
          <a:bodyPr/>
          <a:lstStyle/>
          <a:p>
            <a:r>
              <a:t>One-way ANOVA</a:t>
            </a:r>
          </a:p>
        </p:txBody>
      </p:sp>
      <p:sp>
        <p:nvSpPr>
          <p:cNvPr id="128" name="Divide the variation in the response variable into two parts:…"/>
          <p:cNvSpPr txBox="1">
            <a:spLocks noGrp="1"/>
          </p:cNvSpPr>
          <p:nvPr>
            <p:ph type="body" idx="1"/>
          </p:nvPr>
        </p:nvSpPr>
        <p:spPr>
          <a:xfrm>
            <a:off x="952500" y="2609850"/>
            <a:ext cx="11099800" cy="6286500"/>
          </a:xfrm>
          <a:prstGeom prst="rect">
            <a:avLst/>
          </a:prstGeom>
        </p:spPr>
        <p:txBody>
          <a:bodyPr/>
          <a:lstStyle/>
          <a:p>
            <a:r>
              <a:t>Divide the variation in the response variable into two parts:</a:t>
            </a:r>
          </a:p>
          <a:p>
            <a:r>
              <a:t>Variation between groups</a:t>
            </a:r>
          </a:p>
          <a:p>
            <a:r>
              <a:t>Variation within groups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 name="Total SS"/>
          <p:cNvSpPr txBox="1">
            <a:spLocks noGrp="1"/>
          </p:cNvSpPr>
          <p:nvPr>
            <p:ph type="title"/>
          </p:nvPr>
        </p:nvSpPr>
        <p:spPr>
          <a:prstGeom prst="rect">
            <a:avLst/>
          </a:prstGeom>
        </p:spPr>
        <p:txBody>
          <a:bodyPr/>
          <a:lstStyle/>
          <a:p>
            <a:r>
              <a:t>Total SS</a:t>
            </a:r>
          </a:p>
        </p:txBody>
      </p:sp>
      <p:pic>
        <p:nvPicPr>
          <p:cNvPr id="131" name="image.png" descr="image.png"/>
          <p:cNvPicPr>
            <a:picLocks noChangeAspect="1"/>
          </p:cNvPicPr>
          <p:nvPr/>
        </p:nvPicPr>
        <p:blipFill>
          <a:blip r:embed="rId2">
            <a:extLst/>
          </a:blip>
          <a:stretch>
            <a:fillRect/>
          </a:stretch>
        </p:blipFill>
        <p:spPr>
          <a:xfrm>
            <a:off x="3251200" y="2501900"/>
            <a:ext cx="6502400" cy="6502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 name="Error SS"/>
          <p:cNvSpPr txBox="1">
            <a:spLocks noGrp="1"/>
          </p:cNvSpPr>
          <p:nvPr>
            <p:ph type="title"/>
          </p:nvPr>
        </p:nvSpPr>
        <p:spPr>
          <a:prstGeom prst="rect">
            <a:avLst/>
          </a:prstGeom>
        </p:spPr>
        <p:txBody>
          <a:bodyPr/>
          <a:lstStyle/>
          <a:p>
            <a:r>
              <a:t>Error SS</a:t>
            </a:r>
          </a:p>
        </p:txBody>
      </p:sp>
      <p:pic>
        <p:nvPicPr>
          <p:cNvPr id="134" name="image.png" descr="image.png"/>
          <p:cNvPicPr>
            <a:picLocks noChangeAspect="1"/>
          </p:cNvPicPr>
          <p:nvPr/>
        </p:nvPicPr>
        <p:blipFill>
          <a:blip r:embed="rId2">
            <a:extLst/>
          </a:blip>
          <a:stretch>
            <a:fillRect/>
          </a:stretch>
        </p:blipFill>
        <p:spPr>
          <a:xfrm>
            <a:off x="3251200" y="2501900"/>
            <a:ext cx="6502400" cy="6502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 name="Treatment SS"/>
          <p:cNvSpPr txBox="1">
            <a:spLocks noGrp="1"/>
          </p:cNvSpPr>
          <p:nvPr>
            <p:ph type="title"/>
          </p:nvPr>
        </p:nvSpPr>
        <p:spPr>
          <a:prstGeom prst="rect">
            <a:avLst/>
          </a:prstGeom>
        </p:spPr>
        <p:txBody>
          <a:bodyPr/>
          <a:lstStyle/>
          <a:p>
            <a:r>
              <a:t>Treatment SS</a:t>
            </a:r>
          </a:p>
        </p:txBody>
      </p:sp>
      <p:pic>
        <p:nvPicPr>
          <p:cNvPr id="137" name="image.png" descr="image.png"/>
          <p:cNvPicPr>
            <a:picLocks noChangeAspect="1"/>
          </p:cNvPicPr>
          <p:nvPr/>
        </p:nvPicPr>
        <p:blipFill>
          <a:blip r:embed="rId2">
            <a:extLst/>
          </a:blip>
          <a:stretch>
            <a:fillRect/>
          </a:stretch>
        </p:blipFill>
        <p:spPr>
          <a:xfrm>
            <a:off x="3251200" y="2501900"/>
            <a:ext cx="6502400" cy="65024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 name="One-way ANOVA"/>
          <p:cNvSpPr txBox="1">
            <a:spLocks noGrp="1"/>
          </p:cNvSpPr>
          <p:nvPr>
            <p:ph type="title"/>
          </p:nvPr>
        </p:nvSpPr>
        <p:spPr>
          <a:prstGeom prst="rect">
            <a:avLst/>
          </a:prstGeom>
        </p:spPr>
        <p:txBody>
          <a:bodyPr/>
          <a:lstStyle/>
          <a:p>
            <a:r>
              <a:t>One-way ANOVA</a:t>
            </a:r>
          </a:p>
        </p:txBody>
      </p:sp>
      <p:sp>
        <p:nvSpPr>
          <p:cNvPr id="140" name="Df Sum Sq Mean Sq F value Pr(&gt;F…"/>
          <p:cNvSpPr txBox="1"/>
          <p:nvPr/>
        </p:nvSpPr>
        <p:spPr>
          <a:xfrm>
            <a:off x="272045" y="4044950"/>
            <a:ext cx="12460710" cy="1663701"/>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nchor="ctr">
            <a:spAutoFit/>
          </a:bodyPr>
          <a:lstStyle/>
          <a:p>
            <a:pPr algn="l">
              <a:defRPr>
                <a:latin typeface="Andale Mono"/>
                <a:ea typeface="Andale Mono"/>
                <a:cs typeface="Andale Mono"/>
                <a:sym typeface="Andale Mono"/>
              </a:defRPr>
            </a:pPr>
            <a:r>
              <a:t>            Df Sum Sq Mean Sq F value Pr(&gt;F</a:t>
            </a:r>
          </a:p>
          <a:p>
            <a:pPr algn="l">
              <a:defRPr>
                <a:latin typeface="Andale Mono"/>
                <a:ea typeface="Andale Mono"/>
                <a:cs typeface="Andale Mono"/>
                <a:sym typeface="Andale Mono"/>
              </a:defRPr>
            </a:pPr>
            <a:r>
              <a:t>Treatment    1  1.721   1.721   1.694  0.234</a:t>
            </a:r>
          </a:p>
          <a:p>
            <a:pPr algn="l">
              <a:defRPr>
                <a:latin typeface="Andale Mono"/>
                <a:ea typeface="Andale Mono"/>
                <a:cs typeface="Andale Mono"/>
                <a:sym typeface="Andale Mono"/>
              </a:defRPr>
            </a:pPr>
            <a:r>
              <a:t>Residuals    7  7.109   1.016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 name="Regression"/>
          <p:cNvSpPr txBox="1">
            <a:spLocks noGrp="1"/>
          </p:cNvSpPr>
          <p:nvPr>
            <p:ph type="title"/>
          </p:nvPr>
        </p:nvSpPr>
        <p:spPr>
          <a:prstGeom prst="rect">
            <a:avLst/>
          </a:prstGeom>
        </p:spPr>
        <p:txBody>
          <a:bodyPr/>
          <a:lstStyle/>
          <a:p>
            <a:r>
              <a:t>Regression</a:t>
            </a:r>
          </a:p>
        </p:txBody>
      </p:sp>
      <p:sp>
        <p:nvSpPr>
          <p:cNvPr id="143" name="We divide the variation in the response variable into two parts:…"/>
          <p:cNvSpPr txBox="1">
            <a:spLocks noGrp="1"/>
          </p:cNvSpPr>
          <p:nvPr>
            <p:ph type="body" idx="1"/>
          </p:nvPr>
        </p:nvSpPr>
        <p:spPr>
          <a:prstGeom prst="rect">
            <a:avLst/>
          </a:prstGeom>
        </p:spPr>
        <p:txBody>
          <a:bodyPr/>
          <a:lstStyle/>
          <a:p>
            <a:r>
              <a:t>We divide the variation in the response variable into two parts:</a:t>
            </a:r>
          </a:p>
          <a:p>
            <a:r>
              <a:t>Variation of the fitted line from the mean</a:t>
            </a:r>
          </a:p>
          <a:p>
            <a:r>
              <a:t>Variation around the fitted line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937</TotalTime>
  <Words>1792</Words>
  <Application>Microsoft Macintosh PowerPoint</Application>
  <PresentationFormat>Custom</PresentationFormat>
  <Paragraphs>249</Paragraphs>
  <Slides>35</Slides>
  <Notes>0</Notes>
  <HiddenSlides>0</HiddenSlides>
  <MMClips>0</MMClips>
  <ScaleCrop>false</ScaleCrop>
  <HeadingPairs>
    <vt:vector size="4" baseType="variant">
      <vt:variant>
        <vt:lpstr>Design Template</vt:lpstr>
      </vt:variant>
      <vt:variant>
        <vt:i4>1</vt:i4>
      </vt:variant>
      <vt:variant>
        <vt:lpstr>Slide Titles</vt:lpstr>
      </vt:variant>
      <vt:variant>
        <vt:i4>35</vt:i4>
      </vt:variant>
    </vt:vector>
  </HeadingPairs>
  <TitlesOfParts>
    <vt:vector size="36" baseType="lpstr">
      <vt:lpstr>White</vt:lpstr>
      <vt:lpstr>Slide 1</vt:lpstr>
      <vt:lpstr>Recap</vt:lpstr>
      <vt:lpstr>Textbooks</vt:lpstr>
      <vt:lpstr>One-way ANOVA</vt:lpstr>
      <vt:lpstr>Total SS</vt:lpstr>
      <vt:lpstr>Error SS</vt:lpstr>
      <vt:lpstr>Treatment SS</vt:lpstr>
      <vt:lpstr>One-way ANOVA</vt:lpstr>
      <vt:lpstr>Regression</vt:lpstr>
      <vt:lpstr>Total SS</vt:lpstr>
      <vt:lpstr>Error SS</vt:lpstr>
      <vt:lpstr>Effect SS</vt:lpstr>
      <vt:lpstr>Slide 13</vt:lpstr>
      <vt:lpstr>The General Linear Model</vt:lpstr>
      <vt:lpstr>The General Linear Model</vt:lpstr>
      <vt:lpstr>GLM model formulae</vt:lpstr>
      <vt:lpstr>Why GLM?</vt:lpstr>
      <vt:lpstr>Using GLMs</vt:lpstr>
      <vt:lpstr>Fit model for two variables</vt:lpstr>
      <vt:lpstr>Partitioning SS</vt:lpstr>
      <vt:lpstr>Partitioning SS and df</vt:lpstr>
      <vt:lpstr>Partitioning SS and df</vt:lpstr>
      <vt:lpstr>Partitioning SS and df</vt:lpstr>
      <vt:lpstr>Using GLMs</vt:lpstr>
      <vt:lpstr>Using GLMs</vt:lpstr>
      <vt:lpstr>Using GLMs</vt:lpstr>
      <vt:lpstr>Orthogonality</vt:lpstr>
      <vt:lpstr>Effect sizes</vt:lpstr>
      <vt:lpstr>Effect sizes</vt:lpstr>
      <vt:lpstr>Effect sizes</vt:lpstr>
      <vt:lpstr>ANCOVA type models</vt:lpstr>
      <vt:lpstr>ANCOVA type models</vt:lpstr>
      <vt:lpstr>ANCOVA type models</vt:lpstr>
      <vt:lpstr>ANCOVA type models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Joe Parker</cp:lastModifiedBy>
  <cp:revision>3</cp:revision>
  <dcterms:created xsi:type="dcterms:W3CDTF">2017-11-08T17:44:51Z</dcterms:created>
  <dcterms:modified xsi:type="dcterms:W3CDTF">2017-11-09T09:22:10Z</dcterms:modified>
</cp:coreProperties>
</file>