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</p:sldMasterIdLst>
  <p:notesMasterIdLst>
    <p:notesMasterId r:id="rId54"/>
  </p:notesMasterIdLst>
  <p:sldIdLst>
    <p:sldId id="256" r:id="rId2"/>
    <p:sldId id="30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34606" autoAdjust="0"/>
    <p:restoredTop sz="86453" autoAdjust="0"/>
  </p:normalViewPr>
  <p:slideViewPr>
    <p:cSldViewPr snapToGrid="0" snapToObjects="1" showGuides="1">
      <p:cViewPr varScale="1">
        <p:scale>
          <a:sx n="60" d="100"/>
          <a:sy n="60" d="100"/>
        </p:scale>
        <p:origin x="-112" y="-62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  <a:lvl2pPr marL="1256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2pPr>
            <a:lvl3pPr marL="1701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3pPr>
            <a:lvl4pPr marL="2145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2590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  <a:lvl2pPr marL="1256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2pPr>
            <a:lvl3pPr marL="1701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3pPr>
            <a:lvl4pPr marL="2145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2590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  <a:lvl2pPr marL="1256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2pPr>
            <a:lvl3pPr marL="1701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3pPr>
            <a:lvl4pPr marL="2145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2590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1204147" y="766640"/>
            <a:ext cx="10580450" cy="2167468"/>
          </a:xfrm>
          <a:prstGeom prst="rect">
            <a:avLst/>
          </a:prstGeom>
        </p:spPr>
        <p:txBody>
          <a:bodyPr lIns="64221" tIns="64221" rIns="64221" bIns="64221">
            <a:noAutofit/>
          </a:bodyPr>
          <a:lstStyle>
            <a:lvl1pPr defTabSz="577991">
              <a:defRPr sz="82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xfrm>
            <a:off x="1204147" y="2998328"/>
            <a:ext cx="10580450" cy="5073479"/>
          </a:xfrm>
          <a:prstGeom prst="rect">
            <a:avLst/>
          </a:prstGeom>
        </p:spPr>
        <p:txBody>
          <a:bodyPr lIns="64221" tIns="64221" rIns="64221" bIns="64221">
            <a:noAutofit/>
          </a:bodyPr>
          <a:lstStyle>
            <a:lvl1pPr marL="1386114" indent="-1068614" defTabSz="577991">
              <a:defRPr sz="3800"/>
            </a:lvl1pPr>
            <a:lvl2pPr marL="1830614" indent="-1068614" defTabSz="577991">
              <a:defRPr sz="3800"/>
            </a:lvl2pPr>
            <a:lvl3pPr marL="2275114" indent="-1068614" defTabSz="577991">
              <a:defRPr sz="3800"/>
            </a:lvl3pPr>
            <a:lvl4pPr marL="2719614" indent="-1068614" defTabSz="577991">
              <a:defRPr sz="3800"/>
            </a:lvl4pPr>
            <a:lvl5pPr marL="3164114" indent="-1068614" defTabSz="577991"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6145" y="8730074"/>
            <a:ext cx="376454" cy="401854"/>
          </a:xfrm>
          <a:prstGeom prst="rect">
            <a:avLst/>
          </a:prstGeom>
        </p:spPr>
        <p:txBody>
          <a:bodyPr lIns="80276" tIns="80276" rIns="80276" bIns="80276">
            <a:spAutoFit/>
          </a:bodyPr>
          <a:lstStyle>
            <a:lvl1pPr defTabSz="577991"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  <a:lvl2pPr marL="1256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2pPr>
            <a:lvl3pPr marL="1701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3pPr>
            <a:lvl4pPr marL="2145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2590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333500" marR="0" indent="-571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78000" marR="0" indent="-571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222500" marR="0" indent="-571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667000" marR="0" indent="-571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022600" marR="0" indent="-571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378200" marR="0" indent="-571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733800" marR="0" indent="-571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4089400" marR="0" indent="-571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png"/><Relationship Id="rId3" Type="http://schemas.openxmlformats.org/officeDocument/2006/relationships/hyperlink" Target="http://xkcd.com/55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asic statistical review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Basic statistical review</a:t>
            </a:r>
          </a:p>
        </p:txBody>
      </p:sp>
      <p:sp>
        <p:nvSpPr>
          <p:cNvPr id="147" name="Chi-square test, t-test, correlatio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Chi-square test, t-test, correlations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253" y="431800"/>
            <a:ext cx="9913147" cy="887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tingency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Contingency table</a:t>
            </a:r>
          </a:p>
        </p:txBody>
      </p:sp>
      <p:graphicFrame>
        <p:nvGraphicFramePr>
          <p:cNvPr id="172" name="Table"/>
          <p:cNvGraphicFramePr/>
          <p:nvPr/>
        </p:nvGraphicFramePr>
        <p:xfrm>
          <a:off x="1879600" y="3365500"/>
          <a:ext cx="9245598" cy="450849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540933"/>
                <a:gridCol w="1540933"/>
                <a:gridCol w="1540933"/>
                <a:gridCol w="1540933"/>
                <a:gridCol w="1540933"/>
                <a:gridCol w="1540933"/>
              </a:tblGrid>
              <a:tr h="15028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Number of cigs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5-14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15-24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25-49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50+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</a:tr>
              <a:tr h="15028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Lung cancer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5028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293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ntingency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Contingency table</a:t>
            </a:r>
          </a:p>
        </p:txBody>
      </p:sp>
      <p:graphicFrame>
        <p:nvGraphicFramePr>
          <p:cNvPr id="175" name="Table"/>
          <p:cNvGraphicFramePr/>
          <p:nvPr/>
        </p:nvGraphicFramePr>
        <p:xfrm>
          <a:off x="1879600" y="3365500"/>
          <a:ext cx="9245600" cy="4508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11271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Number of cigs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5-14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15-24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25-49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50+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Lung cancer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647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293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622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543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386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1269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pected val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Expected value</a:t>
            </a:r>
          </a:p>
        </p:txBody>
      </p:sp>
      <p:sp>
        <p:nvSpPr>
          <p:cNvPr id="178" name="For each cell in the table, the…"/>
          <p:cNvSpPr txBox="1"/>
          <p:nvPr/>
        </p:nvSpPr>
        <p:spPr>
          <a:xfrm>
            <a:off x="3243268" y="2978150"/>
            <a:ext cx="6507809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For each cell in the table, the </a:t>
            </a:r>
          </a:p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expected value is:</a:t>
            </a:r>
          </a:p>
        </p:txBody>
      </p:sp>
      <p:sp>
        <p:nvSpPr>
          <p:cNvPr id="179" name="Column total X Row total…"/>
          <p:cNvSpPr txBox="1"/>
          <p:nvPr/>
        </p:nvSpPr>
        <p:spPr>
          <a:xfrm>
            <a:off x="3596437" y="4946650"/>
            <a:ext cx="580147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u="sng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Column total X Row total</a:t>
            </a:r>
          </a:p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Grand total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ntingency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Contingency table</a:t>
            </a:r>
          </a:p>
        </p:txBody>
      </p:sp>
      <p:graphicFrame>
        <p:nvGraphicFramePr>
          <p:cNvPr id="182" name="Table"/>
          <p:cNvGraphicFramePr/>
          <p:nvPr/>
        </p:nvGraphicFramePr>
        <p:xfrm>
          <a:off x="1879600" y="2616200"/>
          <a:ext cx="9245600" cy="4508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11271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Number of cigs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5-14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15-24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25-49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50+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Lung cancer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07D7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647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293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622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543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386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1269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Expected value for highlighted cell is:"/>
          <p:cNvSpPr txBox="1"/>
          <p:nvPr/>
        </p:nvSpPr>
        <p:spPr>
          <a:xfrm>
            <a:off x="2468692" y="6972299"/>
            <a:ext cx="805696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Expected value for highlighted cell is:</a:t>
            </a:r>
          </a:p>
        </p:txBody>
      </p:sp>
      <p:sp>
        <p:nvSpPr>
          <p:cNvPr id="184" name="88x647…"/>
          <p:cNvSpPr txBox="1"/>
          <p:nvPr/>
        </p:nvSpPr>
        <p:spPr>
          <a:xfrm>
            <a:off x="4784024" y="7893050"/>
            <a:ext cx="1851497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u="sng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88x647</a:t>
            </a:r>
          </a:p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1269</a:t>
            </a:r>
          </a:p>
        </p:txBody>
      </p:sp>
      <p:sp>
        <p:nvSpPr>
          <p:cNvPr id="185" name="44.87"/>
          <p:cNvSpPr txBox="1"/>
          <p:nvPr/>
        </p:nvSpPr>
        <p:spPr>
          <a:xfrm>
            <a:off x="7270551" y="8204200"/>
            <a:ext cx="129804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44.87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eviation from expected"/>
          <p:cNvSpPr txBox="1">
            <a:spLocks noGrp="1"/>
          </p:cNvSpPr>
          <p:nvPr>
            <p:ph type="title"/>
          </p:nvPr>
        </p:nvSpPr>
        <p:spPr>
          <a:xfrm>
            <a:off x="1270000" y="952500"/>
            <a:ext cx="10464800" cy="2438400"/>
          </a:xfrm>
          <a:prstGeom prst="rect">
            <a:avLst/>
          </a:prstGeom>
        </p:spPr>
        <p:txBody>
          <a:bodyPr/>
          <a:lstStyle>
            <a:lvl1pPr defTabSz="572516">
              <a:defRPr sz="8232"/>
            </a:lvl1pPr>
          </a:lstStyle>
          <a:p>
            <a:r>
              <a:t>Deviation from expected</a:t>
            </a:r>
          </a:p>
        </p:txBody>
      </p:sp>
      <p:sp>
        <p:nvSpPr>
          <p:cNvPr id="188" name="33-44.87 = -11.87"/>
          <p:cNvSpPr txBox="1"/>
          <p:nvPr/>
        </p:nvSpPr>
        <p:spPr>
          <a:xfrm>
            <a:off x="4513219" y="4381500"/>
            <a:ext cx="396790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33-44.87 = -11.87</a:t>
            </a:r>
          </a:p>
        </p:txBody>
      </p:sp>
      <p:sp>
        <p:nvSpPr>
          <p:cNvPr id="189" name="We can calculate this for each cell in the table…"/>
          <p:cNvSpPr txBox="1"/>
          <p:nvPr/>
        </p:nvSpPr>
        <p:spPr>
          <a:xfrm>
            <a:off x="1132848" y="6350000"/>
            <a:ext cx="10728649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We can calculate this for each cell in the table</a:t>
            </a:r>
          </a:p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and get an indication of the extent by which the</a:t>
            </a:r>
          </a:p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observed values deviate from the expected ones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viation from expec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8232"/>
            </a:lvl1pPr>
          </a:lstStyle>
          <a:p>
            <a:r>
              <a:t>Deviation from expected</a:t>
            </a:r>
          </a:p>
        </p:txBody>
      </p:sp>
      <p:graphicFrame>
        <p:nvGraphicFramePr>
          <p:cNvPr id="192" name="Table"/>
          <p:cNvGraphicFramePr/>
          <p:nvPr/>
        </p:nvGraphicFramePr>
        <p:xfrm>
          <a:off x="1879600" y="3365500"/>
          <a:ext cx="9245598" cy="450849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540933"/>
                <a:gridCol w="1540933"/>
                <a:gridCol w="1540933"/>
                <a:gridCol w="1540933"/>
                <a:gridCol w="1540933"/>
                <a:gridCol w="1540933"/>
              </a:tblGrid>
              <a:tr h="15028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Number of cigs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5-14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15-24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25-49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50+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CECECE"/>
                    </a:solidFill>
                  </a:tcPr>
                </a:tc>
              </a:tr>
              <a:tr h="15028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Lung cancer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-11.87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-26.84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-0.8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30.46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9.06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5028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11.87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26.84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-30.46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-9.06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eviation from the expec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8148"/>
            </a:lvl1pPr>
          </a:lstStyle>
          <a:p>
            <a:r>
              <a:t>Deviation from the expected</a:t>
            </a:r>
          </a:p>
        </p:txBody>
      </p:sp>
      <p:sp>
        <p:nvSpPr>
          <p:cNvPr id="195" name="For each cell, we calculate:…"/>
          <p:cNvSpPr txBox="1"/>
          <p:nvPr/>
        </p:nvSpPr>
        <p:spPr>
          <a:xfrm>
            <a:off x="3583936" y="3575050"/>
            <a:ext cx="5826473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For each cell, we calculate:</a:t>
            </a:r>
          </a:p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  <a:p>
            <a:pPr>
              <a:defRPr u="sng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(observed-expected)</a:t>
            </a:r>
            <a:r>
              <a:rPr u="none" baseline="31999"/>
              <a:t>2</a:t>
            </a:r>
            <a:endParaRPr u="none"/>
          </a:p>
          <a:p>
            <a:pPr>
              <a:defRPr u="sng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u="none"/>
              <a:t>expected</a:t>
            </a:r>
          </a:p>
        </p:txBody>
      </p:sp>
      <p:sp>
        <p:nvSpPr>
          <p:cNvPr id="196" name="The sum of these is 36.95"/>
          <p:cNvSpPr txBox="1"/>
          <p:nvPr/>
        </p:nvSpPr>
        <p:spPr>
          <a:xfrm>
            <a:off x="3658685" y="6743700"/>
            <a:ext cx="567697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The sum of these is 36.95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482" y="762000"/>
            <a:ext cx="9259418" cy="904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10, 25, 50 and 200 random draws from standard normal distribution, squared and summed and compared to Chi-square probability distribution"/>
          <p:cNvSpPr txBox="1"/>
          <p:nvPr/>
        </p:nvSpPr>
        <p:spPr>
          <a:xfrm>
            <a:off x="9294607" y="565150"/>
            <a:ext cx="3213101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10, 25, 50 and 200 random draws from standard normal distribution, squared and summed and compared to Chi-square probability distribution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hi-squared distrib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Chi-squared distribution</a:t>
            </a:r>
          </a:p>
        </p:txBody>
      </p:sp>
      <p:pic>
        <p:nvPicPr>
          <p:cNvPr id="202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100" y="3784600"/>
            <a:ext cx="7112000" cy="576896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Blue = 1df…"/>
          <p:cNvSpPr txBox="1"/>
          <p:nvPr/>
        </p:nvSpPr>
        <p:spPr>
          <a:xfrm>
            <a:off x="8733978" y="4635500"/>
            <a:ext cx="3063628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Blue = 1df</a:t>
            </a:r>
          </a:p>
          <a:p>
            <a:pPr algn="l"/>
            <a:r>
              <a:t>Green = 2 df</a:t>
            </a:r>
          </a:p>
          <a:p>
            <a:pPr algn="l"/>
            <a:r>
              <a:t>Red = 3 df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5626100"/>
            <a:ext cx="5581184" cy="450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419099"/>
            <a:ext cx="5792355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Probability density function for Chi square…"/>
          <p:cNvSpPr txBox="1"/>
          <p:nvPr/>
        </p:nvSpPr>
        <p:spPr>
          <a:xfrm>
            <a:off x="6616700" y="1771650"/>
            <a:ext cx="5812483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Probability density function for Chi square</a:t>
            </a:r>
          </a:p>
          <a:p>
            <a:pPr algn="l">
              <a:defRPr sz="2400"/>
            </a:pPr>
            <a:r>
              <a:t>distribution with 1 df. 50%, 90%, 95% and 99%</a:t>
            </a:r>
          </a:p>
          <a:p>
            <a:pPr algn="l">
              <a:defRPr sz="2400"/>
            </a:pPr>
            <a:r>
              <a:t>quantiles are marked.</a:t>
            </a:r>
          </a:p>
        </p:txBody>
      </p:sp>
      <p:sp>
        <p:nvSpPr>
          <p:cNvPr id="208" name="Probability density function for Chi square…"/>
          <p:cNvSpPr txBox="1"/>
          <p:nvPr/>
        </p:nvSpPr>
        <p:spPr>
          <a:xfrm>
            <a:off x="6616700" y="6794500"/>
            <a:ext cx="5812483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Probability density function for Chi square</a:t>
            </a:r>
          </a:p>
          <a:p>
            <a:pPr algn="l">
              <a:defRPr sz="2400"/>
            </a:pPr>
            <a:r>
              <a:t>distribution with 3 df. 50%, 90%, 95% and 99%</a:t>
            </a:r>
          </a:p>
          <a:p>
            <a:pPr algn="l">
              <a:defRPr sz="2400"/>
            </a:pPr>
            <a:r>
              <a:t>quantiles are marked.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2171700"/>
            <a:ext cx="6454929" cy="5410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Probability density function for Chi square…"/>
          <p:cNvSpPr txBox="1"/>
          <p:nvPr/>
        </p:nvSpPr>
        <p:spPr>
          <a:xfrm>
            <a:off x="6934200" y="3575050"/>
            <a:ext cx="5667971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Probability density function for Chi square</a:t>
            </a:r>
          </a:p>
          <a:p>
            <a:pPr algn="l">
              <a:defRPr sz="2400"/>
            </a:pPr>
            <a:r>
              <a:t>distribution with 4 df. 90%, 95% and 99%</a:t>
            </a:r>
          </a:p>
          <a:p>
            <a:pPr algn="l">
              <a:defRPr sz="2400"/>
            </a:pPr>
            <a:r>
              <a:t>quantiles are marked. The test statistic from </a:t>
            </a:r>
          </a:p>
          <a:p>
            <a:pPr algn="l">
              <a:defRPr sz="2400"/>
            </a:pPr>
            <a:r>
              <a:t>our lung cancer analysis is in red.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488" y="2197100"/>
            <a:ext cx="11960612" cy="53594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Oval"/>
          <p:cNvSpPr/>
          <p:nvPr/>
        </p:nvSpPr>
        <p:spPr>
          <a:xfrm>
            <a:off x="10007600" y="5181600"/>
            <a:ext cx="2209800" cy="1346200"/>
          </a:xfrm>
          <a:prstGeom prst="ellipse">
            <a:avLst/>
          </a:prstGeom>
          <a:ln w="50800">
            <a:solidFill>
              <a:srgbClr val="FF27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&gt; lungs&lt;-matrix(data=c(33,250,196,136,32,55,293,190,71,13), byrow=TRUE, nrow=2)…"/>
          <p:cNvSpPr txBox="1"/>
          <p:nvPr/>
        </p:nvSpPr>
        <p:spPr>
          <a:xfrm>
            <a:off x="926752" y="3936999"/>
            <a:ext cx="11151296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 lungs&lt;-matrix(data=c(33,250,196,136,32,55,293,190,71,13), byrow=TRUE, nrow=2)</a:t>
            </a:r>
          </a:p>
          <a:p>
            <a:pPr algn="l">
              <a:defRPr sz="28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8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 chisq.test(lungs)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	Pearson's Chi-squared test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data:  lungs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X-squared = 36.953, df = 4, p-value = 1.842e-07</a:t>
            </a:r>
          </a:p>
        </p:txBody>
      </p:sp>
      <p:sp>
        <p:nvSpPr>
          <p:cNvPr id="217" name="In R:…"/>
          <p:cNvSpPr txBox="1"/>
          <p:nvPr/>
        </p:nvSpPr>
        <p:spPr>
          <a:xfrm>
            <a:off x="4406974" y="476249"/>
            <a:ext cx="419085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900"/>
            </a:pPr>
            <a:r>
              <a:t>In R:</a:t>
            </a:r>
          </a:p>
          <a:p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chisq.test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Basic statistical review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Basic statistical review</a:t>
            </a:r>
          </a:p>
        </p:txBody>
      </p:sp>
      <p:sp>
        <p:nvSpPr>
          <p:cNvPr id="220" name="Chi-square test, t-test, correlatio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Chi-square test, </a:t>
            </a:r>
            <a:r>
              <a:rPr b="1">
                <a:latin typeface="+mn-lt"/>
                <a:ea typeface="+mn-ea"/>
                <a:cs typeface="+mn-cs"/>
                <a:sym typeface="Gill Sans"/>
              </a:rPr>
              <a:t>t-test</a:t>
            </a:r>
            <a:r>
              <a:t>, correlations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tudy to investigate whether rutting causes elevated corticosterone levels in stags, and what levels of corticosterone are found in does…"/>
          <p:cNvSpPr txBox="1">
            <a:spLocks noGrp="1"/>
          </p:cNvSpPr>
          <p:nvPr>
            <p:ph type="body" idx="1"/>
          </p:nvPr>
        </p:nvSpPr>
        <p:spPr>
          <a:xfrm>
            <a:off x="1267968" y="2763520"/>
            <a:ext cx="10468865" cy="6860032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300"/>
            </a:pPr>
            <a:r>
              <a:t>Study to investigate whether rutting causes elevated corticosterone levels in stags, and what levels of corticosterone are found in does</a:t>
            </a:r>
          </a:p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300"/>
            </a:pPr>
            <a:r>
              <a:t>Stags darted and blood samples taken before and during the rut, from the same 25 individuals</a:t>
            </a:r>
          </a:p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300"/>
            </a:pPr>
            <a:r>
              <a:t>Does darted and blood samples taken during the rut</a:t>
            </a:r>
          </a:p>
        </p:txBody>
      </p:sp>
      <p:sp>
        <p:nvSpPr>
          <p:cNvPr id="223" name="A test of corticosterone levels in rutting stags"/>
          <p:cNvSpPr txBox="1">
            <a:spLocks noGrp="1"/>
          </p:cNvSpPr>
          <p:nvPr>
            <p:ph type="title"/>
          </p:nvPr>
        </p:nvSpPr>
        <p:spPr>
          <a:xfrm>
            <a:off x="1267968" y="260096"/>
            <a:ext cx="10468865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6000"/>
            </a:lvl1pPr>
          </a:lstStyle>
          <a:p>
            <a:r>
              <a:t>A test of corticosterone levels in rutting stags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itial data exploration"/>
          <p:cNvSpPr txBox="1">
            <a:spLocks noGrp="1"/>
          </p:cNvSpPr>
          <p:nvPr>
            <p:ph type="title"/>
          </p:nvPr>
        </p:nvSpPr>
        <p:spPr>
          <a:xfrm>
            <a:off x="6941311" y="617728"/>
            <a:ext cx="5657089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3200"/>
            </a:lvl1pPr>
          </a:lstStyle>
          <a:p>
            <a:r>
              <a:t>Initial data exploration</a:t>
            </a:r>
          </a:p>
        </p:txBody>
      </p:sp>
      <p:graphicFrame>
        <p:nvGraphicFramePr>
          <p:cNvPr id="226" name="Table"/>
          <p:cNvGraphicFramePr/>
          <p:nvPr/>
        </p:nvGraphicFramePr>
        <p:xfrm>
          <a:off x="7672831" y="3478784"/>
          <a:ext cx="4584191" cy="56895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8064"/>
                <a:gridCol w="1463040"/>
                <a:gridCol w="1593087"/>
              </a:tblGrid>
              <a:tr h="1440720"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1938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Sample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143000" algn="l"/>
                        </a:tabLst>
                        <a:defRPr sz="24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Mean (ng.ml</a:t>
                      </a:r>
                      <a:r>
                        <a:rPr sz="100" baseline="650000"/>
                        <a:t>-1</a:t>
                      </a:r>
                      <a:r>
                        <a:t>)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2446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416287"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1938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Non-rutting males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1430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6.38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2446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2.78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416295"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1938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Rutting males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1430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9.43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2446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8.42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416296"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1938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Females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1430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4.49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50800" defTabSz="457200">
                        <a:tabLst>
                          <a:tab pos="901700" algn="l"/>
                          <a:tab pos="12446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2.82</a:t>
                      </a:r>
                    </a:p>
                  </a:txBody>
                  <a:tcPr marL="38100" marR="38100" marT="38100" marB="381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7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45" y="715264"/>
            <a:ext cx="6248487" cy="9200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ll samples are roughly normally distributed…"/>
          <p:cNvSpPr txBox="1">
            <a:spLocks noGrp="1"/>
          </p:cNvSpPr>
          <p:nvPr>
            <p:ph type="body" idx="1"/>
          </p:nvPr>
        </p:nvSpPr>
        <p:spPr>
          <a:xfrm>
            <a:off x="1267968" y="2763520"/>
            <a:ext cx="10468865" cy="5722113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All samples are roughly normally distributed</a:t>
            </a:r>
          </a:p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Rutting males&gt;non-rutting males&gt;females</a:t>
            </a:r>
          </a:p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Is the difference in means between rutting and non-rutting males statistically significant?</a:t>
            </a:r>
          </a:p>
        </p:txBody>
      </p:sp>
      <p:sp>
        <p:nvSpPr>
          <p:cNvPr id="230" name="Initial data exploration"/>
          <p:cNvSpPr txBox="1">
            <a:spLocks noGrp="1"/>
          </p:cNvSpPr>
          <p:nvPr>
            <p:ph type="title"/>
          </p:nvPr>
        </p:nvSpPr>
        <p:spPr>
          <a:xfrm>
            <a:off x="1267968" y="260096"/>
            <a:ext cx="10468865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4800"/>
            </a:lvl1pPr>
          </a:lstStyle>
          <a:p>
            <a:r>
              <a:t>Initial data exploration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We have sampled each male twice, before and during the rut…"/>
          <p:cNvSpPr txBox="1">
            <a:spLocks noGrp="1"/>
          </p:cNvSpPr>
          <p:nvPr>
            <p:ph type="body" idx="1"/>
          </p:nvPr>
        </p:nvSpPr>
        <p:spPr>
          <a:xfrm>
            <a:off x="1267968" y="2763520"/>
            <a:ext cx="10468865" cy="5722113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We have sampled each male twice, before and during the rut</a:t>
            </a:r>
          </a:p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Therefore, we can express the change in corticosterone titre for each male as the second measurement minus the first</a:t>
            </a:r>
          </a:p>
        </p:txBody>
      </p:sp>
      <p:sp>
        <p:nvSpPr>
          <p:cNvPr id="233" name="Testing the differences between males"/>
          <p:cNvSpPr txBox="1">
            <a:spLocks noGrp="1"/>
          </p:cNvSpPr>
          <p:nvPr>
            <p:ph type="title"/>
          </p:nvPr>
        </p:nvSpPr>
        <p:spPr>
          <a:xfrm>
            <a:off x="1267968" y="260096"/>
            <a:ext cx="10468865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4800"/>
            </a:lvl1pPr>
          </a:lstStyle>
          <a:p>
            <a:r>
              <a:t>Testing the differences between males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sting the differences between males"/>
          <p:cNvSpPr txBox="1">
            <a:spLocks noGrp="1"/>
          </p:cNvSpPr>
          <p:nvPr>
            <p:ph type="title"/>
          </p:nvPr>
        </p:nvSpPr>
        <p:spPr>
          <a:xfrm>
            <a:off x="1267968" y="260096"/>
            <a:ext cx="10468865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4800"/>
            </a:lvl1pPr>
          </a:lstStyle>
          <a:p>
            <a:r>
              <a:t>Testing the differences between males</a:t>
            </a:r>
          </a:p>
        </p:txBody>
      </p:sp>
      <p:sp>
        <p:nvSpPr>
          <p:cNvPr id="236" name="&gt; deer$Males.in.rut-deer$Males…"/>
          <p:cNvSpPr txBox="1"/>
          <p:nvPr/>
        </p:nvSpPr>
        <p:spPr>
          <a:xfrm>
            <a:off x="0" y="3072383"/>
            <a:ext cx="13004801" cy="633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585216"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&gt; deer$Males.in.rut-deer$Males</a:t>
            </a:r>
          </a:p>
          <a:p>
            <a:pPr algn="l" defTabSz="585216"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 [1]  0.123  3.815 -0.403  8.179  6.266  5.849  0.263  4.492  4.894  2.734  0.733  7.589  5.034  4.179</a:t>
            </a:r>
          </a:p>
          <a:p>
            <a:pPr algn="l" defTabSz="585216"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[15] -1.338 -3.132 -5.721  5.125  1.555  9.207  7.221  0.390  0.746  0.862  8.742</a:t>
            </a:r>
          </a:p>
          <a:p>
            <a:pPr algn="l" defTabSz="585216">
              <a:defRPr sz="34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585216"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&gt; mean(deer$Males.in.rut-deer$Males)</a:t>
            </a:r>
          </a:p>
          <a:p>
            <a:pPr algn="l" defTabSz="585216"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[1] 3.09616</a:t>
            </a:r>
          </a:p>
          <a:p>
            <a:pPr algn="l" defTabSz="585216">
              <a:defRPr sz="34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585216"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&gt; sqrt(var(deer$Males.in.rut-deer$Males))</a:t>
            </a:r>
          </a:p>
          <a:p>
            <a:pPr algn="l" defTabSz="585216"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[1] 3.850616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asic statistical review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Basic statistical review</a:t>
            </a:r>
          </a:p>
        </p:txBody>
      </p:sp>
      <p:sp>
        <p:nvSpPr>
          <p:cNvPr id="150" name="Chi-square test, t-test, correlatio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b="1" dirty="0">
                <a:latin typeface="+mn-lt"/>
                <a:ea typeface="+mn-ea"/>
                <a:cs typeface="+mn-cs"/>
                <a:sym typeface="Gill Sans"/>
              </a:rPr>
              <a:t>Chi-square test</a:t>
            </a:r>
            <a:r>
              <a:rPr dirty="0"/>
              <a:t>, t-test, correlations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We’re trying to calculate the probability that our value for the mean could arise by random error when sampling from a population with a mean of zero…"/>
          <p:cNvSpPr txBox="1">
            <a:spLocks noGrp="1"/>
          </p:cNvSpPr>
          <p:nvPr>
            <p:ph type="body" idx="1"/>
          </p:nvPr>
        </p:nvSpPr>
        <p:spPr>
          <a:xfrm>
            <a:off x="1267968" y="2763520"/>
            <a:ext cx="10468865" cy="5722113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804333" indent="-550333" defTabSz="585216">
              <a:spcBef>
                <a:spcPts val="2000"/>
              </a:spcBef>
              <a:tabLst>
                <a:tab pos="1549400" algn="l"/>
              </a:tabLst>
              <a:defRPr sz="2600"/>
            </a:pPr>
            <a:r>
              <a:t>We’re trying to calculate the probability that our value for the mean could arise by random error when sampling from a population with a mean of zero</a:t>
            </a:r>
          </a:p>
          <a:p>
            <a:pPr marL="804333" indent="-550333" defTabSz="585216">
              <a:spcBef>
                <a:spcPts val="2000"/>
              </a:spcBef>
              <a:tabLst>
                <a:tab pos="1549400" algn="l"/>
              </a:tabLst>
              <a:defRPr sz="2600"/>
            </a:pPr>
            <a:r>
              <a:t>Null Hypothesis:</a:t>
            </a:r>
          </a:p>
          <a:p>
            <a:pPr marL="804333" indent="-550333" defTabSz="585216">
              <a:spcBef>
                <a:spcPts val="2000"/>
              </a:spcBef>
              <a:tabLst>
                <a:tab pos="1549400" algn="l"/>
              </a:tabLst>
              <a:defRPr sz="2600"/>
            </a:pPr>
            <a:r>
              <a:t>There is no difference between samples. The  differences between samples are drawn from a population with a mean of zero</a:t>
            </a:r>
          </a:p>
          <a:p>
            <a:pPr marL="804333" indent="-550333" defTabSz="585216">
              <a:spcBef>
                <a:spcPts val="2000"/>
              </a:spcBef>
              <a:tabLst>
                <a:tab pos="1549400" algn="l"/>
              </a:tabLst>
              <a:defRPr sz="2600"/>
            </a:pPr>
            <a:r>
              <a:t>Alternative hypothesis:</a:t>
            </a:r>
          </a:p>
          <a:p>
            <a:pPr marL="804333" indent="-550333" defTabSz="585216">
              <a:spcBef>
                <a:spcPts val="2000"/>
              </a:spcBef>
              <a:tabLst>
                <a:tab pos="1549400" algn="l"/>
              </a:tabLst>
              <a:defRPr sz="2600"/>
            </a:pPr>
            <a:r>
              <a:t>There is a difference between samples. The differences between samples are drawn from a population with a mean not equal to zero</a:t>
            </a:r>
          </a:p>
        </p:txBody>
      </p:sp>
      <p:sp>
        <p:nvSpPr>
          <p:cNvPr id="239" name="Statistical testing recap"/>
          <p:cNvSpPr txBox="1">
            <a:spLocks noGrp="1"/>
          </p:cNvSpPr>
          <p:nvPr>
            <p:ph type="title"/>
          </p:nvPr>
        </p:nvSpPr>
        <p:spPr>
          <a:xfrm>
            <a:off x="1267968" y="260096"/>
            <a:ext cx="10468865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4800"/>
            </a:lvl1pPr>
          </a:lstStyle>
          <a:p>
            <a:r>
              <a:t>Statistical testing recap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We can do our statistical test if we calculate a value called “t”, which is defined as the difference in means divided by the standard error…"/>
          <p:cNvSpPr txBox="1">
            <a:spLocks noGrp="1"/>
          </p:cNvSpPr>
          <p:nvPr>
            <p:ph type="body" sz="half" idx="1"/>
          </p:nvPr>
        </p:nvSpPr>
        <p:spPr>
          <a:xfrm>
            <a:off x="1267968" y="2503424"/>
            <a:ext cx="10468865" cy="3430016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93750" indent="-539750" defTabSz="585216">
              <a:spcBef>
                <a:spcPts val="2000"/>
              </a:spcBef>
              <a:tabLst>
                <a:tab pos="1549400" algn="l"/>
              </a:tabLst>
              <a:defRPr sz="3400"/>
            </a:pPr>
            <a:r>
              <a:t>We can do our statistical test if we calculate a value called “t”, which is defined as the difference in means divided by the standard error</a:t>
            </a:r>
          </a:p>
          <a:p>
            <a:pPr marL="793750" indent="-539750" defTabSz="585216">
              <a:spcBef>
                <a:spcPts val="2000"/>
              </a:spcBef>
              <a:tabLst>
                <a:tab pos="1549400" algn="l"/>
              </a:tabLst>
              <a:defRPr sz="3400"/>
            </a:pPr>
            <a:r>
              <a:t>The mean difference between our two samples is 3.10, s=3.85 so </a:t>
            </a:r>
          </a:p>
        </p:txBody>
      </p:sp>
      <p:sp>
        <p:nvSpPr>
          <p:cNvPr id="242" name="Calculating t"/>
          <p:cNvSpPr txBox="1">
            <a:spLocks noGrp="1"/>
          </p:cNvSpPr>
          <p:nvPr>
            <p:ph type="title"/>
          </p:nvPr>
        </p:nvSpPr>
        <p:spPr>
          <a:xfrm>
            <a:off x="1267968" y="260096"/>
            <a:ext cx="10468865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8000"/>
            </a:lvl1pPr>
          </a:lstStyle>
          <a:p>
            <a:r>
              <a:t>Calculating t</a:t>
            </a:r>
          </a:p>
        </p:txBody>
      </p:sp>
      <p:sp>
        <p:nvSpPr>
          <p:cNvPr id="243" name="t=X-μ…"/>
          <p:cNvSpPr txBox="1"/>
          <p:nvPr/>
        </p:nvSpPr>
        <p:spPr>
          <a:xfrm>
            <a:off x="2275840" y="6956805"/>
            <a:ext cx="2848162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585216">
              <a:tabLst>
                <a:tab pos="1320800" algn="l"/>
              </a:tabLst>
              <a:defRPr sz="4600">
                <a:latin typeface="Times"/>
                <a:ea typeface="Times"/>
                <a:cs typeface="Times"/>
                <a:sym typeface="Times"/>
              </a:defRPr>
            </a:pPr>
            <a:r>
              <a:t>t=</a:t>
            </a:r>
            <a:r>
              <a:rPr u="sng"/>
              <a:t>X-</a:t>
            </a:r>
            <a:r>
              <a:rPr u="sng">
                <a:latin typeface="Symbol"/>
                <a:ea typeface="Symbol"/>
                <a:cs typeface="Symbol"/>
                <a:sym typeface="Symbol"/>
              </a:rPr>
              <a:t>m</a:t>
            </a:r>
            <a:r>
              <a:t>        </a:t>
            </a:r>
          </a:p>
          <a:p>
            <a:pPr algn="l" defTabSz="585216">
              <a:tabLst>
                <a:tab pos="1320800" algn="l"/>
              </a:tabLst>
              <a:defRPr sz="4600">
                <a:latin typeface="Times"/>
                <a:ea typeface="Times"/>
                <a:cs typeface="Times"/>
                <a:sym typeface="Times"/>
              </a:defRPr>
            </a:pPr>
            <a:r>
              <a:t>   s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/Ö</a:t>
            </a:r>
            <a:r>
              <a:t>N</a:t>
            </a:r>
          </a:p>
        </p:txBody>
      </p:sp>
      <p:sp>
        <p:nvSpPr>
          <p:cNvPr id="244" name="t=3.10-0…"/>
          <p:cNvSpPr txBox="1"/>
          <p:nvPr/>
        </p:nvSpPr>
        <p:spPr>
          <a:xfrm>
            <a:off x="4499736" y="7101840"/>
            <a:ext cx="267233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defTabSz="457200">
              <a:defRPr sz="4000"/>
            </a:pPr>
            <a:r>
              <a:t>t=</a:t>
            </a:r>
            <a:r>
              <a:rPr u="sng"/>
              <a:t>3.10-0</a:t>
            </a:r>
          </a:p>
          <a:p>
            <a:pPr defTabSz="457200">
              <a:defRPr sz="4000"/>
            </a:pPr>
            <a:r>
              <a:t>    3.85/√25</a:t>
            </a:r>
          </a:p>
        </p:txBody>
      </p:sp>
      <p:sp>
        <p:nvSpPr>
          <p:cNvPr id="245" name="t=3.10/0.77  =4.02"/>
          <p:cNvSpPr txBox="1"/>
          <p:nvPr/>
        </p:nvSpPr>
        <p:spPr>
          <a:xfrm>
            <a:off x="7851647" y="7102855"/>
            <a:ext cx="255219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585216">
              <a:tabLst>
                <a:tab pos="1066800" algn="l"/>
                <a:tab pos="2578100" algn="l"/>
              </a:tabLst>
              <a:defRPr sz="4000"/>
            </a:lvl1pPr>
          </a:lstStyle>
          <a:p>
            <a:r>
              <a:t>t=3.10/0.77  =4.02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Using the estimate of the standard deviation causes problems because it will lead to systematic underestimation of σ…"/>
          <p:cNvSpPr txBox="1">
            <a:spLocks noGrp="1"/>
          </p:cNvSpPr>
          <p:nvPr>
            <p:ph type="body" idx="1"/>
          </p:nvPr>
        </p:nvSpPr>
        <p:spPr>
          <a:xfrm>
            <a:off x="1267968" y="2763520"/>
            <a:ext cx="10468865" cy="5722113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Using the estimate of the standard deviation causes problems because it will lead to systematic </a:t>
            </a:r>
            <a:r>
              <a:rPr i="1">
                <a:latin typeface="+mn-lt"/>
                <a:ea typeface="+mn-ea"/>
                <a:cs typeface="+mn-cs"/>
                <a:sym typeface="Gill Sans"/>
              </a:rPr>
              <a:t>underestimation</a:t>
            </a:r>
            <a:r>
              <a:t> of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σ</a:t>
            </a:r>
          </a:p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This is solved by comparing our value of t with </a:t>
            </a:r>
            <a:r>
              <a:rPr i="1">
                <a:latin typeface="+mn-lt"/>
                <a:ea typeface="+mn-ea"/>
                <a:cs typeface="+mn-cs"/>
                <a:sym typeface="Gill Sans"/>
              </a:rPr>
              <a:t>Student’s t distribution</a:t>
            </a:r>
            <a:r>
              <a:t>, which takes account of this</a:t>
            </a:r>
          </a:p>
        </p:txBody>
      </p:sp>
      <p:sp>
        <p:nvSpPr>
          <p:cNvPr id="248" name="Testing our mean"/>
          <p:cNvSpPr txBox="1">
            <a:spLocks noGrp="1"/>
          </p:cNvSpPr>
          <p:nvPr>
            <p:ph type="title"/>
          </p:nvPr>
        </p:nvSpPr>
        <p:spPr>
          <a:xfrm>
            <a:off x="1267968" y="260096"/>
            <a:ext cx="10468865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4800"/>
            </a:lvl1pPr>
          </a:lstStyle>
          <a:p>
            <a:r>
              <a:t>Testing our mean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tudent’s t-distribution"/>
          <p:cNvSpPr txBox="1">
            <a:spLocks noGrp="1"/>
          </p:cNvSpPr>
          <p:nvPr>
            <p:ph type="title"/>
          </p:nvPr>
        </p:nvSpPr>
        <p:spPr>
          <a:xfrm>
            <a:off x="1267968" y="260096"/>
            <a:ext cx="10468865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4800"/>
            </a:lvl1pPr>
          </a:lstStyle>
          <a:p>
            <a:r>
              <a:t>Student’s t-distribution</a:t>
            </a:r>
          </a:p>
        </p:txBody>
      </p:sp>
      <p:pic>
        <p:nvPicPr>
          <p:cNvPr id="251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792" y="2327910"/>
            <a:ext cx="8696960" cy="6577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ur value of is t 4.02 with 24 df…"/>
          <p:cNvSpPr txBox="1">
            <a:spLocks noGrp="1"/>
          </p:cNvSpPr>
          <p:nvPr>
            <p:ph type="body" idx="1"/>
          </p:nvPr>
        </p:nvSpPr>
        <p:spPr>
          <a:xfrm>
            <a:off x="1267968" y="2763520"/>
            <a:ext cx="10468865" cy="5722113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Our value of is t 4.02 with 24 df</a:t>
            </a:r>
          </a:p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The critical value of t for a 2-tailed test at 24 df is 2.064</a:t>
            </a:r>
          </a:p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Therefore we </a:t>
            </a:r>
            <a:r>
              <a:rPr b="1">
                <a:latin typeface="+mn-lt"/>
                <a:ea typeface="+mn-ea"/>
                <a:cs typeface="+mn-cs"/>
                <a:sym typeface="Gill Sans"/>
              </a:rPr>
              <a:t>reject</a:t>
            </a:r>
            <a:r>
              <a:t> H</a:t>
            </a:r>
            <a:r>
              <a:rPr baseline="-25000"/>
              <a:t>0</a:t>
            </a:r>
            <a:r>
              <a:t> and </a:t>
            </a:r>
            <a:r>
              <a:rPr b="1">
                <a:latin typeface="+mn-lt"/>
                <a:ea typeface="+mn-ea"/>
                <a:cs typeface="+mn-cs"/>
                <a:sym typeface="Gill Sans"/>
              </a:rPr>
              <a:t>accept</a:t>
            </a:r>
            <a:r>
              <a:t> H</a:t>
            </a:r>
            <a:r>
              <a:rPr baseline="-25000"/>
              <a:t>1</a:t>
            </a:r>
          </a:p>
          <a:p>
            <a:pPr marL="0" indent="0" defTabSz="585216">
              <a:spcBef>
                <a:spcPts val="2000"/>
              </a:spcBef>
              <a:buSzTx/>
              <a:buNone/>
              <a:tabLst>
                <a:tab pos="1549400" algn="l"/>
              </a:tabLst>
              <a:defRPr sz="3600"/>
            </a:pPr>
            <a:r>
              <a:t>Rutting stags have significantly higher corticosterone titres than the same stags sampled before the rut</a:t>
            </a:r>
          </a:p>
        </p:txBody>
      </p:sp>
      <p:sp>
        <p:nvSpPr>
          <p:cNvPr id="254" name="Testing our means"/>
          <p:cNvSpPr txBox="1">
            <a:spLocks noGrp="1"/>
          </p:cNvSpPr>
          <p:nvPr>
            <p:ph type="title"/>
          </p:nvPr>
        </p:nvSpPr>
        <p:spPr>
          <a:xfrm>
            <a:off x="1267968" y="260096"/>
            <a:ext cx="10468865" cy="2438401"/>
          </a:xfrm>
          <a:prstGeom prst="rect">
            <a:avLst/>
          </a:prstGeom>
        </p:spPr>
        <p:txBody>
          <a:bodyPr lIns="38100" tIns="38100" rIns="38100" bIns="38100"/>
          <a:lstStyle>
            <a:lvl1pPr defTabSz="585216">
              <a:spcBef>
                <a:spcPts val="200"/>
              </a:spcBef>
              <a:defRPr sz="4800"/>
            </a:lvl1pPr>
          </a:lstStyle>
          <a:p>
            <a:r>
              <a:t>Testing our means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&gt; t.test(deer$Males.in.rut,deer$Males, paired=TRUE)…"/>
          <p:cNvSpPr txBox="1"/>
          <p:nvPr/>
        </p:nvSpPr>
        <p:spPr>
          <a:xfrm>
            <a:off x="926752" y="3454400"/>
            <a:ext cx="11151296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7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 t.test(deer$Males.in.rut,deer$Males, paired=TRUE)</a:t>
            </a:r>
          </a:p>
          <a:p>
            <a:pPr algn="l">
              <a:defRPr sz="27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7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Paired t-test</a:t>
            </a:r>
          </a:p>
          <a:p>
            <a:pPr algn="l">
              <a:defRPr sz="27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data:  deer$Males.in.rut and deer$Males</a:t>
            </a:r>
          </a:p>
          <a:p>
            <a:pPr algn="l"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t = 4.0203, df = 24, p-value = 0.0005005</a:t>
            </a:r>
          </a:p>
          <a:p>
            <a:pPr algn="l"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alternative hypothesis: true difference in means is not equal to 0</a:t>
            </a:r>
          </a:p>
          <a:p>
            <a:pPr algn="l"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95 percent confidence interval:</a:t>
            </a:r>
          </a:p>
          <a:p>
            <a:pPr algn="l"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 1.506704 4.685616</a:t>
            </a:r>
          </a:p>
          <a:p>
            <a:pPr algn="l"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sample estimates:</a:t>
            </a:r>
          </a:p>
          <a:p>
            <a:pPr algn="l"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mean of the differences </a:t>
            </a:r>
          </a:p>
          <a:p>
            <a:pPr algn="l"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3.09616 </a:t>
            </a:r>
          </a:p>
        </p:txBody>
      </p:sp>
      <p:sp>
        <p:nvSpPr>
          <p:cNvPr id="257" name="In R:…"/>
          <p:cNvSpPr txBox="1"/>
          <p:nvPr/>
        </p:nvSpPr>
        <p:spPr>
          <a:xfrm>
            <a:off x="5047158" y="476249"/>
            <a:ext cx="291048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900"/>
            </a:pPr>
            <a:r>
              <a:t>In R:</a:t>
            </a:r>
          </a:p>
          <a:p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t.test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Basic statistical review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Basic statistical review</a:t>
            </a:r>
          </a:p>
        </p:txBody>
      </p:sp>
      <p:sp>
        <p:nvSpPr>
          <p:cNvPr id="260" name="Chi-square test, t-test, correlatio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Chi-square test, t-test, </a:t>
            </a:r>
            <a:r>
              <a:rPr b="1">
                <a:latin typeface="+mn-lt"/>
                <a:ea typeface="+mn-ea"/>
                <a:cs typeface="+mn-cs"/>
                <a:sym typeface="Gill Sans"/>
              </a:rPr>
              <a:t>correlations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mparisons…"/>
          <p:cNvSpPr txBox="1">
            <a:spLocks noGrp="1"/>
          </p:cNvSpPr>
          <p:nvPr>
            <p:ph type="body" sz="half" idx="1"/>
          </p:nvPr>
        </p:nvSpPr>
        <p:spPr>
          <a:xfrm>
            <a:off x="3853274" y="3817149"/>
            <a:ext cx="6068908" cy="4383101"/>
          </a:xfrm>
          <a:prstGeom prst="rect">
            <a:avLst/>
          </a:prstGeom>
        </p:spPr>
        <p:txBody>
          <a:bodyPr/>
          <a:lstStyle/>
          <a:p>
            <a:pPr marL="643947" indent="-402647">
              <a:buSzPct val="100000"/>
              <a:buFont typeface="Helvetica"/>
              <a:defRPr sz="6200">
                <a:uFill>
                  <a:solidFill>
                    <a:srgbClr val="000000"/>
                  </a:solidFill>
                </a:uFill>
              </a:defRPr>
            </a:pPr>
            <a:r>
              <a:t>Comparisons</a:t>
            </a:r>
          </a:p>
          <a:p>
            <a:pPr marL="643947" indent="-402647">
              <a:buSzPct val="100000"/>
              <a:buFont typeface="Helvetica"/>
              <a:defRPr sz="6200">
                <a:uFill>
                  <a:solidFill>
                    <a:srgbClr val="000000"/>
                  </a:solidFill>
                </a:uFill>
              </a:defRPr>
            </a:pPr>
            <a:r>
              <a:t>Relationships</a:t>
            </a:r>
          </a:p>
        </p:txBody>
      </p:sp>
      <p:sp>
        <p:nvSpPr>
          <p:cNvPr id="263" name="2 types of statistical test"/>
          <p:cNvSpPr txBox="1">
            <a:spLocks noGrp="1"/>
          </p:cNvSpPr>
          <p:nvPr>
            <p:ph type="title"/>
          </p:nvPr>
        </p:nvSpPr>
        <p:spPr>
          <a:xfrm>
            <a:off x="2215632" y="1023525"/>
            <a:ext cx="9055195" cy="2793625"/>
          </a:xfrm>
          <a:prstGeom prst="rect">
            <a:avLst/>
          </a:prstGeom>
        </p:spPr>
        <p:txBody>
          <a:bodyPr/>
          <a:lstStyle>
            <a:lvl1pPr>
              <a:defRPr sz="62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2 types of statistical test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lationships or associations between continuous variables…"/>
          <p:cNvSpPr txBox="1">
            <a:spLocks noGrp="1"/>
          </p:cNvSpPr>
          <p:nvPr>
            <p:ph type="body" idx="1"/>
          </p:nvPr>
        </p:nvSpPr>
        <p:spPr>
          <a:xfrm>
            <a:off x="963318" y="3335490"/>
            <a:ext cx="11270828" cy="5876244"/>
          </a:xfrm>
          <a:prstGeom prst="rect">
            <a:avLst/>
          </a:prstGeom>
        </p:spPr>
        <p:txBody>
          <a:bodyPr/>
          <a:lstStyle/>
          <a:p>
            <a:pPr marL="638175" indent="-396875">
              <a:buClr>
                <a:srgbClr val="000000"/>
              </a:buClr>
              <a:buSzPct val="100000"/>
              <a:buFont typeface="Helvetica"/>
              <a:defRPr sz="5000">
                <a:uFill>
                  <a:solidFill>
                    <a:srgbClr val="000000"/>
                  </a:solidFill>
                </a:uFill>
              </a:defRPr>
            </a:pPr>
            <a:r>
              <a:t>Relationships or associations between continuous variables</a:t>
            </a:r>
          </a:p>
          <a:p>
            <a:pPr marL="638175" indent="-396875">
              <a:buClr>
                <a:srgbClr val="000000"/>
              </a:buClr>
              <a:buSzPct val="100000"/>
              <a:buFont typeface="Helvetica"/>
              <a:defRPr sz="5000">
                <a:uFill>
                  <a:solidFill>
                    <a:srgbClr val="000000"/>
                  </a:solidFill>
                </a:uFill>
              </a:defRPr>
            </a:pPr>
            <a:r>
              <a:t>Can be positive or negative</a:t>
            </a:r>
          </a:p>
          <a:p>
            <a:pPr marL="638175" indent="-396875">
              <a:buClr>
                <a:srgbClr val="000000"/>
              </a:buClr>
              <a:buSzPct val="100000"/>
              <a:buFont typeface="Helvetica"/>
              <a:defRPr sz="5000">
                <a:uFill>
                  <a:solidFill>
                    <a:srgbClr val="000000"/>
                  </a:solidFill>
                </a:uFill>
              </a:defRPr>
            </a:pPr>
            <a:r>
              <a:t>Shows the strength and significance of the relationship between 2 variables</a:t>
            </a:r>
          </a:p>
        </p:txBody>
      </p:sp>
      <p:sp>
        <p:nvSpPr>
          <p:cNvPr id="266" name="Correlation"/>
          <p:cNvSpPr txBox="1">
            <a:spLocks noGrp="1"/>
          </p:cNvSpPr>
          <p:nvPr>
            <p:ph type="title"/>
          </p:nvPr>
        </p:nvSpPr>
        <p:spPr>
          <a:xfrm>
            <a:off x="2022968" y="1312521"/>
            <a:ext cx="9344191" cy="2022970"/>
          </a:xfrm>
          <a:prstGeom prst="rect">
            <a:avLst/>
          </a:prstGeom>
        </p:spPr>
        <p:txBody>
          <a:bodyPr/>
          <a:lstStyle>
            <a:lvl1pPr>
              <a:defRPr sz="62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Correlation 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build="p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Data from SBS205 practical"/>
          <p:cNvSpPr txBox="1"/>
          <p:nvPr/>
        </p:nvSpPr>
        <p:spPr>
          <a:xfrm>
            <a:off x="7121783" y="4298808"/>
            <a:ext cx="5493102" cy="1155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64221" tIns="64221" rIns="64221" bIns="64221" anchor="ctr">
            <a:spAutoFit/>
          </a:bodyPr>
          <a:lstStyle>
            <a:lvl1pPr algn="l" defTabSz="577991">
              <a:defRPr sz="3800"/>
            </a:lvl1pPr>
          </a:lstStyle>
          <a:p>
            <a:r>
              <a:t>Data from SBS205 practical</a:t>
            </a:r>
          </a:p>
        </p:txBody>
      </p:sp>
      <p:pic>
        <p:nvPicPr>
          <p:cNvPr id="269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902" y="654253"/>
            <a:ext cx="6264217" cy="8445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ung cancer epidemi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8148"/>
            </a:lvl1pPr>
          </a:lstStyle>
          <a:p>
            <a:r>
              <a:t>Lung cancer epidemiology</a:t>
            </a:r>
          </a:p>
        </p:txBody>
      </p:sp>
      <p:sp>
        <p:nvSpPr>
          <p:cNvPr id="153" name="1922: 617 deaths from lung cancer in the U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1922: 617 deaths from lung cancer in the UK</a:t>
            </a:r>
          </a:p>
          <a:p>
            <a:r>
              <a:t>1947: 9287 deaths from lung cancer in the UK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alculating a correlation coefficient"/>
          <p:cNvSpPr txBox="1"/>
          <p:nvPr/>
        </p:nvSpPr>
        <p:spPr>
          <a:xfrm>
            <a:off x="495707" y="745474"/>
            <a:ext cx="4639985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>
            <a:spAutoFit/>
          </a:bodyPr>
          <a:lstStyle>
            <a:lvl1pPr defTabSz="577991">
              <a:buClr>
                <a:srgbClr val="FF2600"/>
              </a:buClr>
              <a:buFont typeface="American Typewriter"/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Calculating a correlation coefficient</a:t>
            </a:r>
          </a:p>
        </p:txBody>
      </p:sp>
      <p:pic>
        <p:nvPicPr>
          <p:cNvPr id="272" name="Correlation plot1.pdf" descr="Correlation plot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3099" y="1216189"/>
            <a:ext cx="8027656" cy="7331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alculating a correlation coefficient"/>
          <p:cNvSpPr txBox="1"/>
          <p:nvPr/>
        </p:nvSpPr>
        <p:spPr>
          <a:xfrm>
            <a:off x="495707" y="745474"/>
            <a:ext cx="4639985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>
            <a:spAutoFit/>
          </a:bodyPr>
          <a:lstStyle>
            <a:lvl1pPr defTabSz="577991">
              <a:buClr>
                <a:srgbClr val="FF2600"/>
              </a:buClr>
              <a:buFont typeface="American Typewriter"/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Calculating a correlation coefficient</a:t>
            </a:r>
          </a:p>
        </p:txBody>
      </p:sp>
      <p:pic>
        <p:nvPicPr>
          <p:cNvPr id="275" name="Correlation plot2.pdf" descr="Correlation plot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3099" y="1216189"/>
            <a:ext cx="8027656" cy="733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droppedImage.png" descr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1424" y="7140598"/>
            <a:ext cx="453474" cy="497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droppedImage.png" descr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5587" y="4179540"/>
            <a:ext cx="385329" cy="504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alculating a correlation coefficient"/>
          <p:cNvSpPr txBox="1"/>
          <p:nvPr/>
        </p:nvSpPr>
        <p:spPr>
          <a:xfrm>
            <a:off x="495707" y="745474"/>
            <a:ext cx="4639985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>
            <a:spAutoFit/>
          </a:bodyPr>
          <a:lstStyle>
            <a:lvl1pPr defTabSz="577991">
              <a:buClr>
                <a:srgbClr val="FF2600"/>
              </a:buClr>
              <a:buFont typeface="American Typewriter"/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Calculating a correlation coefficient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7346245" y="535968"/>
            <a:ext cx="5449847" cy="4977156"/>
            <a:chOff x="0" y="0"/>
            <a:chExt cx="5449846" cy="4977154"/>
          </a:xfrm>
        </p:grpSpPr>
        <p:pic>
          <p:nvPicPr>
            <p:cNvPr id="280" name="Correlation plot2.pdf" descr="Correlation plot2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49847" cy="49771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droppedImage.png" descr="dropped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23017" y="4021980"/>
              <a:ext cx="307857" cy="337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droppedImage.png" descr="dropped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90485" y="2011768"/>
              <a:ext cx="261593" cy="3425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84" name="droppedImage.png" descr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369" y="4764412"/>
            <a:ext cx="7874748" cy="1605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droppedImage.png" descr="dropped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21585" y="6610773"/>
            <a:ext cx="7629826" cy="2408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animBg="1" advAuto="0"/>
      <p:bldP spid="285" grpId="2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 falls between +1 and -1"/>
          <p:cNvSpPr txBox="1">
            <a:spLocks noGrp="1"/>
          </p:cNvSpPr>
          <p:nvPr>
            <p:ph type="body" sz="quarter" idx="1"/>
          </p:nvPr>
        </p:nvSpPr>
        <p:spPr>
          <a:xfrm>
            <a:off x="2922066" y="2645111"/>
            <a:ext cx="6887728" cy="1717920"/>
          </a:xfrm>
          <a:prstGeom prst="rect">
            <a:avLst/>
          </a:prstGeom>
        </p:spPr>
        <p:txBody>
          <a:bodyPr/>
          <a:lstStyle/>
          <a:p>
            <a:pPr marL="751567" indent="-510267">
              <a:buClr>
                <a:srgbClr val="000000"/>
              </a:buClr>
              <a:buSzPct val="100000"/>
              <a:buFont typeface="Helvetica"/>
            </a:pPr>
            <a:r>
              <a:rPr sz="5000" i="1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Gill Sans"/>
              </a:rPr>
              <a:t>r</a:t>
            </a:r>
            <a:r>
              <a:rPr sz="5000">
                <a:uFill>
                  <a:solidFill>
                    <a:srgbClr val="000000"/>
                  </a:solidFill>
                </a:uFill>
              </a:rPr>
              <a:t> falls between +1 and -1</a:t>
            </a:r>
          </a:p>
        </p:txBody>
      </p:sp>
      <p:sp>
        <p:nvSpPr>
          <p:cNvPr id="288" name="Correlation coefficients"/>
          <p:cNvSpPr txBox="1">
            <a:spLocks noGrp="1"/>
          </p:cNvSpPr>
          <p:nvPr>
            <p:ph type="title"/>
          </p:nvPr>
        </p:nvSpPr>
        <p:spPr>
          <a:xfrm>
            <a:off x="1701862" y="943249"/>
            <a:ext cx="9344191" cy="1830306"/>
          </a:xfrm>
          <a:prstGeom prst="rect">
            <a:avLst/>
          </a:prstGeom>
        </p:spPr>
        <p:txBody>
          <a:bodyPr/>
          <a:lstStyle>
            <a:lvl1pPr>
              <a:defRPr sz="62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Correlation coefficients</a:t>
            </a:r>
          </a:p>
        </p:txBody>
      </p:sp>
      <p:pic>
        <p:nvPicPr>
          <p:cNvPr id="289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986" y="4249764"/>
            <a:ext cx="11270828" cy="4624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Ho: the two variables are unrelated…"/>
          <p:cNvSpPr txBox="1">
            <a:spLocks noGrp="1"/>
          </p:cNvSpPr>
          <p:nvPr>
            <p:ph type="body" sz="half" idx="1"/>
          </p:nvPr>
        </p:nvSpPr>
        <p:spPr>
          <a:xfrm>
            <a:off x="1348645" y="2741443"/>
            <a:ext cx="10307510" cy="2600961"/>
          </a:xfrm>
          <a:prstGeom prst="rect">
            <a:avLst/>
          </a:prstGeom>
        </p:spPr>
        <p:txBody>
          <a:bodyPr/>
          <a:lstStyle/>
          <a:p>
            <a:pPr marL="754062" indent="-512762">
              <a:buClr>
                <a:srgbClr val="FFFFFF"/>
              </a:buClr>
              <a:buSzPct val="120000"/>
              <a:buFont typeface="American Typewriter"/>
            </a:pPr>
            <a:r>
              <a:t>Ho: the two variables are unrelated</a:t>
            </a:r>
          </a:p>
          <a:p>
            <a:pPr marL="754062" indent="-512762">
              <a:buClr>
                <a:srgbClr val="FFFFFF"/>
              </a:buClr>
              <a:buSzPct val="120000"/>
              <a:buFont typeface="American Typewriter"/>
            </a:pPr>
            <a:r>
              <a:t>Calculate a 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t</a:t>
            </a:r>
            <a:r>
              <a:t>-statistic and test at n-2df:</a:t>
            </a:r>
          </a:p>
        </p:txBody>
      </p:sp>
      <p:sp>
        <p:nvSpPr>
          <p:cNvPr id="292" name="Correlation coefficients: statistical significance"/>
          <p:cNvSpPr txBox="1">
            <a:spLocks noGrp="1"/>
          </p:cNvSpPr>
          <p:nvPr>
            <p:ph type="title"/>
          </p:nvPr>
        </p:nvSpPr>
        <p:spPr>
          <a:xfrm>
            <a:off x="2022968" y="1119857"/>
            <a:ext cx="9344191" cy="1830306"/>
          </a:xfrm>
          <a:prstGeom prst="rect">
            <a:avLst/>
          </a:prstGeom>
        </p:spPr>
        <p:txBody>
          <a:bodyPr/>
          <a:lstStyle>
            <a:lvl1pPr>
              <a:defRPr sz="62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Correlation coefficients: statistical significance</a:t>
            </a:r>
          </a:p>
        </p:txBody>
      </p:sp>
      <p:pic>
        <p:nvPicPr>
          <p:cNvPr id="293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3099" y="5390377"/>
            <a:ext cx="4222547" cy="2199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&gt; Z1&lt;-runif(20,0,10)…"/>
          <p:cNvSpPr txBox="1"/>
          <p:nvPr/>
        </p:nvSpPr>
        <p:spPr>
          <a:xfrm>
            <a:off x="797120" y="3048062"/>
            <a:ext cx="12491032" cy="5284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64221" tIns="64221" rIns="64221" bIns="64221" anchor="ctr">
            <a:spAutoFit/>
          </a:bodyPr>
          <a:lstStyle/>
          <a:p>
            <a:pPr algn="l" defTabSz="577991">
              <a:defRPr sz="24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 Z1&lt;-runif(20,0,10)</a:t>
            </a:r>
          </a:p>
          <a:p>
            <a:pPr algn="l" defTabSz="577991">
              <a:defRPr sz="24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 Z2&lt;-Z1+rnorm(20,0,2.5)</a:t>
            </a:r>
          </a:p>
          <a:p>
            <a:pPr algn="l" defTabSz="577991">
              <a:defRPr sz="24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 cor.test(Z1,Z2)</a:t>
            </a:r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	Pearson's product-moment correlation</a:t>
            </a:r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data:  Z1 and Z2 </a:t>
            </a:r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t = 2.7642, df = 18, p-value = 0.01278</a:t>
            </a:r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alternative hypothesis: true correlation is not equal to 0 </a:t>
            </a:r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95 percent confidence interval:</a:t>
            </a:r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0.1362879 0.7960970 </a:t>
            </a:r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sample estimates:</a:t>
            </a:r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cor </a:t>
            </a:r>
          </a:p>
          <a:p>
            <a:pPr algn="l" defTabSz="577991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0.5458861</a:t>
            </a:r>
          </a:p>
        </p:txBody>
      </p:sp>
      <p:sp>
        <p:nvSpPr>
          <p:cNvPr id="296" name="In R:…"/>
          <p:cNvSpPr txBox="1"/>
          <p:nvPr/>
        </p:nvSpPr>
        <p:spPr>
          <a:xfrm>
            <a:off x="4911216" y="507999"/>
            <a:ext cx="355066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800"/>
            </a:pPr>
            <a:r>
              <a:t>In R:</a:t>
            </a:r>
          </a:p>
          <a:p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cor.test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 varies between +1 and -1. The closer to 1 or -1, the stronger the correlation…"/>
          <p:cNvSpPr txBox="1">
            <a:spLocks noGrp="1"/>
          </p:cNvSpPr>
          <p:nvPr>
            <p:ph type="body" idx="1"/>
          </p:nvPr>
        </p:nvSpPr>
        <p:spPr>
          <a:xfrm>
            <a:off x="722488" y="2484558"/>
            <a:ext cx="11559824" cy="6373959"/>
          </a:xfrm>
          <a:prstGeom prst="rect">
            <a:avLst/>
          </a:prstGeom>
        </p:spPr>
        <p:txBody>
          <a:bodyPr/>
          <a:lstStyle/>
          <a:p>
            <a:pPr marL="714828" indent="-473528">
              <a:buClr>
                <a:srgbClr val="000000"/>
              </a:buClr>
              <a:buSzPct val="100000"/>
              <a:buFont typeface="Helvetica"/>
            </a:pPr>
            <a:r>
              <a:rPr sz="4800" i="1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r </a:t>
            </a:r>
            <a:r>
              <a:rPr sz="4800">
                <a:uFill>
                  <a:solidFill>
                    <a:srgbClr val="000000"/>
                  </a:solidFill>
                </a:uFill>
              </a:rPr>
              <a:t>varies between +1 and -1. The closer to 1 or -1, the stronger the correlation</a:t>
            </a:r>
          </a:p>
          <a:p>
            <a:pPr marL="714828" indent="-473528">
              <a:buClr>
                <a:srgbClr val="000000"/>
              </a:buClr>
              <a:buSzPct val="100000"/>
              <a:buFont typeface="Helvetica"/>
            </a:pPr>
            <a:r>
              <a:rPr sz="4800">
                <a:uFill>
                  <a:solidFill>
                    <a:srgbClr val="000000"/>
                  </a:solidFill>
                </a:uFill>
              </a:rPr>
              <a:t>We can calculate a p-value associated with </a:t>
            </a:r>
            <a:r>
              <a:rPr sz="4800" i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sz="4800">
                <a:uFill>
                  <a:solidFill>
                    <a:srgbClr val="000000"/>
                  </a:solidFill>
                </a:uFill>
              </a:rPr>
              <a:t> to allow us to test for a statistically significant correlation</a:t>
            </a:r>
          </a:p>
          <a:p>
            <a:pPr marL="714828" indent="-473528">
              <a:buClr>
                <a:srgbClr val="000000"/>
              </a:buClr>
              <a:buSzPct val="100000"/>
              <a:buFont typeface="Helvetica"/>
            </a:pPr>
            <a:r>
              <a:rPr sz="4800">
                <a:uFill>
                  <a:solidFill>
                    <a:srgbClr val="000000"/>
                  </a:solidFill>
                </a:uFill>
              </a:rPr>
              <a:t>Coefficient of determination, </a:t>
            </a:r>
            <a:r>
              <a:rPr sz="4800" i="1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4800" i="1" baseline="30583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4800">
                <a:uFill>
                  <a:solidFill>
                    <a:srgbClr val="000000"/>
                  </a:solidFill>
                </a:uFill>
              </a:rPr>
              <a:t>, is an estimate of the % variability in one variable explained by the other variable</a:t>
            </a:r>
          </a:p>
        </p:txBody>
      </p:sp>
      <p:sp>
        <p:nvSpPr>
          <p:cNvPr id="299" name="Correlation coefficients: summary"/>
          <p:cNvSpPr txBox="1">
            <a:spLocks noGrp="1"/>
          </p:cNvSpPr>
          <p:nvPr>
            <p:ph type="title"/>
          </p:nvPr>
        </p:nvSpPr>
        <p:spPr>
          <a:xfrm>
            <a:off x="1830304" y="911138"/>
            <a:ext cx="9344192" cy="1830306"/>
          </a:xfrm>
          <a:prstGeom prst="rect">
            <a:avLst/>
          </a:prstGeom>
        </p:spPr>
        <p:txBody>
          <a:bodyPr/>
          <a:lstStyle>
            <a:lvl1pPr>
              <a:defRPr sz="62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Correlation coefficients: summary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build="p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If two variables are strongly and significantly correlated it does not mean one is the cause of the other"/>
          <p:cNvSpPr txBox="1">
            <a:spLocks noGrp="1"/>
          </p:cNvSpPr>
          <p:nvPr>
            <p:ph type="body" idx="1"/>
          </p:nvPr>
        </p:nvSpPr>
        <p:spPr>
          <a:xfrm>
            <a:off x="1348645" y="3046494"/>
            <a:ext cx="10789169" cy="6020742"/>
          </a:xfrm>
          <a:prstGeom prst="rect">
            <a:avLst/>
          </a:prstGeom>
        </p:spPr>
        <p:txBody>
          <a:bodyPr/>
          <a:lstStyle>
            <a:lvl1pPr marL="638175" indent="-396875">
              <a:lnSpc>
                <a:spcPct val="110000"/>
              </a:lnSpc>
              <a:buClr>
                <a:srgbClr val="000000"/>
              </a:buClr>
              <a:buSzPct val="100000"/>
              <a:buFont typeface="Helvetica"/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If two variables are strongly and significantly correlated it does not mean one is the cause of the other</a:t>
            </a:r>
          </a:p>
        </p:txBody>
      </p:sp>
      <p:sp>
        <p:nvSpPr>
          <p:cNvPr id="302" name="Note: correlation does NOT mean causality"/>
          <p:cNvSpPr txBox="1">
            <a:spLocks noGrp="1"/>
          </p:cNvSpPr>
          <p:nvPr>
            <p:ph type="title"/>
          </p:nvPr>
        </p:nvSpPr>
        <p:spPr>
          <a:xfrm>
            <a:off x="2071134" y="1497753"/>
            <a:ext cx="9344191" cy="2588207"/>
          </a:xfrm>
          <a:prstGeom prst="rect">
            <a:avLst/>
          </a:prstGeom>
        </p:spPr>
        <p:txBody>
          <a:bodyPr/>
          <a:lstStyle>
            <a:lvl1pPr>
              <a:defRPr sz="62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Note: correlation does NOT mean causality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1" build="p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purious correlation plot1.pdf" descr="Spurious correlation plot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572" y="541866"/>
            <a:ext cx="8027656" cy="6359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&gt; cor.test(IE,murder)…"/>
          <p:cNvSpPr txBox="1"/>
          <p:nvPr/>
        </p:nvSpPr>
        <p:spPr>
          <a:xfrm>
            <a:off x="1300479" y="723178"/>
            <a:ext cx="11704322" cy="830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64221" tIns="64221" rIns="64221" bIns="64221" anchor="ctr">
            <a:spAutoFit/>
          </a:bodyPr>
          <a:lstStyle/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&gt; cor.test(IE,murder)</a:t>
            </a:r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	Pearson's product-moment correlation</a:t>
            </a:r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data:  IE and murder </a:t>
            </a:r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t = 10.1718, df = 4, p-value = 0.0005261</a:t>
            </a:r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alternative hypothesis: true correlation is not equal to 0 </a:t>
            </a:r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95 percent confidence interval:</a:t>
            </a:r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 0.8329100 0.9980292 </a:t>
            </a:r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sample estimates:</a:t>
            </a:r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     cor </a:t>
            </a:r>
          </a:p>
          <a:p>
            <a:pPr algn="l" defTabSz="577991">
              <a:defRPr sz="3800">
                <a:latin typeface="Courier"/>
                <a:ea typeface="Courier"/>
                <a:cs typeface="Courier"/>
                <a:sym typeface="Courier"/>
              </a:defRPr>
            </a:pPr>
            <a:r>
              <a:t>0.981213 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900" y="681364"/>
            <a:ext cx="6477000" cy="8373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purious correlation plot2.pdf" descr="Spurious correlation plot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572" y="541866"/>
            <a:ext cx="8027656" cy="635931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A third variable is correlated with both of our variables"/>
          <p:cNvSpPr txBox="1"/>
          <p:nvPr/>
        </p:nvSpPr>
        <p:spPr>
          <a:xfrm>
            <a:off x="1027054" y="7455245"/>
            <a:ext cx="10957935" cy="687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64221" tIns="64221" rIns="64221" bIns="64221" anchor="ctr">
            <a:spAutoFit/>
          </a:bodyPr>
          <a:lstStyle>
            <a:lvl1pPr defTabSz="577991">
              <a:defRPr sz="3800"/>
            </a:lvl1pPr>
          </a:lstStyle>
          <a:p>
            <a:r>
              <a:t>A third variable is correlated with both of our variables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.pdf" descr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539" y="798751"/>
            <a:ext cx="8621702" cy="5635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.pdf" descr="image.pd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0813" y="6273612"/>
            <a:ext cx="7016171" cy="2649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image.pdf" descr="image.pd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01977" y="2629056"/>
            <a:ext cx="3403726" cy="3323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.pdf" descr="image.pdf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6709" y="5021297"/>
            <a:ext cx="6855619" cy="4174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9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1" animBg="1" advAuto="0"/>
      <p:bldP spid="313" grpId="2" animBg="1" advAuto="0"/>
      <p:bldP spid="314" grpId="3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466" y="3045353"/>
            <a:ext cx="8669868" cy="3645698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http://xkcd.com/552/"/>
          <p:cNvSpPr txBox="1"/>
          <p:nvPr/>
        </p:nvSpPr>
        <p:spPr>
          <a:xfrm>
            <a:off x="5183133" y="7384909"/>
            <a:ext cx="2641419" cy="458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64221" tIns="64221" rIns="64221" bIns="64221" anchor="ctr">
            <a:spAutoFit/>
          </a:bodyPr>
          <a:lstStyle>
            <a:lvl1pPr defTabSz="650240">
              <a:defRPr sz="2200" u="sng">
                <a:latin typeface="Helvetica"/>
                <a:ea typeface="Helvetica"/>
                <a:cs typeface="Helvetica"/>
                <a:sym typeface="Helvetica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http://xkcd.com/552/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advClick="1" p14:dur="899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oll and Hill’s stu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Doll and Hill’s study</a:t>
            </a:r>
          </a:p>
        </p:txBody>
      </p:sp>
      <p:pic>
        <p:nvPicPr>
          <p:cNvPr id="158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899" y="3436465"/>
            <a:ext cx="11290301" cy="4653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oll and Hill’s stu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Doll and Hill’s study</a:t>
            </a:r>
          </a:p>
        </p:txBody>
      </p:sp>
      <p:sp>
        <p:nvSpPr>
          <p:cNvPr id="161" name="April 1948 to October 1949 2370 cases report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April 1948 to October 1949 2370 cases reported</a:t>
            </a:r>
          </a:p>
          <a:p>
            <a:r>
              <a:t>150 over 75 and 80 incorrectly diagnosed</a:t>
            </a:r>
          </a:p>
          <a:p>
            <a:r>
              <a:t>408 could not be interviewed for various reasons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oll and Hill’s stu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Doll and Hill’s study</a:t>
            </a:r>
          </a:p>
        </p:txBody>
      </p:sp>
      <p:sp>
        <p:nvSpPr>
          <p:cNvPr id="164" name="1723 patients with carcinoma interviewed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676910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1723 patients with carcinoma interviewed</a:t>
            </a:r>
          </a:p>
          <a:p>
            <a:pPr>
              <a:defRPr sz="3600"/>
            </a:pPr>
            <a:r>
              <a:t>743 general medical or surgical patients interviewed as controls for lung cancer patients</a:t>
            </a:r>
          </a:p>
          <a:p>
            <a:pPr>
              <a:defRPr sz="3600"/>
            </a:pPr>
            <a:r>
              <a:t>Some carcinoma patients later proved to be misdiagnosed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mparison of amounts smoked between lung cancer patients and contr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Comparison of amounts smoked between lung cancer patients and controls</a:t>
            </a:r>
          </a:p>
        </p:txBody>
      </p:sp>
      <p:pic>
        <p:nvPicPr>
          <p:cNvPr id="167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966" y="3517900"/>
            <a:ext cx="10645734" cy="420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1451</Words>
  <Application>Microsoft Macintosh PowerPoint</Application>
  <PresentationFormat>Custom</PresentationFormat>
  <Paragraphs>286</Paragraphs>
  <Slides>52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White</vt:lpstr>
      <vt:lpstr>Basic statistical review</vt:lpstr>
      <vt:lpstr>Recap</vt:lpstr>
      <vt:lpstr>Basic statistical review</vt:lpstr>
      <vt:lpstr>Lung cancer epidemiology</vt:lpstr>
      <vt:lpstr>Slide 5</vt:lpstr>
      <vt:lpstr>Doll and Hill’s study</vt:lpstr>
      <vt:lpstr>Doll and Hill’s study</vt:lpstr>
      <vt:lpstr>Doll and Hill’s study</vt:lpstr>
      <vt:lpstr>Comparison of amounts smoked between lung cancer patients and controls</vt:lpstr>
      <vt:lpstr>Slide 10</vt:lpstr>
      <vt:lpstr>Contingency table</vt:lpstr>
      <vt:lpstr>Contingency table</vt:lpstr>
      <vt:lpstr>Expected value</vt:lpstr>
      <vt:lpstr>Contingency table</vt:lpstr>
      <vt:lpstr>Deviation from expected</vt:lpstr>
      <vt:lpstr>Deviation from expected</vt:lpstr>
      <vt:lpstr>Deviation from the expected</vt:lpstr>
      <vt:lpstr>Slide 18</vt:lpstr>
      <vt:lpstr>Chi-squared distribution</vt:lpstr>
      <vt:lpstr>Slide 20</vt:lpstr>
      <vt:lpstr>Slide 21</vt:lpstr>
      <vt:lpstr>Slide 22</vt:lpstr>
      <vt:lpstr>Slide 23</vt:lpstr>
      <vt:lpstr>Basic statistical review</vt:lpstr>
      <vt:lpstr>A test of corticosterone levels in rutting stags</vt:lpstr>
      <vt:lpstr>Initial data exploration</vt:lpstr>
      <vt:lpstr>Initial data exploration</vt:lpstr>
      <vt:lpstr>Testing the differences between males</vt:lpstr>
      <vt:lpstr>Testing the differences between males</vt:lpstr>
      <vt:lpstr>Statistical testing recap</vt:lpstr>
      <vt:lpstr>Calculating t</vt:lpstr>
      <vt:lpstr>Testing our mean</vt:lpstr>
      <vt:lpstr>Student’s t-distribution</vt:lpstr>
      <vt:lpstr>Testing our means</vt:lpstr>
      <vt:lpstr>Slide 35</vt:lpstr>
      <vt:lpstr>Basic statistical review</vt:lpstr>
      <vt:lpstr>2 types of statistical test</vt:lpstr>
      <vt:lpstr>Correlation </vt:lpstr>
      <vt:lpstr>Slide 39</vt:lpstr>
      <vt:lpstr>Slide 40</vt:lpstr>
      <vt:lpstr>Slide 41</vt:lpstr>
      <vt:lpstr>Slide 42</vt:lpstr>
      <vt:lpstr>Correlation coefficients</vt:lpstr>
      <vt:lpstr>Correlation coefficients: statistical significance</vt:lpstr>
      <vt:lpstr>Slide 45</vt:lpstr>
      <vt:lpstr>Correlation coefficients: summary</vt:lpstr>
      <vt:lpstr>Note: correlation does NOT mean causality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statistical review</dc:title>
  <cp:lastModifiedBy>Joe Parker</cp:lastModifiedBy>
  <cp:revision>1</cp:revision>
  <dcterms:created xsi:type="dcterms:W3CDTF">2017-11-06T15:06:27Z</dcterms:created>
  <dcterms:modified xsi:type="dcterms:W3CDTF">2017-11-06T16:20:55Z</dcterms:modified>
</cp:coreProperties>
</file>