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2" r:id="rId6"/>
    <p:sldId id="274" r:id="rId7"/>
    <p:sldId id="275" r:id="rId8"/>
    <p:sldId id="267" r:id="rId9"/>
    <p:sldId id="273" r:id="rId10"/>
    <p:sldId id="268" r:id="rId11"/>
    <p:sldId id="279" r:id="rId12"/>
    <p:sldId id="260" r:id="rId13"/>
    <p:sldId id="259" r:id="rId14"/>
    <p:sldId id="277" r:id="rId15"/>
    <p:sldId id="258" r:id="rId16"/>
    <p:sldId id="270" r:id="rId17"/>
    <p:sldId id="261" r:id="rId18"/>
    <p:sldId id="262" r:id="rId19"/>
    <p:sldId id="278" r:id="rId20"/>
    <p:sldId id="264" r:id="rId21"/>
    <p:sldId id="276" r:id="rId2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606" autoAdjust="0"/>
    <p:restoredTop sz="86453" autoAdjust="0"/>
  </p:normalViewPr>
  <p:slideViewPr>
    <p:cSldViewPr snapToGrid="0" snapToObjects="1" showGuides="1">
      <p:cViewPr>
        <p:scale>
          <a:sx n="95" d="100"/>
          <a:sy n="95" d="100"/>
        </p:scale>
        <p:origin x="-55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1581-53ED-434D-B4AB-0E0EA60A1C95}" type="datetimeFigureOut">
              <a:rPr lang="en-GB" smtClean="0"/>
              <a:pPr/>
              <a:t>11/15/17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15B3-B840-F14D-9904-756B9D5F6A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pd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Big data in bioinformatics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may want/need to perform a nested experiment</a:t>
            </a:r>
          </a:p>
          <a:p>
            <a:r>
              <a:rPr lang="en-GB" dirty="0" smtClean="0"/>
              <a:t>In a nested experiment, replicates at different levels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Types of error and statistic choice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isn’t an effect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 detect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</a:t>
                      </a:r>
                      <a:r>
                        <a:rPr lang="en-US" dirty="0" smtClean="0">
                          <a:sym typeface="Wingdings"/>
                        </a:rPr>
                        <a:t> Power; 1-</a:t>
                      </a:r>
                      <a:r>
                        <a:rPr lang="en-US" dirty="0" err="1" smtClean="0">
                          <a:sym typeface="Wingdings"/>
                        </a:rPr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</a:t>
                      </a:r>
                      <a:r>
                        <a:rPr lang="en-US" dirty="0" smtClean="0">
                          <a:sym typeface="Wingdings"/>
                        </a:rPr>
                        <a:t> Type I rate (</a:t>
                      </a:r>
                      <a:r>
                        <a:rPr lang="en-US" dirty="0" err="1" smtClean="0">
                          <a:sym typeface="Wingdings"/>
                        </a:rPr>
                        <a:t>α</a:t>
                      </a:r>
                      <a:r>
                        <a:rPr lang="en-US" dirty="0" smtClean="0">
                          <a:sym typeface="Wingding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 don’t detect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</a:t>
                      </a:r>
                      <a:r>
                        <a:rPr lang="en-US" dirty="0" smtClean="0">
                          <a:sym typeface="Wingdings"/>
                        </a:rPr>
                        <a:t> Type II rate (</a:t>
                      </a:r>
                      <a:r>
                        <a:rPr lang="en-US" dirty="0" err="1" smtClean="0">
                          <a:sym typeface="Wingdings"/>
                        </a:rPr>
                        <a:t>β</a:t>
                      </a:r>
                      <a:r>
                        <a:rPr lang="en-US" dirty="0" smtClean="0">
                          <a:sym typeface="Wingding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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fig_2_loRes.jpg"/>
          <p:cNvPicPr>
            <a:picLocks noChangeAspect="1"/>
          </p:cNvPicPr>
          <p:nvPr/>
        </p:nvPicPr>
        <p:blipFill>
          <a:blip r:embed="rId2"/>
          <a:srcRect b="69006"/>
          <a:stretch>
            <a:fillRect/>
          </a:stretch>
        </p:blipFill>
        <p:spPr>
          <a:xfrm>
            <a:off x="457200" y="3181684"/>
            <a:ext cx="4061783" cy="3114842"/>
          </a:xfrm>
          <a:prstGeom prst="rect">
            <a:avLst/>
          </a:prstGeom>
        </p:spPr>
      </p:pic>
      <p:pic>
        <p:nvPicPr>
          <p:cNvPr id="7" name="Picture 6" descr="fig_2_loRes.jpg"/>
          <p:cNvPicPr>
            <a:picLocks noChangeAspect="1"/>
          </p:cNvPicPr>
          <p:nvPr/>
        </p:nvPicPr>
        <p:blipFill>
          <a:blip r:embed="rId2"/>
          <a:srcRect t="28675" b="42651"/>
          <a:stretch>
            <a:fillRect/>
          </a:stretch>
        </p:blipFill>
        <p:spPr>
          <a:xfrm>
            <a:off x="4829971" y="3429000"/>
            <a:ext cx="4041778" cy="2867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Types of error and statistic choice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isn’t an effect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 detect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</a:t>
                      </a:r>
                      <a:r>
                        <a:rPr lang="en-US" dirty="0" smtClean="0">
                          <a:sym typeface="Wingdings"/>
                        </a:rPr>
                        <a:t> Power; 1-</a:t>
                      </a:r>
                      <a:r>
                        <a:rPr lang="en-US" dirty="0" err="1" smtClean="0">
                          <a:sym typeface="Wingdings"/>
                        </a:rPr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</a:t>
                      </a:r>
                      <a:r>
                        <a:rPr lang="en-US" dirty="0" smtClean="0">
                          <a:sym typeface="Wingdings"/>
                        </a:rPr>
                        <a:t> Type I rate (</a:t>
                      </a:r>
                      <a:r>
                        <a:rPr lang="en-US" dirty="0" err="1" smtClean="0">
                          <a:sym typeface="Wingdings"/>
                        </a:rPr>
                        <a:t>α</a:t>
                      </a:r>
                      <a:r>
                        <a:rPr lang="en-US" dirty="0" smtClean="0">
                          <a:sym typeface="Wingding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 don’t detect an 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</a:t>
                      </a:r>
                      <a:r>
                        <a:rPr lang="en-US" dirty="0" smtClean="0">
                          <a:sym typeface="Wingdings"/>
                        </a:rPr>
                        <a:t> Type II rate (</a:t>
                      </a:r>
                      <a:r>
                        <a:rPr lang="en-US" dirty="0" err="1" smtClean="0">
                          <a:sym typeface="Wingdings"/>
                        </a:rPr>
                        <a:t>β</a:t>
                      </a:r>
                      <a:r>
                        <a:rPr lang="en-US" dirty="0" smtClean="0">
                          <a:sym typeface="Wingding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/>
                        </a:rPr>
                        <a:t>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2712720"/>
            <a:ext cx="8229600" cy="341344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Not all statistics are created equal: error rates may vary</a:t>
            </a:r>
          </a:p>
          <a:p>
            <a:r>
              <a:rPr lang="en-GB" dirty="0" smtClean="0"/>
              <a:t>Neither are all effects: a statistic which efficiently detects with large effects may perform poorly with weak ones, and vice versa</a:t>
            </a:r>
          </a:p>
          <a:p>
            <a:r>
              <a:rPr lang="en-GB" dirty="0" smtClean="0"/>
              <a:t>To compare statistics we may use a ROC plot, or power curve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</a:t>
            </a:r>
            <a:r>
              <a:rPr lang="en-GB" baseline="0" dirty="0" smtClean="0"/>
              <a:t> and effect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Based on the assumed power and the expected effect size, we can calculate the sample size needed to detect an effect (if one is there)</a:t>
            </a:r>
          </a:p>
          <a:p>
            <a:r>
              <a:rPr lang="en-GB" dirty="0" smtClean="0"/>
              <a:t>Equivalently, if we have a finite sampling resource, and know which approach we will use, we can determine what magnitude effects we will realistically be able to detect.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model</a:t>
            </a:r>
            <a:r>
              <a:rPr lang="en-GB" baseline="0" dirty="0" smtClean="0"/>
              <a:t>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comparison between a/the null</a:t>
            </a:r>
            <a:r>
              <a:rPr lang="en-GB" baseline="0" dirty="0" smtClean="0"/>
              <a:t> mode is our primary means for assigning significance to findings</a:t>
            </a:r>
          </a:p>
          <a:p>
            <a:r>
              <a:rPr lang="en-GB" baseline="0" dirty="0" smtClean="0"/>
              <a:t>Only works if null is valid</a:t>
            </a:r>
          </a:p>
          <a:p>
            <a:r>
              <a:rPr lang="en-GB" baseline="0" dirty="0" smtClean="0"/>
              <a:t>Valid nulls should be as simple as possible (but no simpler)</a:t>
            </a:r>
          </a:p>
          <a:p>
            <a:r>
              <a:rPr lang="en-GB" baseline="0" dirty="0" smtClean="0"/>
              <a:t>We </a:t>
            </a:r>
            <a:r>
              <a:rPr lang="en-GB" i="1" baseline="0" dirty="0" smtClean="0"/>
              <a:t>must</a:t>
            </a:r>
            <a:r>
              <a:rPr lang="en-GB" i="0" baseline="0" dirty="0" smtClean="0"/>
              <a:t> state the null model before we get to work collecting data/designing </a:t>
            </a:r>
            <a:r>
              <a:rPr lang="en-GB" dirty="0" smtClean="0"/>
              <a:t>work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False discoveries</a:t>
            </a:r>
            <a:r>
              <a:rPr lang="en-GB" baseline="0" dirty="0" smtClean="0"/>
              <a:t> and multiple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Multiple tests or linked </a:t>
            </a:r>
            <a:r>
              <a:rPr lang="en-GB" i="1" dirty="0" err="1" smtClean="0"/>
              <a:t>p</a:t>
            </a:r>
            <a:r>
              <a:rPr lang="en-GB" dirty="0" smtClean="0"/>
              <a:t>-values carry an inherent risk that we wrongly reject the null hypothesis. </a:t>
            </a:r>
          </a:p>
          <a:p>
            <a:r>
              <a:rPr lang="en-GB" dirty="0" smtClean="0"/>
              <a:t>Recall that </a:t>
            </a:r>
            <a:r>
              <a:rPr lang="en-GB" i="1" dirty="0" smtClean="0"/>
              <a:t>e.g. </a:t>
            </a:r>
            <a:r>
              <a:rPr lang="en-GB" dirty="0" smtClean="0"/>
              <a:t>‘</a:t>
            </a:r>
            <a:r>
              <a:rPr lang="en-GB" i="1" dirty="0" smtClean="0"/>
              <a:t>p</a:t>
            </a:r>
            <a:r>
              <a:rPr lang="en-GB" dirty="0" smtClean="0"/>
              <a:t>≤0.05’ is equivalent to P(D|H</a:t>
            </a:r>
            <a:r>
              <a:rPr lang="en-GB" baseline="-25000" dirty="0" smtClean="0"/>
              <a:t>0</a:t>
            </a:r>
            <a:r>
              <a:rPr lang="en-GB" dirty="0" smtClean="0"/>
              <a:t>) = 0.05 = 5%</a:t>
            </a:r>
          </a:p>
          <a:p>
            <a:r>
              <a:rPr lang="en-GB" dirty="0" smtClean="0"/>
              <a:t>20 </a:t>
            </a:r>
            <a:r>
              <a:rPr lang="en-GB" dirty="0" err="1" smtClean="0"/>
              <a:t>x</a:t>
            </a:r>
            <a:r>
              <a:rPr lang="en-GB" dirty="0" smtClean="0"/>
              <a:t> 5% = 100%(!)</a:t>
            </a:r>
          </a:p>
          <a:p>
            <a:r>
              <a:rPr lang="en-GB" dirty="0" smtClean="0"/>
              <a:t>Corrections:</a:t>
            </a:r>
          </a:p>
          <a:p>
            <a:pPr lvl="1"/>
            <a:r>
              <a:rPr lang="en-GB" dirty="0" smtClean="0"/>
              <a:t>Raise ‘significance’ threshold (</a:t>
            </a:r>
            <a:r>
              <a:rPr lang="en-GB" i="1" dirty="0" smtClean="0"/>
              <a:t>p</a:t>
            </a:r>
            <a:r>
              <a:rPr lang="en-GB" dirty="0" smtClean="0"/>
              <a:t>≤0.001)</a:t>
            </a:r>
          </a:p>
          <a:p>
            <a:pPr lvl="1"/>
            <a:r>
              <a:rPr lang="en-GB" dirty="0" smtClean="0"/>
              <a:t>Adjusted </a:t>
            </a:r>
            <a:r>
              <a:rPr lang="en-GB" i="1" dirty="0" smtClean="0"/>
              <a:t>/ </a:t>
            </a:r>
            <a:r>
              <a:rPr lang="en-GB" dirty="0" smtClean="0"/>
              <a:t>synthetic </a:t>
            </a:r>
            <a:r>
              <a:rPr lang="en-GB" i="1" dirty="0" err="1" smtClean="0"/>
              <a:t>p</a:t>
            </a:r>
            <a:r>
              <a:rPr lang="en-GB" dirty="0" smtClean="0"/>
              <a:t>-values (K-S; Benjamini-Hochberg </a:t>
            </a:r>
          </a:p>
          <a:p>
            <a:pPr lvl="1"/>
            <a:r>
              <a:rPr lang="en-GB" dirty="0" smtClean="0"/>
              <a:t>Explicitly combine models to eliminate repeated tests in the first place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of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053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We love to simulate. We</a:t>
            </a:r>
            <a:r>
              <a:rPr lang="en-GB" baseline="0" dirty="0" smtClean="0"/>
              <a:t> may use simulation to:</a:t>
            </a:r>
          </a:p>
          <a:p>
            <a:r>
              <a:rPr lang="en-GB" baseline="0" dirty="0" smtClean="0"/>
              <a:t>Evaluate</a:t>
            </a:r>
            <a:r>
              <a:rPr lang="en-GB" dirty="0" smtClean="0"/>
              <a:t> significance by estimating the null distribution, where we cannot compute it directly</a:t>
            </a:r>
          </a:p>
          <a:p>
            <a:r>
              <a:rPr lang="en-GB" baseline="0" dirty="0" smtClean="0"/>
              <a:t>Save</a:t>
            </a:r>
            <a:r>
              <a:rPr lang="en-GB" dirty="0" smtClean="0"/>
              <a:t> time and/or €€€€</a:t>
            </a:r>
          </a:p>
          <a:p>
            <a:r>
              <a:rPr lang="en-GB" baseline="0" dirty="0" smtClean="0"/>
              <a:t>Discover</a:t>
            </a:r>
            <a:r>
              <a:rPr lang="en-GB" dirty="0" smtClean="0"/>
              <a:t> where boundary conditions are, and what goes on there</a:t>
            </a:r>
            <a:endParaRPr lang="en-GB" baseline="0" dirty="0" smtClean="0"/>
          </a:p>
          <a:p>
            <a:r>
              <a:rPr lang="en-GB" baseline="0" dirty="0" smtClean="0"/>
              <a:t>Explore the consequences of the fitted model</a:t>
            </a:r>
          </a:p>
          <a:p>
            <a:endParaRPr lang="en-GB" dirty="0" smtClean="0"/>
          </a:p>
          <a:p>
            <a:pPr>
              <a:buNone/>
            </a:pPr>
            <a:r>
              <a:rPr lang="en-GB" baseline="0" dirty="0" smtClean="0"/>
              <a:t>Some studies </a:t>
            </a:r>
            <a:r>
              <a:rPr lang="en-GB" i="1" baseline="0" dirty="0" smtClean="0"/>
              <a:t>may</a:t>
            </a:r>
            <a:r>
              <a:rPr lang="en-GB" baseline="0" dirty="0" smtClean="0"/>
              <a:t> even be wholly </a:t>
            </a:r>
            <a:r>
              <a:rPr lang="en-GB" baseline="0" dirty="0" err="1" smtClean="0"/>
              <a:t>simulational</a:t>
            </a:r>
            <a:endParaRPr lang="en-GB" baseline="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GWAs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Genome-wide association </a:t>
            </a:r>
            <a:r>
              <a:rPr lang="en-GB" dirty="0" err="1" smtClean="0"/>
              <a:t>studies(GWAS</a:t>
            </a:r>
            <a:r>
              <a:rPr lang="en-GB" dirty="0" smtClean="0"/>
              <a:t>) are </a:t>
            </a:r>
            <a:r>
              <a:rPr lang="en-GB" i="1" dirty="0" smtClean="0"/>
              <a:t>extremely </a:t>
            </a:r>
            <a:r>
              <a:rPr lang="en-GB" dirty="0" smtClean="0"/>
              <a:t>common</a:t>
            </a:r>
          </a:p>
          <a:p>
            <a:r>
              <a:rPr lang="en-GB" dirty="0" smtClean="0"/>
              <a:t>Compare 100s, or even 1000s of loci for SNP/</a:t>
            </a:r>
            <a:r>
              <a:rPr lang="en-GB" dirty="0" err="1" smtClean="0"/>
              <a:t>haplotypes</a:t>
            </a:r>
            <a:r>
              <a:rPr lang="en-GB" dirty="0" smtClean="0"/>
              <a:t> etc, millions of dimensions</a:t>
            </a:r>
          </a:p>
          <a:p>
            <a:r>
              <a:rPr lang="en-GB" b="1" dirty="0" smtClean="0"/>
              <a:t>Very</a:t>
            </a:r>
            <a:r>
              <a:rPr lang="en-GB" dirty="0" smtClean="0"/>
              <a:t> large numbers of </a:t>
            </a:r>
            <a:r>
              <a:rPr lang="en-GB" i="1" dirty="0" err="1" smtClean="0"/>
              <a:t>p</a:t>
            </a:r>
            <a:r>
              <a:rPr lang="en-GB" dirty="0" smtClean="0"/>
              <a:t>-values effectively, so controlling for multiple tests essential.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PCA</a:t>
            </a:r>
            <a:r>
              <a:rPr lang="en-GB" baseline="0" dirty="0" smtClean="0"/>
              <a:t> and multidimensional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8607" cy="480327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Many datasets are </a:t>
            </a:r>
            <a:r>
              <a:rPr lang="en-GB" i="1" dirty="0" smtClean="0"/>
              <a:t>extremely</a:t>
            </a:r>
            <a:r>
              <a:rPr lang="en-GB" i="0" baseline="0" dirty="0" smtClean="0"/>
              <a:t> high-dimensional</a:t>
            </a:r>
          </a:p>
          <a:p>
            <a:r>
              <a:rPr lang="en-GB" i="0" baseline="0" dirty="0" smtClean="0"/>
              <a:t>Visualising and model selection are extremely hard</a:t>
            </a:r>
          </a:p>
          <a:p>
            <a:r>
              <a:rPr lang="en-GB" i="0" baseline="0" dirty="0" smtClean="0"/>
              <a:t>Often most variation contained in a handful of parameters / dimensions</a:t>
            </a:r>
          </a:p>
          <a:p>
            <a:r>
              <a:rPr lang="en-GB" i="0" baseline="0" dirty="0" smtClean="0"/>
              <a:t>Techniques to reduce dimensionality </a:t>
            </a:r>
            <a:r>
              <a:rPr lang="en-GB" i="1" dirty="0" smtClean="0"/>
              <a:t>e.g.</a:t>
            </a:r>
            <a:r>
              <a:rPr lang="en-GB" i="0" baseline="0" dirty="0" smtClean="0"/>
              <a:t>:</a:t>
            </a:r>
          </a:p>
          <a:p>
            <a:pPr lvl="1"/>
            <a:r>
              <a:rPr lang="en-GB" dirty="0" smtClean="0"/>
              <a:t>PCA (principal</a:t>
            </a:r>
            <a:r>
              <a:rPr lang="en-GB" baseline="0" dirty="0" smtClean="0"/>
              <a:t> component analysis)</a:t>
            </a:r>
          </a:p>
          <a:p>
            <a:pPr lvl="1"/>
            <a:r>
              <a:rPr lang="en-GB" baseline="0" dirty="0" smtClean="0"/>
              <a:t>MDS (multidimensional scaling)</a:t>
            </a:r>
          </a:p>
          <a:p>
            <a:pPr lvl="1"/>
            <a:r>
              <a:rPr lang="en-GB" baseline="0" dirty="0" smtClean="0"/>
              <a:t>AI-</a:t>
            </a:r>
            <a:r>
              <a:rPr lang="en-GB" i="1" baseline="0" dirty="0" smtClean="0"/>
              <a:t>type</a:t>
            </a:r>
            <a:r>
              <a:rPr lang="en-GB" baseline="0" dirty="0" smtClean="0"/>
              <a:t> approaches</a:t>
            </a:r>
            <a:endParaRPr lang="en-GB" dirty="0"/>
          </a:p>
        </p:txBody>
      </p:sp>
      <p:pic>
        <p:nvPicPr>
          <p:cNvPr id="4" name="Picture 3" descr="md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461000" y="3429000"/>
            <a:ext cx="3225800" cy="3378200"/>
          </a:xfrm>
          <a:prstGeom prst="rect">
            <a:avLst/>
          </a:prstGeom>
        </p:spPr>
      </p:pic>
      <p:pic>
        <p:nvPicPr>
          <p:cNvPr id="5" name="Picture 4" descr="mds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668210" y="1417638"/>
            <a:ext cx="2793750" cy="1934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 and ‘ground </a:t>
            </a:r>
            <a:r>
              <a:rPr lang="en-GB" dirty="0" err="1" smtClean="0"/>
              <a:t>truthing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Frequently we may be developing a new model to fit unusual</a:t>
            </a:r>
            <a:r>
              <a:rPr lang="en-GB" baseline="0" dirty="0" smtClean="0"/>
              <a:t> data</a:t>
            </a:r>
          </a:p>
          <a:p>
            <a:r>
              <a:rPr lang="en-GB" baseline="0" dirty="0" smtClean="0"/>
              <a:t>Great. But remember to keep checking against intuition / previous / partial results, especially if high-dimensional</a:t>
            </a:r>
          </a:p>
          <a:p>
            <a:r>
              <a:rPr lang="en-GB" baseline="0" dirty="0" smtClean="0"/>
              <a:t>Previous results, predictions, slices of the data and boundary cases can all help reassure us we’re not </a:t>
            </a:r>
            <a:r>
              <a:rPr lang="en-GB" i="1" baseline="0" dirty="0" smtClean="0"/>
              <a:t>bonkers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Reproducibility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09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Every</a:t>
            </a:r>
            <a:r>
              <a:rPr lang="en-GB" baseline="0" dirty="0" smtClean="0"/>
              <a:t>one wants to live longer. Datasets aren’t any different</a:t>
            </a:r>
          </a:p>
          <a:p>
            <a:r>
              <a:rPr lang="en-GB" baseline="0" dirty="0" smtClean="0"/>
              <a:t>Reproducing results is </a:t>
            </a:r>
            <a:r>
              <a:rPr lang="en-GB" b="1" i="1" u="sng" baseline="0" dirty="0" smtClean="0"/>
              <a:t>central</a:t>
            </a:r>
            <a:r>
              <a:rPr lang="en-GB" b="0" i="0" u="none" baseline="0" dirty="0" smtClean="0"/>
              <a:t> to the scientific methods</a:t>
            </a:r>
          </a:p>
          <a:p>
            <a:r>
              <a:rPr lang="en-GB" b="0" i="0" u="none" baseline="0" dirty="0" smtClean="0"/>
              <a:t>Be extremely suspicious of apparently ‘landmark’ studies which are hard to reproduce</a:t>
            </a:r>
          </a:p>
          <a:p>
            <a:r>
              <a:rPr lang="en-GB" b="0" i="0" u="none" baseline="0" dirty="0" smtClean="0"/>
              <a:t>Applies to software, environments, etc</a:t>
            </a:r>
          </a:p>
          <a:p>
            <a:r>
              <a:rPr lang="en-GB" b="0" i="0" u="none" baseline="0" dirty="0" smtClean="0"/>
              <a:t>Also applies to model selection if done using </a:t>
            </a:r>
            <a:r>
              <a:rPr lang="en-GB" b="0" i="1" u="none" baseline="0" dirty="0" smtClean="0"/>
              <a:t>in </a:t>
            </a:r>
            <a:r>
              <a:rPr lang="en-GB" b="0" i="1" u="none" baseline="0" dirty="0" err="1" smtClean="0"/>
              <a:t>silico</a:t>
            </a:r>
            <a:r>
              <a:rPr lang="en-GB" b="0" i="0" u="none" baseline="0" dirty="0" smtClean="0"/>
              <a:t> criteria/algorithms (‘best’ model selection should be stable/robust)</a:t>
            </a:r>
          </a:p>
          <a:p>
            <a:r>
              <a:rPr lang="en-GB" b="0" i="0" u="none" baseline="0" dirty="0" smtClean="0"/>
              <a:t>As you prepare to publish</a:t>
            </a:r>
            <a:r>
              <a:rPr lang="en-GB" b="0" i="0" u="none" dirty="0" smtClean="0"/>
              <a:t> your Big </a:t>
            </a:r>
            <a:r>
              <a:rPr lang="en-GB" dirty="0" smtClean="0"/>
              <a:t>Finding, m</a:t>
            </a:r>
            <a:r>
              <a:rPr lang="en-GB" b="0" i="0" u="none" baseline="0" dirty="0" smtClean="0"/>
              <a:t>ake sure</a:t>
            </a:r>
          </a:p>
          <a:p>
            <a:pPr lvl="1"/>
            <a:r>
              <a:rPr lang="en-GB" b="0" i="0" u="none" baseline="0" dirty="0" smtClean="0"/>
              <a:t>All code is accessible and documented; </a:t>
            </a:r>
          </a:p>
          <a:p>
            <a:pPr lvl="1"/>
            <a:r>
              <a:rPr lang="en-GB" b="0" i="0" u="none" baseline="0" dirty="0" smtClean="0"/>
              <a:t>Data </a:t>
            </a:r>
            <a:r>
              <a:rPr lang="en-GB" b="1" i="0" u="none" baseline="0" dirty="0" smtClean="0"/>
              <a:t>and metadata</a:t>
            </a:r>
            <a:r>
              <a:rPr lang="en-GB" b="1" i="1" u="none" dirty="0" smtClean="0"/>
              <a:t> </a:t>
            </a:r>
            <a:r>
              <a:rPr lang="en-GB" dirty="0" smtClean="0"/>
              <a:t>available;</a:t>
            </a:r>
          </a:p>
          <a:p>
            <a:pPr lvl="1"/>
            <a:r>
              <a:rPr lang="en-GB" dirty="0" smtClean="0"/>
              <a:t>Methods are clearly described, including software </a:t>
            </a:r>
            <a:r>
              <a:rPr lang="en-GB" dirty="0" err="1" smtClean="0"/>
              <a:t>versionsing</a:t>
            </a:r>
            <a:r>
              <a:rPr lang="en-GB" dirty="0" smtClean="0"/>
              <a:t> and dependencies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Experimental design is the biggest factor in what we can infer</a:t>
            </a:r>
          </a:p>
          <a:p>
            <a:r>
              <a:rPr lang="en-GB" dirty="0" smtClean="0"/>
              <a:t>Power, sensitivity, and effect</a:t>
            </a:r>
            <a:r>
              <a:rPr lang="en-GB" baseline="0" dirty="0" smtClean="0"/>
              <a:t> size can all help us calculate samples needed</a:t>
            </a:r>
          </a:p>
          <a:p>
            <a:r>
              <a:rPr lang="en-GB" baseline="0" dirty="0" smtClean="0"/>
              <a:t>We must have a valid null</a:t>
            </a:r>
          </a:p>
          <a:p>
            <a:r>
              <a:rPr lang="en-GB" baseline="0" dirty="0" smtClean="0"/>
              <a:t>We need to select models, checking assumptions</a:t>
            </a:r>
          </a:p>
          <a:p>
            <a:r>
              <a:rPr lang="en-GB" baseline="0" dirty="0" smtClean="0"/>
              <a:t>Beware of multiple tests, whatever the context</a:t>
            </a:r>
          </a:p>
          <a:p>
            <a:r>
              <a:rPr lang="en-GB" baseline="0" dirty="0" smtClean="0"/>
              <a:t>If working with highly multidimensional data, keep constantly validating results</a:t>
            </a:r>
          </a:p>
          <a:p>
            <a:r>
              <a:rPr lang="en-GB" baseline="0" dirty="0" smtClean="0"/>
              <a:t>Do reproducible </a:t>
            </a:r>
            <a:r>
              <a:rPr lang="en-GB" dirty="0" smtClean="0"/>
              <a:t>science</a:t>
            </a:r>
            <a:endParaRPr lang="en-GB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design affects which tools we can use:</a:t>
            </a:r>
            <a:endParaRPr lang="en-GB" baseline="0" dirty="0" smtClean="0"/>
          </a:p>
          <a:p>
            <a:pPr lvl="1"/>
            <a:r>
              <a:rPr lang="en-GB" dirty="0" smtClean="0"/>
              <a:t>Categories? Continuous?</a:t>
            </a:r>
          </a:p>
          <a:p>
            <a:pPr lvl="1"/>
            <a:r>
              <a:rPr lang="en-GB" dirty="0" smtClean="0"/>
              <a:t>Nested? Orthogonal?</a:t>
            </a:r>
          </a:p>
          <a:p>
            <a:pPr lvl="1"/>
            <a:r>
              <a:rPr lang="en-GB" dirty="0" smtClean="0"/>
              <a:t>Blocks? </a:t>
            </a:r>
          </a:p>
          <a:p>
            <a:pPr lvl="1"/>
            <a:r>
              <a:rPr lang="en-GB" dirty="0" smtClean="0"/>
              <a:t>Time-series?</a:t>
            </a:r>
          </a:p>
          <a:p>
            <a:pPr lvl="1"/>
            <a:r>
              <a:rPr lang="en-GB" dirty="0" smtClean="0"/>
              <a:t>Fixed</a:t>
            </a:r>
            <a:r>
              <a:rPr lang="en-GB" baseline="0" dirty="0" smtClean="0"/>
              <a:t> or random factors?</a:t>
            </a:r>
          </a:p>
          <a:p>
            <a:pPr lvl="1"/>
            <a:r>
              <a:rPr lang="en-GB" baseline="0" dirty="0" smtClean="0"/>
              <a:t>Replicates?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429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1308100"/>
          </a:xfrm>
        </p:spPr>
        <p:txBody>
          <a:bodyPr>
            <a:normAutofit/>
          </a:bodyPr>
          <a:lstStyle/>
          <a:p>
            <a:r>
              <a:rPr lang="en-GB" sz="2100" dirty="0" smtClean="0"/>
              <a:t>Experiments are typically</a:t>
            </a:r>
            <a:r>
              <a:rPr lang="en-GB" sz="2100" baseline="0" dirty="0" smtClean="0"/>
              <a:t> divided into blocks</a:t>
            </a:r>
          </a:p>
          <a:p>
            <a:r>
              <a:rPr lang="en-GB" sz="2100" baseline="0" dirty="0" smtClean="0"/>
              <a:t>Blocks may be used to collect replicates accounting for unknown </a:t>
            </a:r>
            <a:r>
              <a:rPr lang="en-GB" sz="2100" dirty="0" smtClean="0"/>
              <a:t>systemic errors, or random ones</a:t>
            </a:r>
            <a:r>
              <a:rPr lang="en-GB" sz="2100" baseline="0" dirty="0" smtClean="0"/>
              <a:t> </a:t>
            </a: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GB" dirty="0" smtClean="0"/>
              <a:t>Where</a:t>
            </a:r>
            <a:r>
              <a:rPr lang="en-GB" baseline="0" dirty="0" smtClean="0"/>
              <a:t> treatment levels are used, they can be arranged onto blocks randomly or regularly.</a:t>
            </a:r>
          </a:p>
          <a:p>
            <a:pPr lvl="1">
              <a:buNone/>
            </a:pP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87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927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700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GB" dirty="0" smtClean="0"/>
              <a:t>If systemic confounding variables are known to exist but aren’t of interest, we can use block effect to account for them – if </a:t>
            </a:r>
            <a:r>
              <a:rPr lang="en-GB" b="1" dirty="0" smtClean="0"/>
              <a:t>appropriately laid out…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8702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9276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7200" y="4610100"/>
            <a:ext cx="7543800" cy="25400"/>
          </a:xfrm>
          <a:prstGeom prst="straightConnector1">
            <a:avLst/>
          </a:prstGeom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726317" y="4640184"/>
            <a:ext cx="3539968" cy="1589"/>
          </a:xfrm>
          <a:prstGeom prst="straightConnector1">
            <a:avLst/>
          </a:prstGeom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9060"/>
            <a:ext cx="8229600" cy="86614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GB" dirty="0" smtClean="0"/>
              <a:t>If we want to account for </a:t>
            </a:r>
            <a:r>
              <a:rPr lang="en-GB" b="1" dirty="0" smtClean="0"/>
              <a:t>unknown </a:t>
            </a:r>
            <a:r>
              <a:rPr lang="en-GB" dirty="0" smtClean="0"/>
              <a:t>random effects we can use a random effects model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0193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927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54760"/>
            <a:ext cx="8229600" cy="86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or not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5610" y="1803398"/>
            <a:ext cx="8231190" cy="1588"/>
          </a:xfrm>
          <a:prstGeom prst="straightConnector1">
            <a:avLst/>
          </a:prstGeom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8149114" y="2760186"/>
            <a:ext cx="1483362" cy="1590"/>
          </a:xfrm>
          <a:prstGeom prst="straightConnector1">
            <a:avLst/>
          </a:prstGeom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Orthogonality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get our information by comparing levels of our different factors, e.g. drug Hi/Low </a:t>
            </a:r>
            <a:r>
              <a:rPr lang="en-GB" dirty="0" err="1" smtClean="0"/>
              <a:t>vs</a:t>
            </a:r>
            <a:r>
              <a:rPr lang="en-GB" dirty="0" smtClean="0"/>
              <a:t> age Old/Young</a:t>
            </a:r>
          </a:p>
          <a:p>
            <a:r>
              <a:rPr lang="en-GB" dirty="0" smtClean="0"/>
              <a:t>This is why we may refer to these as </a:t>
            </a:r>
            <a:r>
              <a:rPr lang="en-GB" i="1" dirty="0" smtClean="0"/>
              <a:t>contrasts</a:t>
            </a:r>
          </a:p>
          <a:p>
            <a:r>
              <a:rPr lang="en-GB" dirty="0" smtClean="0"/>
              <a:t>Ideally we want every possible combination to be represented, and with equal samples</a:t>
            </a:r>
          </a:p>
          <a:p>
            <a:r>
              <a:rPr lang="en-GB" dirty="0" smtClean="0"/>
              <a:t>This is the ideal of </a:t>
            </a:r>
            <a:r>
              <a:rPr lang="en-GB" b="1" dirty="0" err="1" smtClean="0"/>
              <a:t>orthogonality</a:t>
            </a:r>
            <a:r>
              <a:rPr lang="en-GB" dirty="0" smtClean="0"/>
              <a:t> and simplifies analysis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0" dirty="0" smtClean="0"/>
              <a:t>Factorial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Most of our designs aim to be factorial, e.g. we have multiple levels of one or more treatments, and we collect/test them simultaneously</a:t>
            </a:r>
          </a:p>
          <a:p>
            <a:r>
              <a:rPr lang="en-GB" dirty="0" smtClean="0"/>
              <a:t>This (hopefully) controls for some of the variation that could arise if we collected and analysed data sequentially</a:t>
            </a:r>
          </a:p>
          <a:p>
            <a:r>
              <a:rPr lang="en-GB" dirty="0" smtClean="0"/>
              <a:t>Big genomic data can violate this fairly frequently, e.g. several </a:t>
            </a:r>
            <a:r>
              <a:rPr lang="en-GB" dirty="0" err="1" smtClean="0"/>
              <a:t>transcriptomes</a:t>
            </a:r>
            <a:r>
              <a:rPr lang="en-GB" dirty="0" smtClean="0"/>
              <a:t> collected and sequenced over a year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997</Words>
  <Application>Microsoft Macintosh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Big data in bioinformatics</vt:lpstr>
      <vt:lpstr>Recap</vt:lpstr>
      <vt:lpstr>Experimental design</vt:lpstr>
      <vt:lpstr>Blocks</vt:lpstr>
      <vt:lpstr>Blocks</vt:lpstr>
      <vt:lpstr>Blocks</vt:lpstr>
      <vt:lpstr>Blocks</vt:lpstr>
      <vt:lpstr>Orthogonality</vt:lpstr>
      <vt:lpstr>Factorial designs</vt:lpstr>
      <vt:lpstr>Nested designs</vt:lpstr>
      <vt:lpstr>Types of error and statistic choice</vt:lpstr>
      <vt:lpstr>Types of error and statistic choice</vt:lpstr>
      <vt:lpstr>Power and effect size</vt:lpstr>
      <vt:lpstr>Null model choice</vt:lpstr>
      <vt:lpstr>False discoveries and multiple tests</vt:lpstr>
      <vt:lpstr>Uses of simulation</vt:lpstr>
      <vt:lpstr>GWAs</vt:lpstr>
      <vt:lpstr>PCA and multidimensional reduction</vt:lpstr>
      <vt:lpstr>Validation and ‘ground truthing’</vt:lpstr>
      <vt:lpstr>Reproducibility</vt:lpstr>
      <vt:lpstr>Summary</vt:lpstr>
    </vt:vector>
  </TitlesOfParts>
  <Company>WIMM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bioinformatics</dc:title>
  <dc:creator>Joe Parker</dc:creator>
  <cp:lastModifiedBy>Joe Parker</cp:lastModifiedBy>
  <cp:revision>28</cp:revision>
  <cp:lastPrinted>2017-11-15T11:38:31Z</cp:lastPrinted>
  <dcterms:created xsi:type="dcterms:W3CDTF">2017-11-15T10:23:56Z</dcterms:created>
  <dcterms:modified xsi:type="dcterms:W3CDTF">2017-11-15T13:37:55Z</dcterms:modified>
</cp:coreProperties>
</file>