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3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74" r:id="rId4"/>
    <p:sldId id="277" r:id="rId5"/>
    <p:sldId id="278" r:id="rId6"/>
    <p:sldId id="279" r:id="rId7"/>
    <p:sldId id="280" r:id="rId8"/>
    <p:sldId id="283" r:id="rId9"/>
    <p:sldId id="285" r:id="rId10"/>
    <p:sldId id="271" r:id="rId11"/>
    <p:sldId id="272" r:id="rId12"/>
    <p:sldId id="282" r:id="rId13"/>
    <p:sldId id="284" r:id="rId14"/>
    <p:sldId id="258" r:id="rId15"/>
    <p:sldId id="259" r:id="rId16"/>
    <p:sldId id="275" r:id="rId17"/>
    <p:sldId id="276" r:id="rId18"/>
    <p:sldId id="261" r:id="rId19"/>
    <p:sldId id="290" r:id="rId20"/>
    <p:sldId id="288" r:id="rId21"/>
    <p:sldId id="289" r:id="rId22"/>
    <p:sldId id="291" r:id="rId23"/>
    <p:sldId id="263" r:id="rId24"/>
    <p:sldId id="295" r:id="rId25"/>
    <p:sldId id="297" r:id="rId26"/>
    <p:sldId id="286" r:id="rId27"/>
    <p:sldId id="294" r:id="rId28"/>
    <p:sldId id="287" r:id="rId29"/>
    <p:sldId id="296" r:id="rId30"/>
    <p:sldId id="264" r:id="rId31"/>
    <p:sldId id="293" r:id="rId32"/>
    <p:sldId id="292" r:id="rId33"/>
    <p:sldId id="265" r:id="rId34"/>
    <p:sldId id="267" r:id="rId35"/>
    <p:sldId id="269" r:id="rId36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4606" autoAdjust="0"/>
    <p:restoredTop sz="86453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-2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5A50F-331F-804F-A213-C9505B3CCA32}" type="datetimeFigureOut">
              <a:rPr lang="en-GB" smtClean="0"/>
              <a:t>11/21/17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4F33C-4BA2-494C-9C8E-78A155E9797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A0928-8A9B-5B45-936E-047358694F65}" type="datetimeFigureOut">
              <a:rPr lang="en-GB" smtClean="0"/>
              <a:t>11/21/17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D60C3-EA3C-6A4B-ACBA-D6679824521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60C3-EA3C-6A4B-ACBA-D66798245219}" type="slidenum">
              <a:rPr lang="en-GB" smtClean="0"/>
              <a:t>22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0ED9-9F09-344A-ABCC-FCE4200657C8}" type="datetimeFigureOut">
              <a:rPr lang="en-GB" smtClean="0"/>
              <a:pPr/>
              <a:t>11/21/17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E856-5221-334F-8455-C6F6084E48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0ED9-9F09-344A-ABCC-FCE4200657C8}" type="datetimeFigureOut">
              <a:rPr lang="en-GB" smtClean="0"/>
              <a:pPr/>
              <a:t>11/21/17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E856-5221-334F-8455-C6F6084E48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0ED9-9F09-344A-ABCC-FCE4200657C8}" type="datetimeFigureOut">
              <a:rPr lang="en-GB" smtClean="0"/>
              <a:pPr/>
              <a:t>11/21/17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E856-5221-334F-8455-C6F6084E48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0ED9-9F09-344A-ABCC-FCE4200657C8}" type="datetimeFigureOut">
              <a:rPr lang="en-GB" smtClean="0"/>
              <a:pPr/>
              <a:t>11/21/17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E856-5221-334F-8455-C6F6084E48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0ED9-9F09-344A-ABCC-FCE4200657C8}" type="datetimeFigureOut">
              <a:rPr lang="en-GB" smtClean="0"/>
              <a:pPr/>
              <a:t>11/21/17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E856-5221-334F-8455-C6F6084E48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0ED9-9F09-344A-ABCC-FCE4200657C8}" type="datetimeFigureOut">
              <a:rPr lang="en-GB" smtClean="0"/>
              <a:pPr/>
              <a:t>11/21/17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E856-5221-334F-8455-C6F6084E48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0ED9-9F09-344A-ABCC-FCE4200657C8}" type="datetimeFigureOut">
              <a:rPr lang="en-GB" smtClean="0"/>
              <a:pPr/>
              <a:t>11/21/17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E856-5221-334F-8455-C6F6084E48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0ED9-9F09-344A-ABCC-FCE4200657C8}" type="datetimeFigureOut">
              <a:rPr lang="en-GB" smtClean="0"/>
              <a:pPr/>
              <a:t>11/21/17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E856-5221-334F-8455-C6F6084E48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0ED9-9F09-344A-ABCC-FCE4200657C8}" type="datetimeFigureOut">
              <a:rPr lang="en-GB" smtClean="0"/>
              <a:pPr/>
              <a:t>11/21/17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E856-5221-334F-8455-C6F6084E48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0ED9-9F09-344A-ABCC-FCE4200657C8}" type="datetimeFigureOut">
              <a:rPr lang="en-GB" smtClean="0"/>
              <a:pPr/>
              <a:t>11/21/17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E856-5221-334F-8455-C6F6084E48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0ED9-9F09-344A-ABCC-FCE4200657C8}" type="datetimeFigureOut">
              <a:rPr lang="en-GB" smtClean="0"/>
              <a:pPr/>
              <a:t>11/21/17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E856-5221-334F-8455-C6F6084E48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50ED9-9F09-344A-ABCC-FCE4200657C8}" type="datetimeFigureOut">
              <a:rPr lang="en-GB" smtClean="0"/>
              <a:pPr/>
              <a:t>11/21/17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BE856-5221-334F-8455-C6F6084E489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Going further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Numerator</a:t>
            </a:r>
            <a:r>
              <a:rPr lang="en-GB" baseline="0" dirty="0" smtClean="0"/>
              <a:t> e.g. evidence for usually easy to calculate or estimate</a:t>
            </a:r>
          </a:p>
          <a:p>
            <a:r>
              <a:rPr lang="en-GB" baseline="0" dirty="0" smtClean="0"/>
              <a:t>But we may be uncertain whether we have the optimal value (false negative)</a:t>
            </a:r>
          </a:p>
          <a:p>
            <a:r>
              <a:rPr lang="en-GB" baseline="0" dirty="0" smtClean="0"/>
              <a:t>Especially true for high dimensions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Denominators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a.k.a</a:t>
            </a:r>
            <a:r>
              <a:rPr lang="en-GB" baseline="0" dirty="0" smtClean="0"/>
              <a:t> evidence against</a:t>
            </a:r>
          </a:p>
          <a:p>
            <a:r>
              <a:rPr lang="en-GB" baseline="0" dirty="0" smtClean="0"/>
              <a:t>May be hard to calculate</a:t>
            </a:r>
          </a:p>
          <a:p>
            <a:r>
              <a:rPr lang="en-GB" baseline="0" dirty="0" smtClean="0"/>
              <a:t>Null may be ill-defined, or several plausible nulls</a:t>
            </a:r>
          </a:p>
          <a:p>
            <a:r>
              <a:rPr lang="en-GB" baseline="0" dirty="0" smtClean="0"/>
              <a:t>Prior distributions may be hard to sample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/ comparison statistics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Weight-of-evidence</a:t>
            </a:r>
            <a:r>
              <a:rPr lang="en-GB" baseline="0" dirty="0" smtClean="0"/>
              <a:t> calculations usually realised through our test statistic, under certain assumptions</a:t>
            </a:r>
          </a:p>
          <a:p>
            <a:r>
              <a:rPr lang="en-GB" baseline="0" dirty="0" smtClean="0"/>
              <a:t>E.g. Student’s T test: “difference in means is test statistic, </a:t>
            </a:r>
            <a:r>
              <a:rPr lang="en-GB" i="1" baseline="0" dirty="0" err="1" smtClean="0"/>
              <a:t>t</a:t>
            </a:r>
            <a:r>
              <a:rPr lang="en-GB" baseline="0" dirty="0" smtClean="0"/>
              <a:t>; </a:t>
            </a:r>
            <a:r>
              <a:rPr lang="en-GB" i="1" dirty="0" err="1" smtClean="0"/>
              <a:t>t</a:t>
            </a:r>
            <a:r>
              <a:rPr lang="en-GB" dirty="0" smtClean="0"/>
              <a:t> sampled from T distribution if data normally distributed; </a:t>
            </a:r>
            <a:r>
              <a:rPr lang="en-GB" dirty="0" err="1" smtClean="0"/>
              <a:t>iid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We’ve met others; F, Chi-sq etc</a:t>
            </a:r>
          </a:p>
          <a:p>
            <a:r>
              <a:rPr lang="en-GB" dirty="0" smtClean="0"/>
              <a:t>Other approaches: odds-ratio, AIC, BIC, </a:t>
            </a:r>
            <a:r>
              <a:rPr lang="en-GB" dirty="0" err="1" smtClean="0"/>
              <a:t>Bayes</a:t>
            </a:r>
            <a:r>
              <a:rPr lang="en-GB" dirty="0" smtClean="0"/>
              <a:t> factors, etc</a:t>
            </a:r>
          </a:p>
          <a:p>
            <a:r>
              <a:rPr lang="en-GB" dirty="0" smtClean="0"/>
              <a:t>No correct one, just different assumptions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Models aren’t given on stone tablets. Every model we’ve met was</a:t>
            </a:r>
            <a:r>
              <a:rPr lang="en-GB" baseline="0" dirty="0" smtClean="0"/>
              <a:t> devised by </a:t>
            </a:r>
            <a:r>
              <a:rPr lang="en-GB" i="1" baseline="0" dirty="0" smtClean="0"/>
              <a:t>someone</a:t>
            </a:r>
          </a:p>
          <a:p>
            <a:r>
              <a:rPr lang="en-GB" i="0" baseline="0" dirty="0" smtClean="0"/>
              <a:t>Nothing preventing us from joining the party</a:t>
            </a:r>
          </a:p>
          <a:p>
            <a:r>
              <a:rPr lang="en-GB" i="0" baseline="0" dirty="0" smtClean="0"/>
              <a:t>Models can be numerically explicit with help from mathematicians; or visual. </a:t>
            </a:r>
          </a:p>
          <a:p>
            <a:r>
              <a:rPr lang="en-GB" i="0" baseline="0" dirty="0" smtClean="0"/>
              <a:t>If we can code it we can model it.</a:t>
            </a:r>
          </a:p>
          <a:p>
            <a:r>
              <a:rPr lang="en-GB" i="0" baseline="0" dirty="0" smtClean="0"/>
              <a:t>Simple models usually preferred if biologically realistic.</a:t>
            </a:r>
            <a:endParaRPr lang="en-GB" i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Search spaces and optima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Parameter</a:t>
            </a:r>
            <a:r>
              <a:rPr lang="en-GB" baseline="0" dirty="0" smtClean="0"/>
              <a:t> optimisation / model fitting will rarely take place on monotonically increasing, </a:t>
            </a:r>
            <a:r>
              <a:rPr lang="en-GB" baseline="0" dirty="0" err="1" smtClean="0"/>
              <a:t>smoothe</a:t>
            </a:r>
            <a:r>
              <a:rPr lang="en-GB" baseline="0" dirty="0" smtClean="0"/>
              <a:t> search spaces</a:t>
            </a:r>
          </a:p>
          <a:p>
            <a:r>
              <a:rPr lang="en-GB" baseline="0" dirty="0" smtClean="0"/>
              <a:t>We should always bear in mind that ‘our’ best model may not be ‘the’ best </a:t>
            </a:r>
          </a:p>
          <a:p>
            <a:r>
              <a:rPr lang="en-GB" baseline="0" dirty="0" smtClean="0"/>
              <a:t>Similarly, many other ‘fairly good’ models/</a:t>
            </a:r>
            <a:r>
              <a:rPr lang="en-GB" baseline="0" dirty="0" err="1" smtClean="0"/>
              <a:t>parametisations</a:t>
            </a:r>
            <a:r>
              <a:rPr lang="en-GB" baseline="0" dirty="0" smtClean="0"/>
              <a:t> may lie close in model-space but have radically different parameter values / model terms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Strategies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Especially for complex problems, our inference will only be as robust as our strategies to find an optimum</a:t>
            </a:r>
          </a:p>
          <a:p>
            <a:r>
              <a:rPr lang="en-GB" dirty="0" smtClean="0"/>
              <a:t>Most searches split into a quick-and-dirty </a:t>
            </a:r>
            <a:r>
              <a:rPr lang="en-GB" dirty="0" err="1" smtClean="0"/>
              <a:t>vs</a:t>
            </a:r>
            <a:r>
              <a:rPr lang="en-GB" dirty="0" smtClean="0"/>
              <a:t> and a robust and slow phase</a:t>
            </a:r>
          </a:p>
          <a:p>
            <a:r>
              <a:rPr lang="en-GB" dirty="0" smtClean="0"/>
              <a:t>Rapid gradient descent from starting points and some combination of cunning (random jumps, exchanges, etc)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Other</a:t>
            </a:r>
            <a:r>
              <a:rPr lang="en-GB" baseline="0" dirty="0" smtClean="0"/>
              <a:t> techniques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Non-parametric</a:t>
            </a:r>
            <a:r>
              <a:rPr lang="en-GB" baseline="0" dirty="0" smtClean="0"/>
              <a:t> stats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Rank-sums</a:t>
            </a:r>
          </a:p>
          <a:p>
            <a:pPr lvl="1"/>
            <a:r>
              <a:rPr lang="en-GB" dirty="0" smtClean="0"/>
              <a:t>Mann-Whitney U, Spearman’s rank correlation..</a:t>
            </a:r>
          </a:p>
          <a:p>
            <a:pPr lvl="0"/>
            <a:r>
              <a:rPr lang="en-GB" dirty="0" smtClean="0"/>
              <a:t>Distribution</a:t>
            </a:r>
            <a:r>
              <a:rPr lang="en-GB" baseline="0" dirty="0" smtClean="0"/>
              <a:t> comparisons</a:t>
            </a:r>
          </a:p>
          <a:p>
            <a:pPr lvl="1"/>
            <a:r>
              <a:rPr lang="en-GB" dirty="0" err="1" smtClean="0"/>
              <a:t>Kolmogorov</a:t>
            </a:r>
            <a:r>
              <a:rPr lang="en-GB" dirty="0" smtClean="0"/>
              <a:t>-Smirnov</a:t>
            </a:r>
            <a:endParaRPr lang="en-GB" baseline="0" dirty="0" smtClean="0"/>
          </a:p>
          <a:p>
            <a:pPr lvl="2"/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MCMC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“Wouldn’t it be good if we could sort of</a:t>
            </a:r>
            <a:r>
              <a:rPr lang="en-GB" baseline="0" dirty="0" smtClean="0"/>
              <a:t> hop around likely values in the parameter space?” – there’s an app for that…</a:t>
            </a:r>
          </a:p>
          <a:p>
            <a:r>
              <a:rPr lang="en-GB" baseline="0" dirty="0" smtClean="0"/>
              <a:t>MCMC lets us sample from complex distributions with the nice property that parameters’ estimates’ confidence can</a:t>
            </a:r>
            <a:r>
              <a:rPr lang="en-GB" dirty="0" smtClean="0"/>
              <a:t> be ascertained</a:t>
            </a:r>
          </a:p>
          <a:p>
            <a:r>
              <a:rPr lang="en-GB" dirty="0" smtClean="0"/>
              <a:t>Unfortunately, while writing and running </a:t>
            </a:r>
            <a:r>
              <a:rPr lang="en-GB" dirty="0" err="1" smtClean="0"/>
              <a:t>MCMCs</a:t>
            </a:r>
            <a:r>
              <a:rPr lang="en-GB" dirty="0" smtClean="0"/>
              <a:t> is simple, obtaining good and efficient mixing may not be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MCMC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Consists of a chain of states</a:t>
            </a:r>
            <a:r>
              <a:rPr lang="en-GB" baseline="0" dirty="0" smtClean="0"/>
              <a:t> (</a:t>
            </a:r>
            <a:r>
              <a:rPr lang="en-GB" baseline="0" dirty="0" err="1" smtClean="0"/>
              <a:t>x</a:t>
            </a:r>
            <a:r>
              <a:rPr lang="en-GB" baseline="0" dirty="0" smtClean="0"/>
              <a:t> values) with the Markov property e.g. state x</a:t>
            </a:r>
            <a:r>
              <a:rPr lang="en-GB" baseline="-25000" dirty="0" smtClean="0"/>
              <a:t>t+1</a:t>
            </a:r>
            <a:r>
              <a:rPr lang="en-GB" dirty="0" smtClean="0"/>
              <a:t> depends entirely and only on state </a:t>
            </a:r>
            <a:r>
              <a:rPr lang="en-GB" dirty="0" err="1" smtClean="0"/>
              <a:t>x</a:t>
            </a:r>
            <a:r>
              <a:rPr lang="en-GB" baseline="-25000" dirty="0" err="1" smtClean="0"/>
              <a:t>t</a:t>
            </a:r>
            <a:r>
              <a:rPr lang="en-GB" dirty="0" smtClean="0"/>
              <a:t> and a transition matrix</a:t>
            </a:r>
          </a:p>
          <a:p>
            <a:pPr lvl="1"/>
            <a:r>
              <a:rPr lang="en-GB" dirty="0" smtClean="0"/>
              <a:t>Propose new guesses, </a:t>
            </a:r>
            <a:r>
              <a:rPr lang="en-GB" dirty="0" err="1" smtClean="0"/>
              <a:t>x</a:t>
            </a:r>
            <a:r>
              <a:rPr lang="en-GB" dirty="0" smtClean="0"/>
              <a:t>’ from sampling distribution</a:t>
            </a:r>
          </a:p>
          <a:p>
            <a:pPr lvl="1"/>
            <a:r>
              <a:rPr lang="en-GB" dirty="0" smtClean="0"/>
              <a:t>Calculate probability </a:t>
            </a:r>
            <a:r>
              <a:rPr lang="en-GB" dirty="0" err="1" smtClean="0"/>
              <a:t>Pr(x’|D</a:t>
            </a:r>
            <a:r>
              <a:rPr lang="en-GB" dirty="0" smtClean="0"/>
              <a:t>) under target distribution, </a:t>
            </a:r>
            <a:r>
              <a:rPr lang="en-GB" dirty="0" err="1" smtClean="0"/>
              <a:t>D(x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Generate a random number A</a:t>
            </a:r>
          </a:p>
          <a:p>
            <a:pPr lvl="1"/>
            <a:r>
              <a:rPr lang="en-GB" dirty="0" smtClean="0"/>
              <a:t>Accept </a:t>
            </a:r>
            <a:r>
              <a:rPr lang="en-GB" dirty="0" err="1" smtClean="0"/>
              <a:t>x</a:t>
            </a:r>
            <a:r>
              <a:rPr lang="en-GB" dirty="0" smtClean="0"/>
              <a:t>’ if </a:t>
            </a:r>
            <a:r>
              <a:rPr lang="en-GB" dirty="0" err="1" smtClean="0"/>
              <a:t>Pr(x’|D</a:t>
            </a:r>
            <a:r>
              <a:rPr lang="en-GB" dirty="0" smtClean="0"/>
              <a:t>) &gt;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Recap – what we’ve learnt so far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Partitioning variance:</a:t>
            </a:r>
          </a:p>
          <a:p>
            <a:pPr lvl="1"/>
            <a:r>
              <a:rPr lang="en-GB" dirty="0" smtClean="0"/>
              <a:t>Chi-sq, Student’s T</a:t>
            </a:r>
          </a:p>
          <a:p>
            <a:pPr lvl="1"/>
            <a:r>
              <a:rPr lang="en-GB" dirty="0" smtClean="0"/>
              <a:t>ANOVA, regression</a:t>
            </a:r>
          </a:p>
          <a:p>
            <a:pPr lvl="1"/>
            <a:r>
              <a:rPr lang="en-GB" dirty="0" err="1" smtClean="0"/>
              <a:t>GLMs</a:t>
            </a:r>
            <a:r>
              <a:rPr lang="en-GB" dirty="0" smtClean="0"/>
              <a:t>, </a:t>
            </a:r>
            <a:r>
              <a:rPr lang="en-GB" dirty="0" err="1" smtClean="0"/>
              <a:t>GLIMs</a:t>
            </a:r>
            <a:r>
              <a:rPr lang="en-GB" dirty="0" smtClean="0"/>
              <a:t> and others</a:t>
            </a:r>
          </a:p>
          <a:p>
            <a:r>
              <a:rPr lang="en-GB" dirty="0" smtClean="0"/>
              <a:t>Techniques to do so robustly:</a:t>
            </a:r>
          </a:p>
          <a:p>
            <a:pPr lvl="1"/>
            <a:r>
              <a:rPr lang="en-GB" dirty="0" smtClean="0"/>
              <a:t>Model selection</a:t>
            </a:r>
          </a:p>
          <a:p>
            <a:pPr lvl="1"/>
            <a:r>
              <a:rPr lang="en-GB" dirty="0" smtClean="0"/>
              <a:t>Model comparison</a:t>
            </a:r>
          </a:p>
          <a:p>
            <a:pPr lvl="1"/>
            <a:r>
              <a:rPr lang="en-GB" dirty="0" smtClean="0"/>
              <a:t>Model optimisation / fitting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Machine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Both </a:t>
            </a:r>
            <a:r>
              <a:rPr lang="en-GB" i="1" dirty="0" smtClean="0"/>
              <a:t>supervised</a:t>
            </a:r>
            <a:r>
              <a:rPr lang="en-GB" dirty="0" smtClean="0"/>
              <a:t> and </a:t>
            </a:r>
            <a:r>
              <a:rPr lang="en-GB" i="1" dirty="0" smtClean="0"/>
              <a:t>unsupervised </a:t>
            </a:r>
            <a:r>
              <a:rPr lang="en-GB" dirty="0" smtClean="0"/>
              <a:t>machine learning attempt to discover higher-order and/or higher-dimensional patterns, based on ‘training’ (labelled) data</a:t>
            </a:r>
          </a:p>
          <a:p>
            <a:r>
              <a:rPr lang="en-GB" dirty="0" smtClean="0"/>
              <a:t>Can then be evaluated on test dataset</a:t>
            </a:r>
          </a:p>
          <a:p>
            <a:r>
              <a:rPr lang="en-GB" dirty="0" smtClean="0"/>
              <a:t>Good volume and </a:t>
            </a:r>
            <a:r>
              <a:rPr lang="en-GB" i="1" dirty="0" smtClean="0"/>
              <a:t>quality</a:t>
            </a:r>
            <a:r>
              <a:rPr lang="en-GB" dirty="0" smtClean="0"/>
              <a:t> of training data essential</a:t>
            </a:r>
          </a:p>
          <a:p>
            <a:r>
              <a:rPr lang="en-GB" dirty="0" smtClean="0"/>
              <a:t>Often data scaled [-1,1]</a:t>
            </a:r>
          </a:p>
          <a:p>
            <a:r>
              <a:rPr lang="en-GB" dirty="0" smtClean="0"/>
              <a:t>RIRO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err="1" smtClean="0"/>
              <a:t>HMMs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Consider levels of a phenomenon including </a:t>
            </a:r>
            <a:r>
              <a:rPr lang="en-GB" i="1" dirty="0" smtClean="0"/>
              <a:t>hidden</a:t>
            </a:r>
            <a:r>
              <a:rPr lang="en-GB" i="0" dirty="0" smtClean="0"/>
              <a:t> states we</a:t>
            </a:r>
            <a:r>
              <a:rPr lang="en-GB" i="0" baseline="0" dirty="0" smtClean="0"/>
              <a:t> cannot observe directly</a:t>
            </a:r>
          </a:p>
          <a:p>
            <a:r>
              <a:rPr lang="en-GB" i="0" baseline="0" dirty="0" smtClean="0"/>
              <a:t>Model as a state-change system</a:t>
            </a:r>
          </a:p>
          <a:p>
            <a:r>
              <a:rPr lang="en-GB" i="0" baseline="0" dirty="0" smtClean="0"/>
              <a:t>Very powerful but can take time and data to train</a:t>
            </a:r>
          </a:p>
          <a:p>
            <a:r>
              <a:rPr lang="en-GB" i="0" baseline="0" dirty="0" smtClean="0"/>
              <a:t>Once trained can </a:t>
            </a:r>
            <a:r>
              <a:rPr lang="en-GB" i="1" baseline="0" dirty="0" smtClean="0"/>
              <a:t>sometimes</a:t>
            </a:r>
            <a:r>
              <a:rPr lang="en-GB" baseline="0" dirty="0" smtClean="0"/>
              <a:t> be used for slightly unrelated problems</a:t>
            </a:r>
          </a:p>
          <a:p>
            <a:r>
              <a:rPr lang="en-GB" dirty="0" smtClean="0"/>
              <a:t>E.g. gene annotation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4177695" y="5515571"/>
            <a:ext cx="4966305" cy="12718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177695" y="4191890"/>
            <a:ext cx="4966305" cy="127180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7200" y="4183179"/>
            <a:ext cx="3340705" cy="127180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sz="1400" dirty="0" smtClean="0">
                <a:solidFill>
                  <a:schemeClr val="tx1"/>
                </a:solidFill>
              </a:rPr>
              <a:t>(</a:t>
            </a:r>
            <a:r>
              <a:rPr lang="en-GB" sz="1400" i="1" dirty="0" smtClean="0">
                <a:solidFill>
                  <a:schemeClr val="tx1"/>
                </a:solidFill>
              </a:rPr>
              <a:t>Hidden</a:t>
            </a:r>
            <a:r>
              <a:rPr lang="en-GB" sz="1400" dirty="0" smtClean="0">
                <a:solidFill>
                  <a:schemeClr val="tx1"/>
                </a:solidFill>
              </a:rPr>
              <a:t>)</a:t>
            </a:r>
          </a:p>
          <a:p>
            <a:pPr algn="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57200" y="5527521"/>
            <a:ext cx="3340705" cy="12718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sz="1400" dirty="0" smtClean="0">
                <a:solidFill>
                  <a:schemeClr val="tx1"/>
                </a:solidFill>
              </a:rPr>
              <a:t>(Observed)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HMMs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03500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Define a series of hidden states or </a:t>
            </a:r>
            <a:r>
              <a:rPr lang="en-GB" i="1" dirty="0" smtClean="0"/>
              <a:t>latent variables </a:t>
            </a:r>
            <a:r>
              <a:rPr lang="en-GB" dirty="0" smtClean="0"/>
              <a:t>X={x</a:t>
            </a:r>
            <a:r>
              <a:rPr lang="en-GB" baseline="-25000" dirty="0" smtClean="0"/>
              <a:t>1,</a:t>
            </a:r>
            <a:r>
              <a:rPr lang="en-GB" dirty="0" smtClean="0"/>
              <a:t> x</a:t>
            </a:r>
            <a:r>
              <a:rPr lang="en-GB" baseline="-25000" dirty="0" smtClean="0"/>
              <a:t>2,…</a:t>
            </a:r>
            <a:r>
              <a:rPr lang="en-GB" dirty="0" smtClean="0"/>
              <a:t>x</a:t>
            </a:r>
            <a:r>
              <a:rPr lang="en-GB" baseline="-25000" dirty="0" smtClean="0"/>
              <a:t>i</a:t>
            </a:r>
            <a:r>
              <a:rPr lang="en-GB" dirty="0" smtClean="0"/>
              <a:t>}</a:t>
            </a:r>
            <a:r>
              <a:rPr lang="en-GB" i="1" dirty="0" smtClean="0"/>
              <a:t>, </a:t>
            </a:r>
            <a:r>
              <a:rPr lang="en-GB" dirty="0" smtClean="0"/>
              <a:t>and observed states Y={y</a:t>
            </a:r>
            <a:r>
              <a:rPr lang="en-GB" baseline="-25000" dirty="0" smtClean="0"/>
              <a:t>1,</a:t>
            </a:r>
            <a:r>
              <a:rPr lang="en-GB" dirty="0" smtClean="0"/>
              <a:t> y</a:t>
            </a:r>
            <a:r>
              <a:rPr lang="en-GB" baseline="-25000" dirty="0" smtClean="0"/>
              <a:t>2,…</a:t>
            </a:r>
            <a:r>
              <a:rPr lang="en-GB" dirty="0" err="1" smtClean="0"/>
              <a:t>x</a:t>
            </a:r>
            <a:r>
              <a:rPr lang="en-GB" baseline="-25000" dirty="0" err="1" smtClean="0"/>
              <a:t>n</a:t>
            </a:r>
            <a:r>
              <a:rPr lang="en-GB" dirty="0" smtClean="0"/>
              <a:t>}</a:t>
            </a:r>
          </a:p>
          <a:p>
            <a:r>
              <a:rPr lang="en-GB" dirty="0" smtClean="0"/>
              <a:t>Transition probabilities define movement between hidden states</a:t>
            </a:r>
          </a:p>
          <a:p>
            <a:r>
              <a:rPr lang="en-GB" dirty="0" smtClean="0"/>
              <a:t>Emission probabilities define chance of observing a state for each possible X</a:t>
            </a:r>
          </a:p>
          <a:p>
            <a:r>
              <a:rPr lang="en-GB" dirty="0" smtClean="0"/>
              <a:t>If we have a trained HMM we can evaluate probability of observations</a:t>
            </a:r>
          </a:p>
          <a:p>
            <a:r>
              <a:rPr lang="en-GB" dirty="0" smtClean="0"/>
              <a:t>If we have observations and some form of labelling we can train HMM (assign weights to transition and emission probabilities)</a:t>
            </a:r>
          </a:p>
        </p:txBody>
      </p:sp>
      <p:sp>
        <p:nvSpPr>
          <p:cNvPr id="4" name="Oval 3"/>
          <p:cNvSpPr/>
          <p:nvPr/>
        </p:nvSpPr>
        <p:spPr>
          <a:xfrm>
            <a:off x="1075531" y="4503738"/>
            <a:ext cx="703262" cy="703262"/>
          </a:xfrm>
          <a:prstGeom prst="ellipse">
            <a:avLst/>
          </a:prstGeom>
          <a:solidFill>
            <a:srgbClr val="A6A6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dirty="0" smtClean="0">
                <a:solidFill>
                  <a:srgbClr val="E46C0A"/>
                </a:solidFill>
              </a:rPr>
              <a:t>Rainy</a:t>
            </a:r>
            <a:endParaRPr lang="en-GB" dirty="0">
              <a:solidFill>
                <a:srgbClr val="E46C0A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74069" y="4503738"/>
            <a:ext cx="703262" cy="703262"/>
          </a:xfrm>
          <a:prstGeom prst="ellipse">
            <a:avLst/>
          </a:prstGeom>
          <a:solidFill>
            <a:srgbClr val="A6A6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Sunny</a:t>
            </a:r>
          </a:p>
        </p:txBody>
      </p:sp>
      <p:sp>
        <p:nvSpPr>
          <p:cNvPr id="7" name="Oval 6"/>
          <p:cNvSpPr/>
          <p:nvPr/>
        </p:nvSpPr>
        <p:spPr>
          <a:xfrm>
            <a:off x="723900" y="5890453"/>
            <a:ext cx="703262" cy="703262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Coat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29569" y="5890453"/>
            <a:ext cx="703262" cy="703262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dirty="0" err="1" smtClean="0">
                <a:solidFill>
                  <a:srgbClr val="000000"/>
                </a:solidFill>
              </a:rPr>
              <a:t>Hoody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25700" y="5890453"/>
            <a:ext cx="703262" cy="7032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T-shirt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30700" y="4503738"/>
            <a:ext cx="703262" cy="703262"/>
          </a:xfrm>
          <a:prstGeom prst="ellipse">
            <a:avLst/>
          </a:prstGeom>
          <a:solidFill>
            <a:srgbClr val="A6A6A6"/>
          </a:solidFill>
          <a:ln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5236369" y="4503738"/>
            <a:ext cx="703262" cy="703262"/>
          </a:xfrm>
          <a:prstGeom prst="ellipse">
            <a:avLst/>
          </a:prstGeom>
          <a:solidFill>
            <a:srgbClr val="A6A6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</a:t>
            </a:r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6032500" y="4503738"/>
            <a:ext cx="703262" cy="703262"/>
          </a:xfrm>
          <a:prstGeom prst="ellipse">
            <a:avLst/>
          </a:prstGeom>
          <a:solidFill>
            <a:srgbClr val="A6A6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6815138" y="4503738"/>
            <a:ext cx="703262" cy="703262"/>
          </a:xfrm>
          <a:prstGeom prst="ellipse">
            <a:avLst/>
          </a:prstGeom>
          <a:solidFill>
            <a:srgbClr val="A6A6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7644607" y="4503738"/>
            <a:ext cx="703262" cy="703262"/>
          </a:xfrm>
          <a:prstGeom prst="ellipse">
            <a:avLst/>
          </a:prstGeom>
          <a:solidFill>
            <a:srgbClr val="A6A6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8440738" y="4503738"/>
            <a:ext cx="703262" cy="703262"/>
          </a:xfrm>
          <a:prstGeom prst="ellipse">
            <a:avLst/>
          </a:prstGeom>
          <a:solidFill>
            <a:srgbClr val="A6A6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4330700" y="5684838"/>
            <a:ext cx="703262" cy="703262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C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236369" y="5684838"/>
            <a:ext cx="703262" cy="703262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H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32500" y="5684838"/>
            <a:ext cx="703262" cy="703262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R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815138" y="5684838"/>
            <a:ext cx="703262" cy="703262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T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44607" y="5684838"/>
            <a:ext cx="703262" cy="703262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T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440738" y="5684838"/>
            <a:ext cx="703262" cy="703262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?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stCxn id="10" idx="4"/>
            <a:endCxn id="17" idx="0"/>
          </p:cNvCxnSpPr>
          <p:nvPr/>
        </p:nvCxnSpPr>
        <p:spPr>
          <a:xfrm rot="5400000">
            <a:off x="4443412" y="5445919"/>
            <a:ext cx="477838" cy="1588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7"/>
            <a:endCxn id="11" idx="1"/>
          </p:cNvCxnSpPr>
          <p:nvPr/>
        </p:nvCxnSpPr>
        <p:spPr>
          <a:xfrm rot="5400000" flipH="1" flipV="1">
            <a:off x="5135165" y="4402535"/>
            <a:ext cx="1588" cy="408387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337175" y="5445919"/>
            <a:ext cx="477838" cy="1588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6148387" y="5445919"/>
            <a:ext cx="477838" cy="1588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6937375" y="5445125"/>
            <a:ext cx="477838" cy="1588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7788275" y="5445919"/>
            <a:ext cx="477838" cy="1588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8450263" y="5445919"/>
            <a:ext cx="477838" cy="1588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5938837" y="4404123"/>
            <a:ext cx="1588" cy="408387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 flipH="1" flipV="1">
            <a:off x="6814344" y="4400946"/>
            <a:ext cx="1588" cy="408387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7517606" y="4399357"/>
            <a:ext cx="1588" cy="408387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8439944" y="4397769"/>
            <a:ext cx="1588" cy="408387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4" idx="2"/>
            <a:endCxn id="4" idx="0"/>
          </p:cNvCxnSpPr>
          <p:nvPr/>
        </p:nvCxnSpPr>
        <p:spPr>
          <a:xfrm rot="10800000" flipH="1">
            <a:off x="1075530" y="4503739"/>
            <a:ext cx="351631" cy="351631"/>
          </a:xfrm>
          <a:prstGeom prst="curvedConnector4">
            <a:avLst>
              <a:gd name="adj1" fmla="val -65011"/>
              <a:gd name="adj2" fmla="val 165011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32"/>
          <p:cNvCxnSpPr>
            <a:stCxn id="5" idx="6"/>
            <a:endCxn id="5" idx="0"/>
          </p:cNvCxnSpPr>
          <p:nvPr/>
        </p:nvCxnSpPr>
        <p:spPr>
          <a:xfrm flipH="1" flipV="1">
            <a:off x="2425700" y="4503738"/>
            <a:ext cx="351631" cy="351631"/>
          </a:xfrm>
          <a:prstGeom prst="curvedConnector4">
            <a:avLst>
              <a:gd name="adj1" fmla="val -65011"/>
              <a:gd name="adj2" fmla="val 165011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5"/>
            <a:endCxn id="9" idx="0"/>
          </p:cNvCxnSpPr>
          <p:nvPr/>
        </p:nvCxnSpPr>
        <p:spPr>
          <a:xfrm rot="16200000" flipH="1">
            <a:off x="2332615" y="5445736"/>
            <a:ext cx="786443" cy="102990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4"/>
            <a:endCxn id="8" idx="7"/>
          </p:cNvCxnSpPr>
          <p:nvPr/>
        </p:nvCxnSpPr>
        <p:spPr>
          <a:xfrm rot="5400000">
            <a:off x="1934550" y="5502292"/>
            <a:ext cx="786443" cy="195859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3"/>
            <a:endCxn id="7" idx="7"/>
          </p:cNvCxnSpPr>
          <p:nvPr/>
        </p:nvCxnSpPr>
        <p:spPr>
          <a:xfrm rot="5400000">
            <a:off x="1305900" y="5122283"/>
            <a:ext cx="889433" cy="852887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" idx="5"/>
            <a:endCxn id="9" idx="1"/>
          </p:cNvCxnSpPr>
          <p:nvPr/>
        </p:nvCxnSpPr>
        <p:spPr>
          <a:xfrm rot="16200000" flipH="1">
            <a:off x="1657530" y="5122282"/>
            <a:ext cx="889433" cy="852887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" idx="4"/>
            <a:endCxn id="8" idx="0"/>
          </p:cNvCxnSpPr>
          <p:nvPr/>
        </p:nvCxnSpPr>
        <p:spPr>
          <a:xfrm rot="16200000" flipH="1">
            <a:off x="1362455" y="5271707"/>
            <a:ext cx="683453" cy="554038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" idx="3"/>
            <a:endCxn id="7" idx="0"/>
          </p:cNvCxnSpPr>
          <p:nvPr/>
        </p:nvCxnSpPr>
        <p:spPr>
          <a:xfrm rot="5400000">
            <a:off x="733805" y="5445736"/>
            <a:ext cx="786443" cy="102990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" idx="7"/>
            <a:endCxn id="5" idx="1"/>
          </p:cNvCxnSpPr>
          <p:nvPr/>
        </p:nvCxnSpPr>
        <p:spPr>
          <a:xfrm rot="5400000" flipH="1" flipV="1">
            <a:off x="1926431" y="4356100"/>
            <a:ext cx="1588" cy="501256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" idx="2"/>
            <a:endCxn id="4" idx="6"/>
          </p:cNvCxnSpPr>
          <p:nvPr/>
        </p:nvCxnSpPr>
        <p:spPr>
          <a:xfrm rot="10800000">
            <a:off x="1778793" y="4855369"/>
            <a:ext cx="295276" cy="1588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50400" y="4324651"/>
            <a:ext cx="68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0000FF"/>
                </a:solidFill>
              </a:rPr>
              <a:t>0.65</a:t>
            </a:r>
            <a:endParaRPr lang="en-GB" i="1" dirty="0">
              <a:solidFill>
                <a:srgbClr val="0000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659251" y="4227891"/>
            <a:ext cx="68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0000FF"/>
                </a:solidFill>
              </a:rPr>
              <a:t>0.35</a:t>
            </a:r>
            <a:endParaRPr lang="en-GB" i="1" dirty="0">
              <a:solidFill>
                <a:srgbClr val="0000FF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71853" y="4251874"/>
            <a:ext cx="55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0000FF"/>
                </a:solidFill>
              </a:rPr>
              <a:t>0.7</a:t>
            </a:r>
            <a:endParaRPr lang="en-GB" i="1" dirty="0">
              <a:solidFill>
                <a:srgbClr val="0000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64935" y="4820672"/>
            <a:ext cx="55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0000FF"/>
                </a:solidFill>
              </a:rPr>
              <a:t>0.3</a:t>
            </a:r>
            <a:endParaRPr lang="en-GB" i="1" dirty="0">
              <a:solidFill>
                <a:srgbClr val="0000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674341" y="5207794"/>
            <a:ext cx="477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solidFill>
                  <a:srgbClr val="FF0000"/>
                </a:solidFill>
              </a:rPr>
              <a:t>0.7</a:t>
            </a:r>
            <a:endParaRPr lang="en-GB" sz="1400" i="1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275371" y="5360194"/>
            <a:ext cx="477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solidFill>
                  <a:srgbClr val="FF0000"/>
                </a:solidFill>
              </a:rPr>
              <a:t>0.2</a:t>
            </a:r>
            <a:endParaRPr lang="en-GB" sz="1400" i="1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930293" y="5155922"/>
            <a:ext cx="477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solidFill>
                  <a:srgbClr val="FF0000"/>
                </a:solidFill>
              </a:rPr>
              <a:t>0.1</a:t>
            </a:r>
            <a:endParaRPr lang="en-GB" sz="1400" i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0331" y="5341570"/>
            <a:ext cx="477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solidFill>
                  <a:schemeClr val="accent6">
                    <a:lumMod val="75000"/>
                  </a:schemeClr>
                </a:solidFill>
              </a:rPr>
              <a:t>0.5</a:t>
            </a:r>
            <a:endParaRPr lang="en-GB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23017" y="5334000"/>
            <a:ext cx="477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solidFill>
                  <a:schemeClr val="accent6">
                    <a:lumMod val="75000"/>
                  </a:schemeClr>
                </a:solidFill>
              </a:rPr>
              <a:t>0.4</a:t>
            </a:r>
            <a:endParaRPr lang="en-GB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798900" y="5463699"/>
            <a:ext cx="477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solidFill>
                  <a:schemeClr val="accent6">
                    <a:lumMod val="75000"/>
                  </a:schemeClr>
                </a:solidFill>
              </a:rPr>
              <a:t>0.1</a:t>
            </a:r>
            <a:endParaRPr lang="en-GB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Decision trees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Simple classifications of</a:t>
            </a:r>
            <a:r>
              <a:rPr lang="en-GB" baseline="0" dirty="0" smtClean="0"/>
              <a:t> the data, based on splits/partitions of data </a:t>
            </a:r>
          </a:p>
          <a:p>
            <a:r>
              <a:rPr lang="en-GB" baseline="0" dirty="0" smtClean="0"/>
              <a:t>Simple/fast to generate and very easy to interpret</a:t>
            </a:r>
          </a:p>
          <a:p>
            <a:r>
              <a:rPr lang="en-GB" baseline="0" dirty="0" smtClean="0"/>
              <a:t>Very heterogeneous data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. </a:t>
            </a:r>
          </a:p>
          <a:p>
            <a:pPr lvl="1"/>
            <a:r>
              <a:rPr lang="en-GB" baseline="0" dirty="0" smtClean="0"/>
              <a:t>Genetic features</a:t>
            </a:r>
          </a:p>
          <a:p>
            <a:pPr lvl="1"/>
            <a:r>
              <a:rPr lang="en-GB" dirty="0" smtClean="0"/>
              <a:t>Real-valued parametric numerical observations</a:t>
            </a:r>
          </a:p>
          <a:p>
            <a:pPr lvl="1"/>
            <a:r>
              <a:rPr lang="en-GB" baseline="0" dirty="0" smtClean="0"/>
              <a:t>Categorical</a:t>
            </a:r>
            <a:r>
              <a:rPr lang="en-GB" dirty="0" smtClean="0"/>
              <a:t> data</a:t>
            </a:r>
            <a:endParaRPr lang="en-GB" baseline="0" dirty="0" smtClean="0"/>
          </a:p>
          <a:p>
            <a:r>
              <a:rPr lang="en-GB" baseline="0" dirty="0" smtClean="0"/>
              <a:t>But prone to </a:t>
            </a:r>
            <a:r>
              <a:rPr lang="en-GB" baseline="0" dirty="0" err="1" smtClean="0"/>
              <a:t>overfitting</a:t>
            </a:r>
            <a:r>
              <a:rPr lang="en-GB" baseline="0" dirty="0" smtClean="0"/>
              <a:t>, local optima, and sensitivity to training data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Decision trees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each split, achieve most efficient </a:t>
            </a:r>
            <a:r>
              <a:rPr lang="en-US" sz="3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labelling</a:t>
            </a:r>
            <a:r>
              <a:rPr lang="en-US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data</a:t>
            </a:r>
            <a:endParaRPr lang="en-US" sz="3200" dirty="0" smtClean="0"/>
          </a:p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Splits / decisions structured in order of variation explained</a:t>
            </a:r>
            <a:endParaRPr lang="en-US" dirty="0" smtClean="0"/>
          </a:p>
          <a:p>
            <a:r>
              <a:rPr lang="en-GB" dirty="0" smtClean="0"/>
              <a:t>We may</a:t>
            </a:r>
            <a:r>
              <a:rPr lang="en-GB" baseline="0" dirty="0" smtClean="0"/>
              <a:t> iterate e.g. ‘forestry’ and employ</a:t>
            </a:r>
            <a:r>
              <a:rPr lang="en-GB" dirty="0" smtClean="0"/>
              <a:t> </a:t>
            </a:r>
            <a:r>
              <a:rPr lang="en-GB" baseline="0" dirty="0" smtClean="0"/>
              <a:t>various combinations of cunning to make efficient,</a:t>
            </a:r>
            <a:r>
              <a:rPr lang="en-GB" dirty="0" smtClean="0"/>
              <a:t> globally-optimal trees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Decision trees</a:t>
            </a:r>
            <a:endParaRPr lang="en-GB" dirty="0"/>
          </a:p>
        </p:txBody>
      </p:sp>
      <p:sp>
        <p:nvSpPr>
          <p:cNvPr id="9" name="Decision 8"/>
          <p:cNvSpPr/>
          <p:nvPr/>
        </p:nvSpPr>
        <p:spPr bwMode="auto">
          <a:xfrm>
            <a:off x="457200" y="1599415"/>
            <a:ext cx="1920727" cy="1052064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34"/>
          <p:cNvSpPr txBox="1">
            <a:spLocks noChangeArrowheads="1"/>
          </p:cNvSpPr>
          <p:nvPr/>
        </p:nvSpPr>
        <p:spPr bwMode="auto">
          <a:xfrm>
            <a:off x="248850" y="1946029"/>
            <a:ext cx="233743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900" dirty="0"/>
              <a:t>VL 4 length</a:t>
            </a:r>
          </a:p>
        </p:txBody>
      </p:sp>
      <p:sp>
        <p:nvSpPr>
          <p:cNvPr id="11" name="Decision 10"/>
          <p:cNvSpPr/>
          <p:nvPr/>
        </p:nvSpPr>
        <p:spPr bwMode="auto">
          <a:xfrm>
            <a:off x="3071400" y="2542860"/>
            <a:ext cx="1739282" cy="733557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Arrow Connector 13"/>
          <p:cNvCxnSpPr>
            <a:stCxn id="9" idx="3"/>
          </p:cNvCxnSpPr>
          <p:nvPr/>
        </p:nvCxnSpPr>
        <p:spPr bwMode="auto">
          <a:xfrm>
            <a:off x="2377927" y="2125447"/>
            <a:ext cx="1211146" cy="5890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</p:cNvCxnSpPr>
          <p:nvPr/>
        </p:nvCxnSpPr>
        <p:spPr bwMode="auto">
          <a:xfrm rot="16200000" flipH="1">
            <a:off x="3713466" y="3503992"/>
            <a:ext cx="780555" cy="325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rminator 15"/>
          <p:cNvSpPr/>
          <p:nvPr/>
        </p:nvSpPr>
        <p:spPr bwMode="auto">
          <a:xfrm>
            <a:off x="3498035" y="4056972"/>
            <a:ext cx="1732920" cy="572847"/>
          </a:xfrm>
          <a:prstGeom prst="flowChartTerminator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3301935" y="4195471"/>
            <a:ext cx="192902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900" b="1" i="1" dirty="0" smtClean="0"/>
              <a:t>Average</a:t>
            </a:r>
            <a:endParaRPr lang="en-US" sz="1900" b="1" i="1" dirty="0"/>
          </a:p>
        </p:txBody>
      </p:sp>
      <p:cxnSp>
        <p:nvCxnSpPr>
          <p:cNvPr id="18" name="Straight Arrow Connector 17"/>
          <p:cNvCxnSpPr>
            <a:stCxn id="9" idx="2"/>
            <a:endCxn id="27" idx="0"/>
          </p:cNvCxnSpPr>
          <p:nvPr/>
        </p:nvCxnSpPr>
        <p:spPr bwMode="auto">
          <a:xfrm rot="5400000">
            <a:off x="626870" y="3266277"/>
            <a:ext cx="1405493" cy="1758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25" idx="1"/>
          </p:cNvCxnSpPr>
          <p:nvPr/>
        </p:nvCxnSpPr>
        <p:spPr bwMode="auto">
          <a:xfrm>
            <a:off x="4810682" y="2909639"/>
            <a:ext cx="1270920" cy="2582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42"/>
          <p:cNvSpPr txBox="1">
            <a:spLocks noChangeArrowheads="1"/>
          </p:cNvSpPr>
          <p:nvPr/>
        </p:nvSpPr>
        <p:spPr bwMode="auto">
          <a:xfrm>
            <a:off x="2716040" y="2752422"/>
            <a:ext cx="233743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900" dirty="0"/>
              <a:t>VL 1 length</a:t>
            </a:r>
          </a:p>
        </p:txBody>
      </p:sp>
      <p:sp>
        <p:nvSpPr>
          <p:cNvPr id="21" name="Rectangle 43"/>
          <p:cNvSpPr>
            <a:spLocks noChangeArrowheads="1"/>
          </p:cNvSpPr>
          <p:nvPr/>
        </p:nvSpPr>
        <p:spPr bwMode="auto">
          <a:xfrm>
            <a:off x="2585571" y="2084529"/>
            <a:ext cx="978102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00" dirty="0"/>
              <a:t>≤ 34</a:t>
            </a:r>
          </a:p>
        </p:txBody>
      </p:sp>
      <p:sp>
        <p:nvSpPr>
          <p:cNvPr id="22" name="Rectangle 44"/>
          <p:cNvSpPr>
            <a:spLocks noChangeArrowheads="1"/>
          </p:cNvSpPr>
          <p:nvPr/>
        </p:nvSpPr>
        <p:spPr bwMode="auto">
          <a:xfrm>
            <a:off x="4572000" y="2632640"/>
            <a:ext cx="1002485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00" dirty="0"/>
              <a:t> ≤ 27</a:t>
            </a:r>
          </a:p>
        </p:txBody>
      </p:sp>
      <p:sp>
        <p:nvSpPr>
          <p:cNvPr id="23" name="Rectangle 45"/>
          <p:cNvSpPr>
            <a:spLocks noChangeArrowheads="1"/>
          </p:cNvSpPr>
          <p:nvPr/>
        </p:nvSpPr>
        <p:spPr bwMode="auto">
          <a:xfrm>
            <a:off x="3574235" y="3429000"/>
            <a:ext cx="135431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00" dirty="0"/>
              <a:t> &gt; 27</a:t>
            </a:r>
          </a:p>
        </p:txBody>
      </p:sp>
      <p:sp>
        <p:nvSpPr>
          <p:cNvPr id="24" name="Rectangle 46"/>
          <p:cNvSpPr>
            <a:spLocks noChangeArrowheads="1"/>
          </p:cNvSpPr>
          <p:nvPr/>
        </p:nvSpPr>
        <p:spPr bwMode="auto">
          <a:xfrm>
            <a:off x="1091992" y="3276416"/>
            <a:ext cx="935032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00" dirty="0"/>
              <a:t>&gt; 34</a:t>
            </a:r>
          </a:p>
        </p:txBody>
      </p:sp>
      <p:sp>
        <p:nvSpPr>
          <p:cNvPr id="25" name="Terminator 24"/>
          <p:cNvSpPr/>
          <p:nvPr/>
        </p:nvSpPr>
        <p:spPr bwMode="auto">
          <a:xfrm>
            <a:off x="6081602" y="2816695"/>
            <a:ext cx="1202694" cy="702452"/>
          </a:xfrm>
          <a:prstGeom prst="flowChartTerminator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TextBox 48"/>
          <p:cNvSpPr txBox="1">
            <a:spLocks noChangeArrowheads="1"/>
          </p:cNvSpPr>
          <p:nvPr/>
        </p:nvSpPr>
        <p:spPr bwMode="auto">
          <a:xfrm>
            <a:off x="5847114" y="3029421"/>
            <a:ext cx="143718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900" b="1" i="1" dirty="0" smtClean="0"/>
              <a:t>Chronic</a:t>
            </a:r>
            <a:endParaRPr lang="en-US" sz="1900" b="1" i="1" dirty="0"/>
          </a:p>
        </p:txBody>
      </p:sp>
      <p:sp>
        <p:nvSpPr>
          <p:cNvPr id="27" name="Terminator 26"/>
          <p:cNvSpPr/>
          <p:nvPr/>
        </p:nvSpPr>
        <p:spPr bwMode="auto">
          <a:xfrm>
            <a:off x="550880" y="4056972"/>
            <a:ext cx="1381575" cy="572847"/>
          </a:xfrm>
          <a:prstGeom prst="flowChartTerminator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TextBox 48"/>
          <p:cNvSpPr txBox="1">
            <a:spLocks noChangeArrowheads="1"/>
          </p:cNvSpPr>
          <p:nvPr/>
        </p:nvSpPr>
        <p:spPr bwMode="auto">
          <a:xfrm>
            <a:off x="527619" y="4056972"/>
            <a:ext cx="1476713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900" b="1" i="1" dirty="0" smtClean="0"/>
              <a:t>Remission</a:t>
            </a:r>
            <a:endParaRPr lang="en-US" sz="19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aseline="0" dirty="0" err="1" smtClean="0"/>
              <a:t>SVMs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Support</a:t>
            </a:r>
            <a:r>
              <a:rPr lang="en-GB" baseline="0" dirty="0" smtClean="0"/>
              <a:t> vector machines: find an optimal partitioning of the data in higher-dimensional space</a:t>
            </a:r>
          </a:p>
          <a:p>
            <a:r>
              <a:rPr lang="en-GB" baseline="0" dirty="0" smtClean="0"/>
              <a:t>Same principle as decision trees, but interaction</a:t>
            </a:r>
          </a:p>
          <a:p>
            <a:r>
              <a:rPr lang="en-GB" baseline="0" dirty="0" smtClean="0"/>
              <a:t>Can be very efficient but harder to understand output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SVMs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i="1" dirty="0" smtClean="0"/>
              <a:t>Label</a:t>
            </a:r>
            <a:r>
              <a:rPr lang="en-GB" i="0" baseline="0" dirty="0" smtClean="0"/>
              <a:t> the data discretely</a:t>
            </a:r>
          </a:p>
          <a:p>
            <a:r>
              <a:rPr lang="en-GB" dirty="0" smtClean="0"/>
              <a:t>Each </a:t>
            </a:r>
            <a:r>
              <a:rPr lang="en-GB" dirty="0" err="1" smtClean="0"/>
              <a:t>datapoint</a:t>
            </a:r>
            <a:r>
              <a:rPr lang="en-GB" dirty="0" smtClean="0"/>
              <a:t> </a:t>
            </a:r>
            <a:r>
              <a:rPr lang="en-GB" i="1" dirty="0" err="1" smtClean="0"/>
              <a:t>d</a:t>
            </a:r>
            <a:r>
              <a:rPr lang="en-GB" dirty="0" smtClean="0"/>
              <a:t> is a </a:t>
            </a:r>
            <a:r>
              <a:rPr lang="en-GB" i="1" dirty="0" smtClean="0"/>
              <a:t>vector</a:t>
            </a:r>
            <a:r>
              <a:rPr lang="en-GB" dirty="0" smtClean="0"/>
              <a:t> of values in {</a:t>
            </a:r>
            <a:r>
              <a:rPr lang="en-GB" i="1" dirty="0" err="1" smtClean="0"/>
              <a:t>w,x,y,z</a:t>
            </a:r>
            <a:r>
              <a:rPr lang="en-GB" i="1" dirty="0" smtClean="0"/>
              <a:t>…}</a:t>
            </a:r>
            <a:endParaRPr lang="en-GB" i="0" baseline="0" dirty="0" smtClean="0"/>
          </a:p>
          <a:p>
            <a:r>
              <a:rPr lang="en-GB" i="0" baseline="0" dirty="0" smtClean="0"/>
              <a:t>Find a partition in the data which completely (‘hard-margin’) or maximally </a:t>
            </a:r>
            <a:r>
              <a:rPr lang="en-GB" dirty="0" smtClean="0"/>
              <a:t>(soft-margin) separates </a:t>
            </a:r>
            <a:r>
              <a:rPr lang="en-GB" dirty="0" err="1" smtClean="0"/>
              <a:t>d</a:t>
            </a:r>
            <a:r>
              <a:rPr lang="en-GB" baseline="-25000" dirty="0" err="1" smtClean="0"/>
              <a:t>label</a:t>
            </a:r>
            <a:r>
              <a:rPr lang="en-GB" baseline="-25000" dirty="0" smtClean="0"/>
              <a:t> 1</a:t>
            </a:r>
            <a:r>
              <a:rPr lang="en-GB" dirty="0" smtClean="0"/>
              <a:t>from </a:t>
            </a:r>
            <a:r>
              <a:rPr lang="en-GB" dirty="0" err="1" smtClean="0"/>
              <a:t>d</a:t>
            </a:r>
            <a:r>
              <a:rPr lang="en-GB" baseline="-25000" dirty="0" err="1" smtClean="0"/>
              <a:t>label</a:t>
            </a:r>
            <a:r>
              <a:rPr lang="en-GB" baseline="-25000" dirty="0" smtClean="0"/>
              <a:t> 2 </a:t>
            </a:r>
            <a:r>
              <a:rPr lang="en-GB" dirty="0" smtClean="0"/>
              <a:t>(a </a:t>
            </a:r>
            <a:r>
              <a:rPr lang="en-GB" i="1" dirty="0" err="1" smtClean="0"/>
              <a:t>hyperplane</a:t>
            </a:r>
            <a:r>
              <a:rPr lang="en-GB" dirty="0" smtClean="0"/>
              <a:t>)</a:t>
            </a:r>
            <a:endParaRPr lang="en-GB" baseline="-25000" dirty="0" smtClean="0"/>
          </a:p>
          <a:p>
            <a:r>
              <a:rPr lang="en-GB" dirty="0" smtClean="0"/>
              <a:t>Gap between groups is the margin</a:t>
            </a:r>
          </a:p>
          <a:p>
            <a:r>
              <a:rPr lang="en-GB" dirty="0" smtClean="0"/>
              <a:t>Points (vectors) at the margin are the </a:t>
            </a:r>
            <a:r>
              <a:rPr lang="en-GB" i="1" dirty="0" smtClean="0"/>
              <a:t>support vectors</a:t>
            </a:r>
          </a:p>
          <a:p>
            <a:r>
              <a:rPr lang="en-GB" dirty="0" smtClean="0"/>
              <a:t>Where linear </a:t>
            </a:r>
            <a:r>
              <a:rPr lang="en-GB" dirty="0" err="1" smtClean="0"/>
              <a:t>hyperplanes</a:t>
            </a:r>
            <a:r>
              <a:rPr lang="en-GB" dirty="0" smtClean="0"/>
              <a:t> do not work, we can use a </a:t>
            </a:r>
            <a:r>
              <a:rPr lang="en-GB" i="1" dirty="0" smtClean="0"/>
              <a:t>kernel</a:t>
            </a:r>
            <a:r>
              <a:rPr lang="en-GB" dirty="0" smtClean="0"/>
              <a:t> to reshape the space so they do. A handy cheat!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K-means and clustering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Find structure in the dataset e.g. interactions between sets of parameter values</a:t>
            </a:r>
          </a:p>
          <a:p>
            <a:r>
              <a:rPr lang="en-GB" dirty="0" smtClean="0"/>
              <a:t>Choice of clustering method and initialisation can have a big impact</a:t>
            </a:r>
          </a:p>
          <a:p>
            <a:r>
              <a:rPr lang="en-GB" dirty="0" smtClean="0"/>
              <a:t>Good for dimensionality reduction e.g. 1000s of cancer cell genes </a:t>
            </a:r>
            <a:r>
              <a:rPr lang="en-US" dirty="0" smtClean="0">
                <a:sym typeface="Wingdings"/>
              </a:rPr>
              <a:t>9 cancer genotypes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K-means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(actually just one clustering method, there are many…)</a:t>
            </a:r>
          </a:p>
          <a:p>
            <a:r>
              <a:rPr lang="en-GB" dirty="0" smtClean="0"/>
              <a:t>We want to calculate K separate means, or </a:t>
            </a:r>
            <a:r>
              <a:rPr lang="en-GB" i="1" dirty="0" err="1" smtClean="0"/>
              <a:t>medoids</a:t>
            </a:r>
            <a:r>
              <a:rPr lang="en-GB" dirty="0" smtClean="0"/>
              <a:t> that define maximal </a:t>
            </a:r>
            <a:r>
              <a:rPr lang="en-GB" dirty="0" err="1" smtClean="0"/>
              <a:t>clusterings</a:t>
            </a:r>
            <a:r>
              <a:rPr lang="en-GB" dirty="0" smtClean="0"/>
              <a:t> of the data</a:t>
            </a:r>
          </a:p>
          <a:p>
            <a:pPr lvl="1"/>
            <a:r>
              <a:rPr lang="en-GB" i="1" dirty="0" smtClean="0"/>
              <a:t>Propose </a:t>
            </a:r>
            <a:r>
              <a:rPr lang="en-GB" dirty="0" smtClean="0"/>
              <a:t>a </a:t>
            </a:r>
            <a:r>
              <a:rPr lang="en-GB" dirty="0" err="1" smtClean="0"/>
              <a:t>centroid</a:t>
            </a:r>
            <a:r>
              <a:rPr lang="en-GB" dirty="0" smtClean="0"/>
              <a:t> for the </a:t>
            </a:r>
            <a:r>
              <a:rPr lang="en-GB" dirty="0" err="1" smtClean="0"/>
              <a:t>Kth</a:t>
            </a:r>
            <a:r>
              <a:rPr lang="en-GB" dirty="0" smtClean="0"/>
              <a:t> cluster</a:t>
            </a:r>
          </a:p>
          <a:p>
            <a:pPr lvl="1"/>
            <a:r>
              <a:rPr lang="en-GB" dirty="0" smtClean="0"/>
              <a:t>Calculate goodness-of-fit</a:t>
            </a:r>
          </a:p>
          <a:p>
            <a:pPr lvl="1"/>
            <a:r>
              <a:rPr lang="en-GB" dirty="0" smtClean="0"/>
              <a:t>Repeat for each K</a:t>
            </a:r>
          </a:p>
          <a:p>
            <a:pPr lvl="1"/>
            <a:r>
              <a:rPr lang="en-GB" dirty="0" smtClean="0"/>
              <a:t>Define </a:t>
            </a:r>
            <a:r>
              <a:rPr lang="en-GB" dirty="0" err="1" smtClean="0"/>
              <a:t>labellings</a:t>
            </a:r>
            <a:r>
              <a:rPr lang="en-GB" dirty="0" smtClean="0"/>
              <a:t> (clustering) for every point as closest </a:t>
            </a:r>
            <a:r>
              <a:rPr lang="en-GB" dirty="0" err="1" smtClean="0"/>
              <a:t>centroid</a:t>
            </a:r>
            <a:endParaRPr lang="en-GB" dirty="0" smtClean="0"/>
          </a:p>
          <a:p>
            <a:pPr lvl="1"/>
            <a:r>
              <a:rPr lang="en-GB" dirty="0" smtClean="0"/>
              <a:t>Optimise globally</a:t>
            </a:r>
          </a:p>
          <a:p>
            <a:r>
              <a:rPr lang="en-GB" b="1" dirty="0" smtClean="0"/>
              <a:t>WARNING: not just hard but </a:t>
            </a:r>
            <a:r>
              <a:rPr lang="en-GB" b="1" i="1" dirty="0" smtClean="0"/>
              <a:t>NP</a:t>
            </a:r>
            <a:r>
              <a:rPr lang="en-GB" b="1" dirty="0" smtClean="0"/>
              <a:t>-hard!</a:t>
            </a:r>
            <a:endParaRPr lang="en-GB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Pervasive issues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/>
              <a:buChar char="•"/>
            </a:pPr>
            <a:r>
              <a:rPr lang="en-GB" dirty="0" smtClean="0"/>
              <a:t>Independence</a:t>
            </a:r>
          </a:p>
          <a:p>
            <a:pPr algn="l">
              <a:buFont typeface="Arial"/>
              <a:buChar char="•"/>
            </a:pPr>
            <a:r>
              <a:rPr lang="en-GB" dirty="0" smtClean="0"/>
              <a:t>Autocorrelation</a:t>
            </a:r>
          </a:p>
          <a:p>
            <a:pPr algn="l">
              <a:buFont typeface="Arial"/>
              <a:buChar char="•"/>
            </a:pPr>
            <a:r>
              <a:rPr lang="en-GB" dirty="0" smtClean="0"/>
              <a:t>Numerator/denominators in tests</a:t>
            </a:r>
          </a:p>
          <a:p>
            <a:pPr algn="l">
              <a:buFont typeface="Arial"/>
              <a:buChar char="•"/>
            </a:pPr>
            <a:r>
              <a:rPr lang="en-GB" dirty="0" smtClean="0"/>
              <a:t>Strategies and gradients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Neural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Not actually a big computer brain…</a:t>
            </a:r>
          </a:p>
          <a:p>
            <a:r>
              <a:rPr lang="en-GB" dirty="0" smtClean="0"/>
              <a:t>Rather</a:t>
            </a:r>
            <a:r>
              <a:rPr lang="en-GB" baseline="0" dirty="0" smtClean="0"/>
              <a:t> than attempting to model structure of a system directly, and/or detect partitions, neural networks are simply connected nodes which transform input into output</a:t>
            </a:r>
          </a:p>
          <a:p>
            <a:r>
              <a:rPr lang="en-GB" baseline="0" dirty="0" smtClean="0"/>
              <a:t>Iterative training compares output</a:t>
            </a:r>
            <a:r>
              <a:rPr lang="en-GB" dirty="0" smtClean="0"/>
              <a:t> to error and refines node connections in highly nonlinear</a:t>
            </a:r>
            <a:r>
              <a:rPr lang="en-GB" baseline="0" dirty="0" smtClean="0"/>
              <a:t> ways</a:t>
            </a:r>
          </a:p>
          <a:p>
            <a:r>
              <a:rPr lang="en-GB" baseline="0" dirty="0" smtClean="0"/>
              <a:t>Powerful technique for making predictions and classifications (handwriting/facial pattern recognition etc) but </a:t>
            </a:r>
            <a:r>
              <a:rPr lang="en-GB" b="1" baseline="0" dirty="0" smtClean="0"/>
              <a:t>very</a:t>
            </a:r>
            <a:r>
              <a:rPr lang="en-GB" b="0" baseline="0" dirty="0" smtClean="0"/>
              <a:t> hard to understand internal model logic</a:t>
            </a:r>
          </a:p>
          <a:p>
            <a:r>
              <a:rPr lang="en-GB" dirty="0" smtClean="0"/>
              <a:t>RIRO++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Neural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88100" cy="4952999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Define a NN as </a:t>
            </a:r>
            <a:r>
              <a:rPr lang="en-GB" i="1" dirty="0" smtClean="0"/>
              <a:t>layers</a:t>
            </a:r>
            <a:r>
              <a:rPr lang="en-GB" i="0" dirty="0" smtClean="0"/>
              <a:t> of </a:t>
            </a:r>
            <a:r>
              <a:rPr lang="en-GB" i="1" dirty="0" smtClean="0"/>
              <a:t>nodes</a:t>
            </a:r>
            <a:r>
              <a:rPr lang="en-GB" dirty="0" smtClean="0"/>
              <a:t>:</a:t>
            </a:r>
          </a:p>
          <a:p>
            <a:pPr lvl="1"/>
            <a:r>
              <a:rPr lang="en-GB" i="1" dirty="0" smtClean="0"/>
              <a:t>Input </a:t>
            </a:r>
            <a:r>
              <a:rPr lang="en-GB" dirty="0" smtClean="0"/>
              <a:t>layer</a:t>
            </a:r>
          </a:p>
          <a:p>
            <a:pPr lvl="1"/>
            <a:r>
              <a:rPr lang="en-GB" i="1" dirty="0" smtClean="0"/>
              <a:t>Output </a:t>
            </a:r>
            <a:r>
              <a:rPr lang="en-GB" dirty="0" smtClean="0"/>
              <a:t>layer</a:t>
            </a:r>
          </a:p>
          <a:p>
            <a:pPr lvl="1"/>
            <a:r>
              <a:rPr lang="en-GB" dirty="0" smtClean="0"/>
              <a:t>One or more </a:t>
            </a:r>
            <a:r>
              <a:rPr lang="en-GB" i="1" dirty="0" smtClean="0"/>
              <a:t>hidden layers</a:t>
            </a:r>
          </a:p>
          <a:p>
            <a:pPr lvl="1"/>
            <a:r>
              <a:rPr lang="en-GB" dirty="0" smtClean="0"/>
              <a:t>An </a:t>
            </a:r>
            <a:r>
              <a:rPr lang="en-GB" i="1" dirty="0" smtClean="0"/>
              <a:t>activation function</a:t>
            </a:r>
            <a:endParaRPr lang="en-GB" dirty="0" smtClean="0"/>
          </a:p>
          <a:p>
            <a:r>
              <a:rPr lang="en-GB" i="1" dirty="0" smtClean="0"/>
              <a:t>Train</a:t>
            </a:r>
            <a:r>
              <a:rPr lang="en-GB" dirty="0" smtClean="0"/>
              <a:t> the NN as follows:</a:t>
            </a:r>
          </a:p>
          <a:p>
            <a:pPr lvl="1"/>
            <a:r>
              <a:rPr lang="en-GB" dirty="0" smtClean="0"/>
              <a:t>Begin with a maximally-connected NN</a:t>
            </a:r>
          </a:p>
          <a:p>
            <a:pPr lvl="1"/>
            <a:r>
              <a:rPr lang="en-GB" dirty="0" smtClean="0"/>
              <a:t>For each node in first layer, calculate output as (input * activation function)</a:t>
            </a:r>
          </a:p>
          <a:p>
            <a:pPr lvl="1"/>
            <a:r>
              <a:rPr lang="en-GB" dirty="0" smtClean="0"/>
              <a:t>For nodes in next layer, sum (inputs *weights), and repeat</a:t>
            </a:r>
          </a:p>
          <a:p>
            <a:pPr lvl="1"/>
            <a:r>
              <a:rPr lang="en-GB" dirty="0" smtClean="0"/>
              <a:t>Calculate error from output layer</a:t>
            </a:r>
          </a:p>
          <a:p>
            <a:pPr lvl="1"/>
            <a:r>
              <a:rPr lang="en-GB" dirty="0" err="1" smtClean="0"/>
              <a:t>Backpropagate</a:t>
            </a:r>
            <a:r>
              <a:rPr lang="en-GB" dirty="0" smtClean="0"/>
              <a:t> error to train e.g. refine weights </a:t>
            </a:r>
          </a:p>
          <a:p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6713538" y="1722438"/>
            <a:ext cx="2405062" cy="703262"/>
            <a:chOff x="6713538" y="1722438"/>
            <a:chExt cx="2405062" cy="703262"/>
          </a:xfrm>
        </p:grpSpPr>
        <p:sp>
          <p:nvSpPr>
            <p:cNvPr id="4" name="Oval 3"/>
            <p:cNvSpPr/>
            <p:nvPr/>
          </p:nvSpPr>
          <p:spPr>
            <a:xfrm>
              <a:off x="6713538" y="1722438"/>
              <a:ext cx="703262" cy="7032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7619207" y="1722438"/>
              <a:ext cx="703262" cy="7032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8415338" y="1722438"/>
              <a:ext cx="703262" cy="7032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Oval 9"/>
          <p:cNvSpPr/>
          <p:nvPr/>
        </p:nvSpPr>
        <p:spPr>
          <a:xfrm>
            <a:off x="6738938" y="2578100"/>
            <a:ext cx="703262" cy="70326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644607" y="2578100"/>
            <a:ext cx="703262" cy="70326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440738" y="2578100"/>
            <a:ext cx="703262" cy="70326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6713538" y="5049838"/>
            <a:ext cx="703262" cy="703262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7619207" y="5049838"/>
            <a:ext cx="703262" cy="703262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8415338" y="5049838"/>
            <a:ext cx="703262" cy="703262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713538" y="3429000"/>
            <a:ext cx="703262" cy="70326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7619207" y="3429000"/>
            <a:ext cx="703262" cy="70326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8415338" y="3429000"/>
            <a:ext cx="703262" cy="70326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en-GB" dirty="0" smtClean="0"/>
              <a:t>Genetic 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mtClean="0"/>
              <a:t>Instead of </a:t>
            </a:r>
            <a:r>
              <a:rPr lang="en-GB" i="1" smtClean="0"/>
              <a:t>a priori</a:t>
            </a:r>
            <a:r>
              <a:rPr lang="en-GB" smtClean="0"/>
              <a:t> model selection rules, allow for a ‘population’ of models, with a pool of possible parameters / methods to choose from</a:t>
            </a:r>
          </a:p>
          <a:p>
            <a:r>
              <a:rPr lang="en-GB" smtClean="0"/>
              <a:t>Allow them to compete for ‘fitness’ (goodness-of-fit) over generations</a:t>
            </a:r>
          </a:p>
          <a:p>
            <a:r>
              <a:rPr lang="en-GB" smtClean="0"/>
              <a:t>Sounds cool</a:t>
            </a:r>
          </a:p>
          <a:p>
            <a:r>
              <a:rPr lang="en-GB" smtClean="0"/>
              <a:t>Can be a lot of work for not noticeably improved models</a:t>
            </a:r>
          </a:p>
          <a:p>
            <a:r>
              <a:rPr lang="en-GB" smtClean="0"/>
              <a:t>Hard to reason why they should be inherently any better</a:t>
            </a:r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More dimensionality </a:t>
            </a:r>
            <a:r>
              <a:rPr lang="en-GB" baseline="0" dirty="0" smtClean="0"/>
              <a:t>reductions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Principal components analysis</a:t>
            </a:r>
            <a:r>
              <a:rPr lang="en-GB" baseline="0" dirty="0" smtClean="0"/>
              <a:t> (PCA)</a:t>
            </a:r>
          </a:p>
          <a:p>
            <a:r>
              <a:rPr lang="en-GB" baseline="0" dirty="0" smtClean="0"/>
              <a:t>Multidimensional scaling (MDS), many others</a:t>
            </a:r>
          </a:p>
          <a:p>
            <a:r>
              <a:rPr lang="en-GB" baseline="0" dirty="0" smtClean="0"/>
              <a:t>Different </a:t>
            </a:r>
            <a:r>
              <a:rPr lang="en-GB" dirty="0" smtClean="0"/>
              <a:t>approaches will depend on nature, dimensionality, and heterogeneity in the dataset.</a:t>
            </a:r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Visualisations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Good visualisations</a:t>
            </a:r>
            <a:r>
              <a:rPr lang="en-GB" baseline="0" dirty="0" smtClean="0"/>
              <a:t> really will get you noticed</a:t>
            </a:r>
          </a:p>
          <a:p>
            <a:r>
              <a:rPr lang="en-GB" baseline="0" dirty="0" smtClean="0"/>
              <a:t>Ggplot2, Hadley Wickham etc. See </a:t>
            </a:r>
            <a:r>
              <a:rPr lang="en-GB" baseline="0" dirty="0" err="1" smtClean="0"/>
              <a:t>Qmplus</a:t>
            </a:r>
            <a:endParaRPr lang="en-GB" baseline="0" dirty="0" smtClean="0"/>
          </a:p>
          <a:p>
            <a:r>
              <a:rPr lang="en-GB" dirty="0" smtClean="0"/>
              <a:t>Good visualisations should also highlight structure in the data. They may even help us uncover it.</a:t>
            </a:r>
          </a:p>
          <a:p>
            <a:r>
              <a:rPr lang="en-GB" dirty="0" smtClean="0"/>
              <a:t>Animation too? Why not.</a:t>
            </a:r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 thoughts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GB" dirty="0" smtClean="0"/>
              <a:t>Biology needs bioinformatics and stats. Science does. The world</a:t>
            </a:r>
            <a:r>
              <a:rPr lang="en-GB" baseline="0" dirty="0" smtClean="0"/>
              <a:t> needs you.</a:t>
            </a:r>
          </a:p>
          <a:p>
            <a:pPr lvl="0"/>
            <a:r>
              <a:rPr lang="en-GB" baseline="0" dirty="0" smtClean="0"/>
              <a:t>Our skills are highly transferable</a:t>
            </a:r>
          </a:p>
          <a:p>
            <a:pPr lvl="0"/>
            <a:r>
              <a:rPr lang="en-GB" baseline="0" dirty="0" smtClean="0"/>
              <a:t>Our problems are cool</a:t>
            </a:r>
          </a:p>
          <a:p>
            <a:pPr lvl="0"/>
            <a:r>
              <a:rPr lang="en-GB" baseline="0" dirty="0" smtClean="0"/>
              <a:t>There are many different types of </a:t>
            </a:r>
            <a:r>
              <a:rPr lang="en-GB" baseline="0" dirty="0" err="1" smtClean="0"/>
              <a:t>bioinformatician</a:t>
            </a:r>
            <a:r>
              <a:rPr lang="en-GB" baseline="0" dirty="0" smtClean="0"/>
              <a:t> and ways of doing bioinformatics</a:t>
            </a:r>
          </a:p>
          <a:p>
            <a:pPr lvl="0"/>
            <a:r>
              <a:rPr lang="en-GB" baseline="0" dirty="0" smtClean="0"/>
              <a:t>Good luck!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Independence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have assumed that samples in our population of interest</a:t>
            </a:r>
            <a:r>
              <a:rPr lang="en-GB" baseline="0" dirty="0" smtClean="0"/>
              <a:t> are </a:t>
            </a:r>
            <a:r>
              <a:rPr lang="en-GB" b="1" baseline="0" dirty="0" smtClean="0"/>
              <a:t>independent and identically distributed (</a:t>
            </a:r>
            <a:r>
              <a:rPr lang="en-GB" b="1" baseline="0" dirty="0" err="1" smtClean="0"/>
              <a:t>iid</a:t>
            </a:r>
            <a:r>
              <a:rPr lang="en-GB" b="1" baseline="0" dirty="0" smtClean="0"/>
              <a:t>)</a:t>
            </a:r>
            <a:endParaRPr lang="en-GB" b="0" baseline="0" dirty="0" smtClean="0"/>
          </a:p>
          <a:p>
            <a:r>
              <a:rPr lang="en-GB" b="0" baseline="0" dirty="0" smtClean="0"/>
              <a:t>This can be violated very, very easily:</a:t>
            </a:r>
          </a:p>
          <a:p>
            <a:pPr lvl="1"/>
            <a:r>
              <a:rPr lang="en-GB" dirty="0" smtClean="0"/>
              <a:t>Errors</a:t>
            </a:r>
            <a:r>
              <a:rPr lang="en-GB" baseline="0" dirty="0" smtClean="0"/>
              <a:t> and biases arising from the experiment or dataset itself</a:t>
            </a:r>
          </a:p>
          <a:p>
            <a:pPr lvl="1"/>
            <a:r>
              <a:rPr lang="en-GB" baseline="0" dirty="0" smtClean="0"/>
              <a:t>Systemic/phenomenological reasons for autocorrelation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Autocorrelation (I)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Two</a:t>
            </a:r>
            <a:r>
              <a:rPr lang="en-GB" baseline="0" dirty="0" smtClean="0"/>
              <a:t> or more samples share information or dependence, such that (e.g.) the N</a:t>
            </a:r>
            <a:r>
              <a:rPr lang="en-GB" baseline="30000" dirty="0" smtClean="0"/>
              <a:t>th</a:t>
            </a:r>
            <a:r>
              <a:rPr lang="en-GB" baseline="0" dirty="0" smtClean="0"/>
              <a:t> sample provides information about the N+1</a:t>
            </a:r>
          </a:p>
          <a:p>
            <a:r>
              <a:rPr lang="en-GB" dirty="0" smtClean="0"/>
              <a:t>Parameters may also be </a:t>
            </a:r>
            <a:r>
              <a:rPr lang="en-GB" dirty="0" err="1" smtClean="0"/>
              <a:t>autocorrelated</a:t>
            </a:r>
            <a:r>
              <a:rPr lang="en-GB" dirty="0" smtClean="0"/>
              <a:t>, </a:t>
            </a:r>
            <a:r>
              <a:rPr lang="en-GB" dirty="0" err="1" smtClean="0"/>
              <a:t>e.g</a:t>
            </a:r>
            <a:r>
              <a:rPr lang="en-GB" dirty="0" smtClean="0"/>
              <a:t> car distance and fuel consumed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Autocorrelation (II) – spatial autocorrelation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If not explicitly modelling spatial phenomena, we should be aware</a:t>
            </a:r>
            <a:r>
              <a:rPr lang="en-GB" baseline="0" dirty="0" smtClean="0"/>
              <a:t> that at arbitrarily close physical scales, adjacent samples will be correlated</a:t>
            </a:r>
          </a:p>
          <a:p>
            <a:r>
              <a:rPr lang="en-GB" baseline="0" dirty="0" smtClean="0"/>
              <a:t>We can include spatial terms (or a surrogate – blocking)</a:t>
            </a:r>
          </a:p>
          <a:p>
            <a:r>
              <a:rPr lang="en-GB" baseline="0" dirty="0" smtClean="0"/>
              <a:t>We can separate by large enough distances in space</a:t>
            </a:r>
          </a:p>
          <a:p>
            <a:r>
              <a:rPr lang="en-GB" baseline="0" dirty="0" smtClean="0"/>
              <a:t>We can bootstrap / </a:t>
            </a:r>
            <a:r>
              <a:rPr lang="en-GB" baseline="0" dirty="0" err="1" smtClean="0"/>
              <a:t>jacknife</a:t>
            </a:r>
            <a:r>
              <a:rPr lang="en-GB" baseline="0" dirty="0" smtClean="0"/>
              <a:t>, or pair samples with distant ones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Autocorrelation (III) – time-series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As with spatial sampling, but even more strongly, time-series phenomena will generate adjacent samples that are highly correlated</a:t>
            </a:r>
          </a:p>
          <a:p>
            <a:r>
              <a:rPr lang="en-GB" dirty="0" smtClean="0"/>
              <a:t>Explicitly include e.g. </a:t>
            </a:r>
          </a:p>
          <a:p>
            <a:pPr lvl="1"/>
            <a:r>
              <a:rPr lang="en-GB" dirty="0" smtClean="0"/>
              <a:t>smoothing, sliding-window analyses</a:t>
            </a:r>
          </a:p>
          <a:p>
            <a:pPr lvl="1"/>
            <a:r>
              <a:rPr lang="en-GB" dirty="0" smtClean="0"/>
              <a:t>Kernel density estimation</a:t>
            </a:r>
          </a:p>
          <a:p>
            <a:pPr lvl="1"/>
            <a:r>
              <a:rPr lang="en-GB" dirty="0" smtClean="0"/>
              <a:t>Fourier transforms</a:t>
            </a:r>
          </a:p>
          <a:p>
            <a:r>
              <a:rPr lang="en-GB" dirty="0" smtClean="0"/>
              <a:t>Alter sampling: </a:t>
            </a:r>
            <a:r>
              <a:rPr lang="en-GB" dirty="0" err="1" smtClean="0"/>
              <a:t>downsample</a:t>
            </a:r>
            <a:r>
              <a:rPr lang="en-GB" dirty="0" smtClean="0"/>
              <a:t> / jitter / random sample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dirty="0" smtClean="0"/>
              <a:t>Autocorrelation (IV) – </a:t>
            </a:r>
            <a:r>
              <a:rPr lang="en-GB" dirty="0" err="1" smtClean="0"/>
              <a:t>pylogenetic</a:t>
            </a:r>
            <a:r>
              <a:rPr lang="en-GB" dirty="0" smtClean="0"/>
              <a:t> non-independence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baseline="0" dirty="0" smtClean="0"/>
              <a:t>Unlike spatiotemporal autocorrelation, phylogenetic non-independence is less obviously a problem, but it is:</a:t>
            </a:r>
          </a:p>
          <a:p>
            <a:pPr lvl="0"/>
            <a:r>
              <a:rPr lang="en-GB" baseline="0" dirty="0" smtClean="0"/>
              <a:t>Evolution means no comparison among multiple species is orthogonal – at least two will be more closely related (and reciprocally) than the others,</a:t>
            </a:r>
            <a:r>
              <a:rPr lang="en-GB" dirty="0" smtClean="0"/>
              <a:t> simply because they diverged more recently</a:t>
            </a:r>
          </a:p>
          <a:p>
            <a:pPr lvl="0"/>
            <a:r>
              <a:rPr lang="en-GB" dirty="0" smtClean="0"/>
              <a:t>Harder to correct for – use phylogenetic comparative method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Significance</a:t>
            </a:r>
            <a:r>
              <a:rPr lang="en-GB" baseline="0" dirty="0" smtClean="0"/>
              <a:t>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statistics</a:t>
            </a:r>
            <a:r>
              <a:rPr lang="en-GB" baseline="0" dirty="0" smtClean="0"/>
              <a:t> boils down to making statements about our belief </a:t>
            </a:r>
            <a:r>
              <a:rPr lang="en-GB" dirty="0" smtClean="0"/>
              <a:t>that some event has, or will, occur, based on underlying structure/model </a:t>
            </a:r>
          </a:p>
          <a:p>
            <a:r>
              <a:rPr lang="en-GB" dirty="0" smtClean="0"/>
              <a:t>Invariably this involves a comparison between models, with evidence in favour (numerator in F test) and against (denominator)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1779</Words>
  <Application>Microsoft Macintosh PowerPoint</Application>
  <PresentationFormat>On-screen Show (4:3)</PresentationFormat>
  <Paragraphs>220</Paragraphs>
  <Slides>35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Going further</vt:lpstr>
      <vt:lpstr>Recap – what we’ve learnt so far</vt:lpstr>
      <vt:lpstr>Pervasive issues</vt:lpstr>
      <vt:lpstr>Independence</vt:lpstr>
      <vt:lpstr>Autocorrelation (I)</vt:lpstr>
      <vt:lpstr>Autocorrelation (II) – spatial autocorrelation</vt:lpstr>
      <vt:lpstr>Autocorrelation (III) – time-series</vt:lpstr>
      <vt:lpstr>Autocorrelation (IV) – pylogenetic non-independence</vt:lpstr>
      <vt:lpstr>Significance testing</vt:lpstr>
      <vt:lpstr>Numerators</vt:lpstr>
      <vt:lpstr>Denominators</vt:lpstr>
      <vt:lpstr>Test / comparison statistics</vt:lpstr>
      <vt:lpstr>Model design</vt:lpstr>
      <vt:lpstr>Search spaces and optima</vt:lpstr>
      <vt:lpstr>Strategies</vt:lpstr>
      <vt:lpstr>Other techniques</vt:lpstr>
      <vt:lpstr>Non-parametric stats</vt:lpstr>
      <vt:lpstr>MCMC</vt:lpstr>
      <vt:lpstr>MCMC</vt:lpstr>
      <vt:lpstr>Machine learning</vt:lpstr>
      <vt:lpstr>HMMs</vt:lpstr>
      <vt:lpstr>HMMs</vt:lpstr>
      <vt:lpstr>Decision trees</vt:lpstr>
      <vt:lpstr>Decision trees</vt:lpstr>
      <vt:lpstr>Decision trees</vt:lpstr>
      <vt:lpstr>SVMs</vt:lpstr>
      <vt:lpstr>SVMs</vt:lpstr>
      <vt:lpstr>K-means and clustering</vt:lpstr>
      <vt:lpstr>K-means</vt:lpstr>
      <vt:lpstr>Neural networks</vt:lpstr>
      <vt:lpstr>Neural networks</vt:lpstr>
      <vt:lpstr>Genetic algorithms</vt:lpstr>
      <vt:lpstr>More dimensionality reductions</vt:lpstr>
      <vt:lpstr>Visualisations</vt:lpstr>
      <vt:lpstr>Final thoughts</vt:lpstr>
    </vt:vector>
  </TitlesOfParts>
  <Company>WIMM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further</dc:title>
  <dc:creator>Joe Parker</dc:creator>
  <cp:lastModifiedBy>Joe Parker</cp:lastModifiedBy>
  <cp:revision>46</cp:revision>
  <cp:lastPrinted>2017-11-21T16:00:30Z</cp:lastPrinted>
  <dcterms:created xsi:type="dcterms:W3CDTF">2017-11-21T15:53:07Z</dcterms:created>
  <dcterms:modified xsi:type="dcterms:W3CDTF">2017-11-21T16:00:34Z</dcterms:modified>
</cp:coreProperties>
</file>