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306" r:id="rId10"/>
    <p:sldId id="305" r:id="rId11"/>
    <p:sldId id="30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scaleToFitPaper="1" frameSlides="1"/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80" autoAdjust="0"/>
    <p:restoredTop sz="86410" autoAdjust="0"/>
  </p:normalViewPr>
  <p:slideViewPr>
    <p:cSldViewPr snapToGrid="0" snapToObjects="1" showGuides="1">
      <p:cViewPr>
        <p:scale>
          <a:sx n="75" d="100"/>
          <a:sy n="75" d="100"/>
        </p:scale>
        <p:origin x="-648" y="-13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144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BB9D7-4894-A541-BB96-D550C7217987}" type="datetimeFigureOut">
              <a:rPr lang="en-GB" smtClean="0"/>
              <a:pPr/>
              <a:t>11/8/17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CDA2-86C2-2748-877D-E710A1E2D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gression and ANOV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Regression and ANOVA</a:t>
            </a:r>
          </a:p>
        </p:txBody>
      </p:sp>
      <p:sp>
        <p:nvSpPr>
          <p:cNvPr id="120" name="BIO781P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BIO78</a:t>
            </a:r>
            <a:r>
              <a:rPr lang="en-GB" dirty="0" smtClean="0"/>
              <a:t>2</a:t>
            </a:r>
            <a:r>
              <a:rPr dirty="0" smtClean="0"/>
              <a:t>P</a:t>
            </a:r>
            <a:endParaRPr dirty="0"/>
          </a:p>
          <a:p>
            <a:r>
              <a:rPr dirty="0" smtClean="0"/>
              <a:t>201</a:t>
            </a:r>
            <a:r>
              <a:rPr lang="en-GB" dirty="0" smtClean="0"/>
              <a:t>7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Partitioning variance</a:t>
            </a:r>
          </a:p>
        </p:txBody>
      </p:sp>
      <p:pic>
        <p:nvPicPr>
          <p:cNvPr id="4" name="Picture 3" descr="3-dists-scatte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02400" y="1897506"/>
            <a:ext cx="7200000" cy="7200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59200" y="5346701"/>
            <a:ext cx="5892800" cy="1588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/>
          <p:cNvGrpSpPr/>
          <p:nvPr/>
        </p:nvGrpSpPr>
        <p:grpSpPr>
          <a:xfrm>
            <a:off x="4106335" y="3220510"/>
            <a:ext cx="5291668" cy="4586551"/>
            <a:chOff x="4106335" y="3220510"/>
            <a:chExt cx="5291668" cy="4586551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211780" y="6242844"/>
              <a:ext cx="1789111" cy="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675719" y="5928783"/>
              <a:ext cx="1164166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724011" y="6577278"/>
              <a:ext cx="2457978" cy="1588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556509" y="5726774"/>
              <a:ext cx="755384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726775" y="5565907"/>
              <a:ext cx="433650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70929" y="5178160"/>
              <a:ext cx="337079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184761" y="4564326"/>
              <a:ext cx="1564747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849659" y="4732073"/>
              <a:ext cx="1234018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8334907" y="4283605"/>
              <a:ext cx="2126191" cy="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Partitioning variance</a:t>
            </a:r>
          </a:p>
        </p:txBody>
      </p:sp>
      <p:pic>
        <p:nvPicPr>
          <p:cNvPr id="3" name="Picture 2" descr="3-dists-scatter-mode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02400" y="1875962"/>
            <a:ext cx="7200000" cy="72000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62397" y="2965711"/>
            <a:ext cx="5106198" cy="4760122"/>
            <a:chOff x="3962397" y="2965711"/>
            <a:chExt cx="5106198" cy="4760122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8181708" y="3762111"/>
              <a:ext cx="569916" cy="3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7779151" y="3221432"/>
              <a:ext cx="511445" cy="3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8901376" y="3643578"/>
              <a:ext cx="332849" cy="1588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589182" y="5691717"/>
              <a:ext cx="690035" cy="3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028128" y="5195094"/>
              <a:ext cx="303215" cy="3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08653" y="5564718"/>
              <a:ext cx="436033" cy="3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5425018" y="7444317"/>
              <a:ext cx="563031" cy="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923370" y="6828367"/>
              <a:ext cx="668865" cy="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3814232" y="7014634"/>
              <a:ext cx="296331" cy="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Group 27"/>
          <p:cNvGrpSpPr/>
          <p:nvPr/>
        </p:nvGrpSpPr>
        <p:grpSpPr>
          <a:xfrm>
            <a:off x="4841343" y="3425290"/>
            <a:ext cx="3335871" cy="3737510"/>
            <a:chOff x="4841343" y="3425290"/>
            <a:chExt cx="3335871" cy="373751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7242042" y="4358874"/>
              <a:ext cx="1868755" cy="1588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lgDashDotDot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907759" y="6227629"/>
              <a:ext cx="1868755" cy="1588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lgDashDotDot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rforming 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Performing ANOVA </a:t>
            </a:r>
          </a:p>
        </p:txBody>
      </p:sp>
      <p:sp>
        <p:nvSpPr>
          <p:cNvPr id="141" name="Easier to add and subtract SS than s2 because don’t need to worry about differences in sample size"/>
          <p:cNvSpPr txBox="1">
            <a:spLocks noGrp="1"/>
          </p:cNvSpPr>
          <p:nvPr>
            <p:ph type="body" idx="1"/>
          </p:nvPr>
        </p:nvSpPr>
        <p:spPr>
          <a:xfrm>
            <a:off x="952500" y="4432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Easier to add and subtract SS than s</a:t>
            </a:r>
            <a:r>
              <a:rPr baseline="31999" dirty="0"/>
              <a:t>2</a:t>
            </a:r>
            <a:r>
              <a:rPr dirty="0"/>
              <a:t> because don’t need to worry about differences in sample size </a:t>
            </a:r>
          </a:p>
        </p:txBody>
      </p:sp>
      <p:sp>
        <p:nvSpPr>
          <p:cNvPr id="142" name="To partition variability use sum of squares (SS) rather than variance (s2)"/>
          <p:cNvSpPr txBox="1"/>
          <p:nvPr/>
        </p:nvSpPr>
        <p:spPr>
          <a:xfrm>
            <a:off x="0" y="2318173"/>
            <a:ext cx="13004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To partition variability use sum of squares (SS) rather than variance (s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143" name="SS = s2 (variance) x df"/>
          <p:cNvSpPr txBox="1"/>
          <p:nvPr/>
        </p:nvSpPr>
        <p:spPr>
          <a:xfrm>
            <a:off x="2257957" y="5618536"/>
            <a:ext cx="47108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SS = s</a:t>
            </a:r>
            <a:r>
              <a:rPr baseline="31999"/>
              <a:t>2</a:t>
            </a:r>
            <a:r>
              <a:t> (variance) x df</a:t>
            </a:r>
          </a:p>
        </p:txBody>
      </p:sp>
      <p:sp>
        <p:nvSpPr>
          <p:cNvPr id="144" name="SS="/>
          <p:cNvSpPr txBox="1"/>
          <p:nvPr/>
        </p:nvSpPr>
        <p:spPr>
          <a:xfrm>
            <a:off x="2215007" y="4257547"/>
            <a:ext cx="8940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SS=</a:t>
            </a:r>
          </a:p>
        </p:txBody>
      </p:sp>
      <p:pic>
        <p:nvPicPr>
          <p:cNvPr id="145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6742" y="3814938"/>
            <a:ext cx="3391270" cy="1576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ANOVA </a:t>
            </a:r>
          </a:p>
        </p:txBody>
      </p:sp>
      <p:sp>
        <p:nvSpPr>
          <p:cNvPr id="148" name="We calculate the between group variance, or the factor varia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calculate the between group variance, or the factor variance</a:t>
            </a:r>
          </a:p>
          <a:p>
            <a:r>
              <a:t>This is compared with the within group variance, or error variance, using an F-test.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NOVA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ANOVA table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967232" y="3932428"/>
          <a:ext cx="11070336" cy="279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67584"/>
                <a:gridCol w="2767584"/>
                <a:gridCol w="2767584"/>
                <a:gridCol w="2767584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Source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df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SS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MS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Factor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0.0576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0.0288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Error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15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0.1052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0.007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Total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17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0.1628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Oval Callout 3"/>
          <p:cNvSpPr/>
          <p:nvPr/>
        </p:nvSpPr>
        <p:spPr>
          <a:xfrm flipH="1">
            <a:off x="8331203" y="2544233"/>
            <a:ext cx="2760134" cy="1456267"/>
          </a:xfrm>
          <a:prstGeom prst="wedgeEllipseCallout">
            <a:avLst>
              <a:gd name="adj1" fmla="val -23900"/>
              <a:gd name="adj2" fmla="val 74128"/>
            </a:avLst>
          </a:prstGeom>
          <a:noFill/>
          <a:ln w="12700" cap="flat">
            <a:solidFill>
              <a:srgbClr val="4F81B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2801" y="2871000"/>
            <a:ext cx="238410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5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Mean squared</a:t>
            </a:r>
            <a:r>
              <a:rPr kumimoji="0" lang="en-GB" sz="25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error: SS/</a:t>
            </a:r>
            <a:r>
              <a:rPr kumimoji="0" lang="en-GB" sz="25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</a:t>
            </a:r>
            <a:endParaRPr kumimoji="0" lang="en-GB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4800" y="4775202"/>
            <a:ext cx="9872133" cy="491067"/>
          </a:xfrm>
          <a:prstGeom prst="rect">
            <a:avLst/>
          </a:prstGeom>
          <a:solidFill>
            <a:srgbClr val="FFFFFF">
              <a:alpha val="0"/>
            </a:srgbClr>
          </a:solidFill>
          <a:ln w="1905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7870" y="5418669"/>
            <a:ext cx="9872133" cy="491067"/>
          </a:xfrm>
          <a:prstGeom prst="rect">
            <a:avLst/>
          </a:prstGeom>
          <a:solidFill>
            <a:srgbClr val="FFFFFF">
              <a:alpha val="0"/>
            </a:srgbClr>
          </a:solidFill>
          <a:ln w="19050" cap="flat" cmpd="sng" algn="ctr">
            <a:solidFill>
              <a:srgbClr val="660066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NOVA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ANOVA table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967232" y="3932428"/>
          <a:ext cx="11070336" cy="279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45056"/>
                <a:gridCol w="1845056"/>
                <a:gridCol w="1845056"/>
                <a:gridCol w="1845056"/>
                <a:gridCol w="1845056"/>
                <a:gridCol w="1845056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Source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df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SS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MS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F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p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Factor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0.0576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0.0288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4.114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0.037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Error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15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0.1052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0.007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Total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17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rPr>
                        <a:t>0.1628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olidFill>
                            <a:schemeClr val="accent1">
                              <a:hueOff val="203713"/>
                              <a:lumOff val="-13818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Oval Callout 3"/>
          <p:cNvSpPr/>
          <p:nvPr/>
        </p:nvSpPr>
        <p:spPr>
          <a:xfrm flipH="1">
            <a:off x="6951136" y="2476161"/>
            <a:ext cx="2760134" cy="1456267"/>
          </a:xfrm>
          <a:prstGeom prst="wedgeEllipseCallout">
            <a:avLst>
              <a:gd name="adj1" fmla="val -23900"/>
              <a:gd name="adj2" fmla="val 74128"/>
            </a:avLst>
          </a:prstGeom>
          <a:noFill/>
          <a:ln w="12700" cap="flat">
            <a:solidFill>
              <a:srgbClr val="4F81B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4402" y="2763069"/>
            <a:ext cx="219107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 </a:t>
            </a:r>
            <a:r>
              <a:rPr kumimoji="0" lang="en-GB" sz="27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ratio</a:t>
            </a:r>
            <a:r>
              <a:rPr kumimoji="0" lang="en-GB" sz="27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GB" sz="27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7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MSF/MSE</a:t>
            </a:r>
            <a:endParaRPr kumimoji="0" lang="en-GB" sz="27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ANOVA </a:t>
            </a:r>
          </a:p>
        </p:txBody>
      </p:sp>
      <p:sp>
        <p:nvSpPr>
          <p:cNvPr id="157" name="What does a significant (p&lt;0.05) result from an ANOVA mean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a significant (p&lt;0.05) result from an ANOVA mean?</a:t>
            </a:r>
          </a:p>
          <a:p>
            <a:r>
              <a:t>It tells us that at least one of the group means is different from at least one other</a:t>
            </a:r>
          </a:p>
          <a:p>
            <a:r>
              <a:t>To find where differences are look at 95%CIs, look at “treatment contrasts” in summary table or use a post-hoc test like the Tukey HSD test.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OVA in 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ANOVA in R</a:t>
            </a:r>
          </a:p>
        </p:txBody>
      </p:sp>
      <p:sp>
        <p:nvSpPr>
          <p:cNvPr id="160" name="lm() or aov(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lm() or aov()</a:t>
            </a:r>
          </a:p>
          <a:p>
            <a:r>
              <a:t>Both can carry out ANOVA</a:t>
            </a:r>
          </a:p>
          <a:p>
            <a:r>
              <a:t>with lm() use anova() on a model object to get an ANOVA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porting an 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Reporting an ANOVA</a:t>
            </a:r>
          </a:p>
        </p:txBody>
      </p:sp>
      <p:sp>
        <p:nvSpPr>
          <p:cNvPr id="163" name="There were no significant differences in mean response between any factor levels (ANOVA, Fx,y = Z, p=0.YYY)"/>
          <p:cNvSpPr txBox="1"/>
          <p:nvPr/>
        </p:nvSpPr>
        <p:spPr>
          <a:xfrm>
            <a:off x="-3937" y="3217672"/>
            <a:ext cx="13004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There were no significant differences in mean response between any factor levels (ANOVA, F</a:t>
            </a:r>
            <a:r>
              <a:rPr baseline="-5999"/>
              <a:t>x,y</a:t>
            </a:r>
            <a:r>
              <a:t> = Z, p=0.YYY) </a:t>
            </a:r>
          </a:p>
        </p:txBody>
      </p:sp>
      <p:sp>
        <p:nvSpPr>
          <p:cNvPr id="164" name="There were no significant differences in mean response between any factor levels (table 1)"/>
          <p:cNvSpPr txBox="1"/>
          <p:nvPr/>
        </p:nvSpPr>
        <p:spPr>
          <a:xfrm>
            <a:off x="-3937" y="5262371"/>
            <a:ext cx="13004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There were no significant differences in mean response between any factor levels (table 1)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wo-factor 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Two-factor ANOVA </a:t>
            </a:r>
          </a:p>
        </p:txBody>
      </p:sp>
      <p:sp>
        <p:nvSpPr>
          <p:cNvPr id="167" name="We can use ANOVA to analyse the results of experiments where more than on factor has been us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use ANOVA to analyse the results of experiments where more than on factor has been used</a:t>
            </a:r>
          </a:p>
          <a:p>
            <a:r>
              <a:t>Example: trial measuring how inflammation is affected by drug treatment, patients given a placebo, a low dose or a high dose and also classified by sex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Recap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wo-factor 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Two-factor ANOVA </a:t>
            </a:r>
          </a:p>
        </p:txBody>
      </p:sp>
      <p:sp>
        <p:nvSpPr>
          <p:cNvPr id="170" name="Two factor ANOVA allows us to test for MAIN EFFECTS and also for INTERAC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factor ANOVA allows us to test for MAIN EFFECTS and also for INTERACTIONS</a:t>
            </a:r>
          </a:p>
          <a:p>
            <a:r>
              <a:t>A main effect is the effect of one factor in isolation</a:t>
            </a:r>
          </a:p>
          <a:p>
            <a:r>
              <a:t>An interaction is the effect of one factor when the level of the other factor is taken into account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952500" y="3144391"/>
            <a:ext cx="11099801" cy="60938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3" name="Main effects and intera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Main effects and interactions 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1467485" y="3437186"/>
            <a:ext cx="2321368" cy="2041086"/>
            <a:chOff x="0" y="0"/>
            <a:chExt cx="2321367" cy="2041085"/>
          </a:xfrm>
        </p:grpSpPr>
        <p:sp>
          <p:nvSpPr>
            <p:cNvPr id="174" name="Line"/>
            <p:cNvSpPr/>
            <p:nvPr/>
          </p:nvSpPr>
          <p:spPr>
            <a:xfrm flipH="1">
              <a:off x="11810" y="0"/>
              <a:ext cx="1" cy="20232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>
              <a:off x="0" y="2041085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304418" y="1374589"/>
              <a:ext cx="1869441" cy="227585"/>
              <a:chOff x="0" y="0"/>
              <a:chExt cx="1869439" cy="227584"/>
            </a:xfrm>
          </p:grpSpPr>
          <p:sp>
            <p:nvSpPr>
              <p:cNvPr id="176" name="Line"/>
              <p:cNvSpPr/>
              <p:nvPr/>
            </p:nvSpPr>
            <p:spPr>
              <a:xfrm>
                <a:off x="227584" y="113792"/>
                <a:ext cx="139801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0" y="0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304418" y="447997"/>
              <a:ext cx="1869441" cy="227585"/>
              <a:chOff x="0" y="0"/>
              <a:chExt cx="1869439" cy="227584"/>
            </a:xfrm>
          </p:grpSpPr>
          <p:sp>
            <p:nvSpPr>
              <p:cNvPr id="180" name="Line"/>
              <p:cNvSpPr/>
              <p:nvPr/>
            </p:nvSpPr>
            <p:spPr>
              <a:xfrm>
                <a:off x="227584" y="113792"/>
                <a:ext cx="139801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0" y="0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187" name="Group"/>
            <p:cNvGrpSpPr/>
            <p:nvPr/>
          </p:nvGrpSpPr>
          <p:grpSpPr>
            <a:xfrm>
              <a:off x="304418" y="919421"/>
              <a:ext cx="1869441" cy="227585"/>
              <a:chOff x="0" y="0"/>
              <a:chExt cx="1869439" cy="227584"/>
            </a:xfrm>
          </p:grpSpPr>
          <p:sp>
            <p:nvSpPr>
              <p:cNvPr id="184" name="Line"/>
              <p:cNvSpPr/>
              <p:nvPr/>
            </p:nvSpPr>
            <p:spPr>
              <a:xfrm>
                <a:off x="227584" y="113792"/>
                <a:ext cx="139801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0" y="0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94" name="Group"/>
          <p:cNvGrpSpPr/>
          <p:nvPr/>
        </p:nvGrpSpPr>
        <p:grpSpPr>
          <a:xfrm>
            <a:off x="1479296" y="6860031"/>
            <a:ext cx="2321368" cy="2047107"/>
            <a:chOff x="0" y="0"/>
            <a:chExt cx="2321367" cy="2047106"/>
          </a:xfrm>
        </p:grpSpPr>
        <p:sp>
          <p:nvSpPr>
            <p:cNvPr id="189" name="Line"/>
            <p:cNvSpPr/>
            <p:nvPr/>
          </p:nvSpPr>
          <p:spPr>
            <a:xfrm flipH="1">
              <a:off x="7194" y="0"/>
              <a:ext cx="1" cy="20232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0" y="2047106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537020" y="536447"/>
              <a:ext cx="1355299" cy="9635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2" name="Rectangle"/>
            <p:cNvSpPr/>
            <p:nvPr/>
          </p:nvSpPr>
          <p:spPr>
            <a:xfrm>
              <a:off x="1933831" y="377353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Rectangle"/>
            <p:cNvSpPr/>
            <p:nvPr/>
          </p:nvSpPr>
          <p:spPr>
            <a:xfrm>
              <a:off x="296190" y="1388838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5527040" y="3430016"/>
            <a:ext cx="2321368" cy="2046705"/>
            <a:chOff x="0" y="0"/>
            <a:chExt cx="2321367" cy="2046704"/>
          </a:xfrm>
        </p:grpSpPr>
        <p:sp>
          <p:nvSpPr>
            <p:cNvPr id="195" name="Line"/>
            <p:cNvSpPr/>
            <p:nvPr/>
          </p:nvSpPr>
          <p:spPr>
            <a:xfrm flipH="1">
              <a:off x="5388" y="0"/>
              <a:ext cx="1" cy="20232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>
              <a:off x="0" y="2046704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294384" y="7680"/>
              <a:ext cx="1880880" cy="677133"/>
              <a:chOff x="0" y="0"/>
              <a:chExt cx="1880879" cy="677132"/>
            </a:xfrm>
          </p:grpSpPr>
          <p:sp>
            <p:nvSpPr>
              <p:cNvPr id="197" name="Line"/>
              <p:cNvSpPr/>
              <p:nvPr/>
            </p:nvSpPr>
            <p:spPr>
              <a:xfrm flipV="1">
                <a:off x="240829" y="122367"/>
                <a:ext cx="1403465" cy="43374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168580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0" y="449548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204" name="Group"/>
            <p:cNvGrpSpPr/>
            <p:nvPr/>
          </p:nvGrpSpPr>
          <p:grpSpPr>
            <a:xfrm>
              <a:off x="308863" y="552704"/>
              <a:ext cx="1869441" cy="682753"/>
              <a:chOff x="0" y="0"/>
              <a:chExt cx="1869439" cy="682752"/>
            </a:xfrm>
          </p:grpSpPr>
          <p:sp>
            <p:nvSpPr>
              <p:cNvPr id="201" name="Line"/>
              <p:cNvSpPr/>
              <p:nvPr/>
            </p:nvSpPr>
            <p:spPr>
              <a:xfrm flipV="1">
                <a:off x="227584" y="128789"/>
                <a:ext cx="1403465" cy="43375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0" y="455168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208" name="Group"/>
            <p:cNvGrpSpPr/>
            <p:nvPr/>
          </p:nvGrpSpPr>
          <p:grpSpPr>
            <a:xfrm>
              <a:off x="308863" y="1105408"/>
              <a:ext cx="1869441" cy="666496"/>
              <a:chOff x="0" y="0"/>
              <a:chExt cx="1869439" cy="666495"/>
            </a:xfrm>
          </p:grpSpPr>
          <p:sp>
            <p:nvSpPr>
              <p:cNvPr id="205" name="Line"/>
              <p:cNvSpPr/>
              <p:nvPr/>
            </p:nvSpPr>
            <p:spPr>
              <a:xfrm flipV="1">
                <a:off x="227584" y="121966"/>
                <a:ext cx="1403465" cy="43374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7" name="Rectangle"/>
              <p:cNvSpPr/>
              <p:nvPr/>
            </p:nvSpPr>
            <p:spPr>
              <a:xfrm>
                <a:off x="0" y="438911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224" name="Group"/>
          <p:cNvGrpSpPr/>
          <p:nvPr/>
        </p:nvGrpSpPr>
        <p:grpSpPr>
          <a:xfrm>
            <a:off x="5527040" y="6827519"/>
            <a:ext cx="2321368" cy="2128387"/>
            <a:chOff x="0" y="0"/>
            <a:chExt cx="2321367" cy="2128385"/>
          </a:xfrm>
        </p:grpSpPr>
        <p:sp>
          <p:nvSpPr>
            <p:cNvPr id="210" name="Line"/>
            <p:cNvSpPr/>
            <p:nvPr/>
          </p:nvSpPr>
          <p:spPr>
            <a:xfrm flipH="1">
              <a:off x="5388" y="81279"/>
              <a:ext cx="1" cy="20232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0" y="2128385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15" name="Group"/>
            <p:cNvGrpSpPr/>
            <p:nvPr/>
          </p:nvGrpSpPr>
          <p:grpSpPr>
            <a:xfrm>
              <a:off x="294384" y="1470118"/>
              <a:ext cx="1880880" cy="227585"/>
              <a:chOff x="0" y="0"/>
              <a:chExt cx="1880879" cy="227584"/>
            </a:xfrm>
          </p:grpSpPr>
          <p:sp>
            <p:nvSpPr>
              <p:cNvPr id="212" name="Line"/>
              <p:cNvSpPr/>
              <p:nvPr/>
            </p:nvSpPr>
            <p:spPr>
              <a:xfrm>
                <a:off x="240829" y="112387"/>
                <a:ext cx="1398017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168580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0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308863" y="503936"/>
              <a:ext cx="1869441" cy="682753"/>
              <a:chOff x="0" y="0"/>
              <a:chExt cx="1869439" cy="682752"/>
            </a:xfrm>
          </p:grpSpPr>
          <p:sp>
            <p:nvSpPr>
              <p:cNvPr id="216" name="Line"/>
              <p:cNvSpPr/>
              <p:nvPr/>
            </p:nvSpPr>
            <p:spPr>
              <a:xfrm flipV="1">
                <a:off x="227584" y="130796"/>
                <a:ext cx="1403465" cy="43374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18" name="Rectangle"/>
              <p:cNvSpPr/>
              <p:nvPr/>
            </p:nvSpPr>
            <p:spPr>
              <a:xfrm>
                <a:off x="0" y="455168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308863" y="0"/>
              <a:ext cx="1869441" cy="666496"/>
              <a:chOff x="0" y="0"/>
              <a:chExt cx="1869439" cy="666495"/>
            </a:xfrm>
          </p:grpSpPr>
          <p:sp>
            <p:nvSpPr>
              <p:cNvPr id="220" name="Line"/>
              <p:cNvSpPr/>
              <p:nvPr/>
            </p:nvSpPr>
            <p:spPr>
              <a:xfrm flipV="1">
                <a:off x="227584" y="120963"/>
                <a:ext cx="1403465" cy="43374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1674367" y="0"/>
                <a:ext cx="195073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0" y="438911"/>
                <a:ext cx="195072" cy="22758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236" name="Group"/>
          <p:cNvGrpSpPr/>
          <p:nvPr/>
        </p:nvGrpSpPr>
        <p:grpSpPr>
          <a:xfrm>
            <a:off x="9428480" y="6843776"/>
            <a:ext cx="2321368" cy="2127985"/>
            <a:chOff x="0" y="0"/>
            <a:chExt cx="2321367" cy="2127984"/>
          </a:xfrm>
        </p:grpSpPr>
        <p:sp>
          <p:nvSpPr>
            <p:cNvPr id="225" name="Line"/>
            <p:cNvSpPr/>
            <p:nvPr/>
          </p:nvSpPr>
          <p:spPr>
            <a:xfrm flipH="1">
              <a:off x="5388" y="81279"/>
              <a:ext cx="1" cy="20232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0" y="2127984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535213" y="1582103"/>
              <a:ext cx="139801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1980191" y="1469716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9" name="Rectangle"/>
            <p:cNvSpPr/>
            <p:nvPr/>
          </p:nvSpPr>
          <p:spPr>
            <a:xfrm>
              <a:off x="294384" y="1469716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520191" y="97535"/>
              <a:ext cx="1414273" cy="7477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1" name="Rectangle"/>
            <p:cNvSpPr/>
            <p:nvPr/>
          </p:nvSpPr>
          <p:spPr>
            <a:xfrm>
              <a:off x="1983232" y="731519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2" name="Rectangle"/>
            <p:cNvSpPr/>
            <p:nvPr/>
          </p:nvSpPr>
          <p:spPr>
            <a:xfrm>
              <a:off x="308863" y="764031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536447" y="162559"/>
              <a:ext cx="1414273" cy="6664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4" name="Rectangle"/>
            <p:cNvSpPr/>
            <p:nvPr/>
          </p:nvSpPr>
          <p:spPr>
            <a:xfrm>
              <a:off x="1983232" y="0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5" name="Rectangle"/>
            <p:cNvSpPr/>
            <p:nvPr/>
          </p:nvSpPr>
          <p:spPr>
            <a:xfrm>
              <a:off x="308863" y="48767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9428480" y="3430016"/>
            <a:ext cx="2321368" cy="2046304"/>
            <a:chOff x="0" y="0"/>
            <a:chExt cx="2321367" cy="2046303"/>
          </a:xfrm>
        </p:grpSpPr>
        <p:sp>
          <p:nvSpPr>
            <p:cNvPr id="237" name="Line"/>
            <p:cNvSpPr/>
            <p:nvPr/>
          </p:nvSpPr>
          <p:spPr>
            <a:xfrm flipH="1">
              <a:off x="5388" y="0"/>
              <a:ext cx="1" cy="20232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0" y="2046303"/>
              <a:ext cx="23213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535213" y="1693086"/>
              <a:ext cx="139801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0" name="Rectangle"/>
            <p:cNvSpPr/>
            <p:nvPr/>
          </p:nvSpPr>
          <p:spPr>
            <a:xfrm>
              <a:off x="1980191" y="1580699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1" name="Rectangle"/>
            <p:cNvSpPr/>
            <p:nvPr/>
          </p:nvSpPr>
          <p:spPr>
            <a:xfrm>
              <a:off x="294384" y="1580699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536447" y="991616"/>
              <a:ext cx="1349249" cy="6827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3" name="Rectangle"/>
            <p:cNvSpPr/>
            <p:nvPr/>
          </p:nvSpPr>
          <p:spPr>
            <a:xfrm>
              <a:off x="1983232" y="1576831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4" name="Rectangle"/>
            <p:cNvSpPr/>
            <p:nvPr/>
          </p:nvSpPr>
          <p:spPr>
            <a:xfrm>
              <a:off x="308863" y="877823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>
              <a:off x="520191" y="308863"/>
              <a:ext cx="1414273" cy="138176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6" name="Rectangle"/>
            <p:cNvSpPr/>
            <p:nvPr/>
          </p:nvSpPr>
          <p:spPr>
            <a:xfrm>
              <a:off x="308863" y="162559"/>
              <a:ext cx="195073" cy="22758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NOVA assum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ANOVA assumptions </a:t>
            </a:r>
          </a:p>
        </p:txBody>
      </p:sp>
      <p:sp>
        <p:nvSpPr>
          <p:cNvPr id="250" name="Normally distributed errors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Normally distributed errors</a:t>
            </a:r>
          </a:p>
          <a:p>
            <a:r>
              <a:t>Homoscedasticity </a:t>
            </a:r>
          </a:p>
          <a:p>
            <a:r>
              <a:t>Observations are independent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Regression </a:t>
            </a:r>
          </a:p>
        </p:txBody>
      </p:sp>
      <p:sp>
        <p:nvSpPr>
          <p:cNvPr id="253" name="Sometimes we want to make predictions from one variable of anoth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Sometimes we want to make predictions from one variable of another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Use regression analysis to fit a line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One variable is independent and one is dependent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1987450" y="2189112"/>
            <a:ext cx="8681543" cy="6103046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56" name="Regression example1.pdf" descr="Regression exampl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1135912"/>
            <a:ext cx="8027656" cy="747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"/>
          <p:cNvSpPr/>
          <p:nvPr/>
        </p:nvSpPr>
        <p:spPr>
          <a:xfrm>
            <a:off x="1987450" y="2189112"/>
            <a:ext cx="8681543" cy="6103046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59" name="Regression example2.pdf" descr="Regression exampl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1135912"/>
            <a:ext cx="8027656" cy="747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Examples </a:t>
            </a:r>
          </a:p>
        </p:txBody>
      </p:sp>
      <p:sp>
        <p:nvSpPr>
          <p:cNvPr id="262" name="Height (dependent variable) against time (independen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Height (dependent variable) against time (independent)</a:t>
            </a:r>
          </a:p>
          <a:p>
            <a:pPr marL="0" indent="0">
              <a:lnSpc>
                <a:spcPct val="110000"/>
              </a:lnSpc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Patient response (dependent) against drug dose (independent)</a:t>
            </a:r>
          </a:p>
          <a:p>
            <a:pPr marL="0" indent="0">
              <a:lnSpc>
                <a:spcPct val="110000"/>
              </a:lnSpc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MCQ test score (dependent) against attendance (independent)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escribe relationship with:…"/>
          <p:cNvSpPr txBox="1"/>
          <p:nvPr/>
        </p:nvSpPr>
        <p:spPr>
          <a:xfrm>
            <a:off x="9344190" y="2300801"/>
            <a:ext cx="3387671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06400">
              <a:lnSpc>
                <a:spcPct val="80000"/>
              </a:lnSpc>
              <a:buClr>
                <a:srgbClr val="63DEFB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Describe relationship with:</a:t>
            </a:r>
          </a:p>
          <a:p>
            <a:pPr defTabSz="406400">
              <a:lnSpc>
                <a:spcPct val="80000"/>
              </a:lnSpc>
              <a:buClr>
                <a:srgbClr val="FFFFFF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06400">
              <a:lnSpc>
                <a:spcPct val="80000"/>
              </a:lnSpc>
              <a:buClr>
                <a:srgbClr val="FFFFFF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 = a + bx</a:t>
            </a:r>
          </a:p>
          <a:p>
            <a:pPr defTabSz="406400">
              <a:lnSpc>
                <a:spcPct val="80000"/>
              </a:lnSpc>
              <a:buClr>
                <a:srgbClr val="FFFFFF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06400">
              <a:lnSpc>
                <a:spcPct val="80000"/>
              </a:lnSpc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y is dependent</a:t>
            </a:r>
          </a:p>
          <a:p>
            <a:pPr defTabSz="406400">
              <a:lnSpc>
                <a:spcPct val="80000"/>
              </a:lnSpc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(score)</a:t>
            </a:r>
          </a:p>
          <a:p>
            <a:pPr defTabSz="406400">
              <a:lnSpc>
                <a:spcPct val="80000"/>
              </a:lnSpc>
              <a:buClr>
                <a:srgbClr val="FFFFFF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06400">
              <a:lnSpc>
                <a:spcPct val="80000"/>
              </a:lnSpc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x is independent</a:t>
            </a:r>
          </a:p>
          <a:p>
            <a:pPr defTabSz="406400">
              <a:lnSpc>
                <a:spcPct val="80000"/>
              </a:lnSpc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(attendance)</a:t>
            </a:r>
          </a:p>
        </p:txBody>
      </p:sp>
      <p:sp>
        <p:nvSpPr>
          <p:cNvPr id="265" name="a is the intercept of the line"/>
          <p:cNvSpPr txBox="1"/>
          <p:nvPr/>
        </p:nvSpPr>
        <p:spPr>
          <a:xfrm>
            <a:off x="481658" y="6236969"/>
            <a:ext cx="2617017" cy="16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06400"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300938"/>
                    <a:lumOff val="-21749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 is the intercept of the line</a:t>
            </a:r>
          </a:p>
        </p:txBody>
      </p:sp>
      <p:sp>
        <p:nvSpPr>
          <p:cNvPr id="266" name="Rectangle"/>
          <p:cNvSpPr/>
          <p:nvPr/>
        </p:nvSpPr>
        <p:spPr>
          <a:xfrm>
            <a:off x="3679851" y="2914650"/>
            <a:ext cx="5577904" cy="466258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 flipV="1">
            <a:off x="2925264" y="6017354"/>
            <a:ext cx="1807854" cy="80734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8" name="b is the slope of the line"/>
          <p:cNvSpPr txBox="1"/>
          <p:nvPr/>
        </p:nvSpPr>
        <p:spPr>
          <a:xfrm>
            <a:off x="4527596" y="1324045"/>
            <a:ext cx="2344077" cy="16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06400">
              <a:buClr>
                <a:srgbClr val="E4E4E4"/>
              </a:buClr>
              <a:buFont typeface="Arial"/>
              <a:defRPr sz="3600">
                <a:solidFill>
                  <a:schemeClr val="accent1">
                    <a:hueOff val="203713"/>
                    <a:lumOff val="-13818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 is the slope of the line</a:t>
            </a:r>
          </a:p>
        </p:txBody>
      </p:sp>
      <p:sp>
        <p:nvSpPr>
          <p:cNvPr id="269" name="Line"/>
          <p:cNvSpPr/>
          <p:nvPr/>
        </p:nvSpPr>
        <p:spPr>
          <a:xfrm>
            <a:off x="6518455" y="2869886"/>
            <a:ext cx="1059652" cy="105965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70" name="Regression example2.pdf" descr="Regression exampl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776" y="2388227"/>
            <a:ext cx="5603304" cy="5217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ine fitted by method of least squares"/>
          <p:cNvSpPr txBox="1"/>
          <p:nvPr/>
        </p:nvSpPr>
        <p:spPr>
          <a:xfrm>
            <a:off x="963318" y="1310498"/>
            <a:ext cx="1138321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8100" marR="39686" defTabSz="406400">
              <a:lnSpc>
                <a:spcPct val="90000"/>
              </a:lnSpc>
              <a:buClr>
                <a:srgbClr val="FF7651"/>
              </a:buClr>
              <a:buFont typeface="Helvetica"/>
              <a:defRPr sz="4400" b="1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Line fitted by method of least squares</a:t>
            </a:r>
          </a:p>
        </p:txBody>
      </p:sp>
      <p:sp>
        <p:nvSpPr>
          <p:cNvPr id="273" name="Rectangle"/>
          <p:cNvSpPr/>
          <p:nvPr/>
        </p:nvSpPr>
        <p:spPr>
          <a:xfrm>
            <a:off x="1987450" y="2189112"/>
            <a:ext cx="8681543" cy="690379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74" name="Regression example3.pdf" descr="Regression exampl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1810235"/>
            <a:ext cx="8027656" cy="747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e fitted by method of least squares"/>
          <p:cNvSpPr txBox="1"/>
          <p:nvPr/>
        </p:nvSpPr>
        <p:spPr>
          <a:xfrm>
            <a:off x="963318" y="1310498"/>
            <a:ext cx="1138321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8100" marR="39686" defTabSz="406400">
              <a:lnSpc>
                <a:spcPct val="90000"/>
              </a:lnSpc>
              <a:buClr>
                <a:srgbClr val="FF7651"/>
              </a:buClr>
              <a:buFont typeface="Helvetica"/>
              <a:defRPr sz="4400" b="1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Line fitted by method of least squares</a:t>
            </a:r>
          </a:p>
        </p:txBody>
      </p:sp>
      <p:sp>
        <p:nvSpPr>
          <p:cNvPr id="277" name="Rectangle"/>
          <p:cNvSpPr/>
          <p:nvPr/>
        </p:nvSpPr>
        <p:spPr>
          <a:xfrm>
            <a:off x="1987450" y="2189112"/>
            <a:ext cx="8681543" cy="690379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78" name="Regression example 4.pdf" descr="Regression example 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1810235"/>
            <a:ext cx="8027656" cy="747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mparing more than on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rPr dirty="0"/>
              <a:t>Comparing more than one mean</a:t>
            </a:r>
          </a:p>
        </p:txBody>
      </p:sp>
      <p:sp>
        <p:nvSpPr>
          <p:cNvPr id="123" name="If 3 means, we would need 3 t-tes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If 3 means, we would need 3 t-tests</a:t>
            </a:r>
          </a:p>
          <a:p>
            <a:r>
              <a:rPr dirty="0"/>
              <a:t>If 4 means, 6 tests</a:t>
            </a:r>
          </a:p>
          <a:p>
            <a:r>
              <a:rPr dirty="0"/>
              <a:t>If 5 means, 10 tests</a:t>
            </a:r>
          </a:p>
          <a:p>
            <a:r>
              <a:rPr dirty="0"/>
              <a:t>Generally,</a:t>
            </a:r>
            <a:r>
              <a:rPr dirty="0" smtClean="0"/>
              <a:t> </a:t>
            </a:r>
            <a:r>
              <a:rPr lang="en-GB" dirty="0" smtClean="0"/>
              <a:t>				</a:t>
            </a:r>
            <a:r>
              <a:rPr dirty="0" smtClean="0"/>
              <a:t>pairwise </a:t>
            </a:r>
            <a:r>
              <a:rPr dirty="0"/>
              <a:t>comparisons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730249" y="6959595"/>
          <a:ext cx="1851401" cy="1043517"/>
        </p:xfrm>
        <a:graphic>
          <a:graphicData uri="http://schemas.openxmlformats.org/presentationml/2006/ole">
            <p:oleObj spid="_x0000_s17413" name="Equation" r:id="rId3" imgW="698500" imgH="3937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y = a + b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 = a + bx</a:t>
            </a:r>
          </a:p>
        </p:txBody>
      </p:sp>
      <p:sp>
        <p:nvSpPr>
          <p:cNvPr id="281" name="If we have values for a and b, we can predict the value of y for a given value of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 we have values for a and b, we can predict the value of y for a given value of x</a:t>
            </a:r>
          </a:p>
          <a:p>
            <a:pPr marL="0" indent="0">
              <a:buSzTx/>
              <a:buNone/>
            </a:pPr>
            <a:r>
              <a:t>a is the score when x = 0</a:t>
            </a:r>
          </a:p>
          <a:p>
            <a:pPr marL="0" indent="0">
              <a:buSzTx/>
              <a:buNone/>
            </a:pPr>
            <a:r>
              <a:t>b is the increase in y per unit increase in x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1" build="p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n 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In R</a:t>
            </a:r>
          </a:p>
        </p:txBody>
      </p:sp>
      <p:sp>
        <p:nvSpPr>
          <p:cNvPr id="284" name="Use lm() fun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Use lm() function</a:t>
            </a:r>
          </a:p>
          <a:p>
            <a:pPr marL="0" indent="0">
              <a:buSzTx/>
              <a:buNone/>
              <a:defRPr sz="4400"/>
            </a:pPr>
            <a:r>
              <a:t>The variables used for the regression must be specified as a</a:t>
            </a:r>
            <a:r>
              <a:rPr>
                <a:uFill>
                  <a:solidFill>
                    <a:srgbClr val="000000"/>
                  </a:solidFill>
                </a:uFill>
              </a:rPr>
              <a:t> formula dependent~independent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ecking you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Checking your regression</a:t>
            </a:r>
          </a:p>
        </p:txBody>
      </p:sp>
      <p:sp>
        <p:nvSpPr>
          <p:cNvPr id="287" name="Several things you need to check includ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Several things you need to check including:</a:t>
            </a:r>
          </a:p>
          <a:p>
            <a:pPr lvl="1"/>
            <a:r>
              <a:t>Structure in the data</a:t>
            </a:r>
          </a:p>
          <a:p>
            <a:pPr lvl="1"/>
            <a:r>
              <a:t>Error distribution</a:t>
            </a:r>
          </a:p>
          <a:p>
            <a:pPr lvl="1"/>
            <a:r>
              <a:t>Variance structure</a:t>
            </a:r>
          </a:p>
          <a:p>
            <a:pPr lvl="1"/>
            <a:r>
              <a:t>Linearity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tructure in th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Structure in the data</a:t>
            </a:r>
          </a:p>
        </p:txBody>
      </p:sp>
      <p:sp>
        <p:nvSpPr>
          <p:cNvPr id="290" name="Be careful of outliers and groups. A few points at the end of a data distribution can have a big influence on the fitted lin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1300" indent="0">
              <a:buClr>
                <a:srgbClr val="49F900"/>
              </a:buClr>
              <a:buSzTx/>
              <a:buFont typeface="American Typewriter"/>
              <a:buNone/>
              <a:defRPr sz="3000">
                <a:uFill>
                  <a:solidFill>
                    <a:srgbClr val="000000"/>
                  </a:solidFill>
                </a:uFill>
              </a:defRPr>
            </a:pPr>
            <a:r>
              <a:t>Be careful of outliers and groups. A few points at the end of a data distribution can have a big influence on the fitted line</a:t>
            </a:r>
          </a:p>
        </p:txBody>
      </p:sp>
      <p:pic>
        <p:nvPicPr>
          <p:cNvPr id="291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46" y="3656596"/>
            <a:ext cx="11800653" cy="4905584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p=0.04"/>
          <p:cNvSpPr txBox="1"/>
          <p:nvPr/>
        </p:nvSpPr>
        <p:spPr>
          <a:xfrm>
            <a:off x="10818305" y="7892595"/>
            <a:ext cx="146713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064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p=0.04</a:t>
            </a:r>
          </a:p>
        </p:txBody>
      </p:sp>
      <p:sp>
        <p:nvSpPr>
          <p:cNvPr id="293" name="p=0.0005"/>
          <p:cNvSpPr txBox="1"/>
          <p:nvPr/>
        </p:nvSpPr>
        <p:spPr>
          <a:xfrm>
            <a:off x="4747924" y="7892595"/>
            <a:ext cx="194973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064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p=0.0005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rror distrib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 distribution</a:t>
            </a:r>
          </a:p>
        </p:txBody>
      </p:sp>
      <p:sp>
        <p:nvSpPr>
          <p:cNvPr id="296" name="Linear regression assumes normal erro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regression assumes normal errors</a:t>
            </a:r>
          </a:p>
          <a:p>
            <a:r>
              <a:t>Check by looking at histogram of residuals or qq-plot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Homogeneity of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Homogeneity of variance</a:t>
            </a:r>
          </a:p>
        </p:txBody>
      </p:sp>
      <p:sp>
        <p:nvSpPr>
          <p:cNvPr id="299" name="Linear regression assumes variance is constant for all values of the independent 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regression assumes variance is constant for all values of the independent variable</a:t>
            </a:r>
          </a:p>
          <a:p>
            <a:r>
              <a:t>Check by looking at a plot of residuals vs fitted values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inea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Linearity</a:t>
            </a:r>
          </a:p>
        </p:txBody>
      </p:sp>
      <p:sp>
        <p:nvSpPr>
          <p:cNvPr id="302" name="Linear regression assumes a straight line relationship between variab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regression assumes a straight line relationship between variables</a:t>
            </a:r>
          </a:p>
          <a:p>
            <a:r>
              <a:t>Check by looking at scatterplots and plots of residuals vs fitted values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In 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R</a:t>
            </a:r>
          </a:p>
        </p:txBody>
      </p:sp>
      <p:sp>
        <p:nvSpPr>
          <p:cNvPr id="305" name="To get a histogram of residuals use hist(model$residuals)"/>
          <p:cNvSpPr txBox="1">
            <a:spLocks noGrp="1"/>
          </p:cNvSpPr>
          <p:nvPr>
            <p:ph type="body" idx="1"/>
          </p:nvPr>
        </p:nvSpPr>
        <p:spPr>
          <a:xfrm>
            <a:off x="838200" y="4699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To get a histogram of residuals use hist(model$residuals)</a:t>
            </a:r>
          </a:p>
        </p:txBody>
      </p:sp>
      <p:pic>
        <p:nvPicPr>
          <p:cNvPr id="306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4050" y="4595832"/>
            <a:ext cx="5851218" cy="497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In 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R</a:t>
            </a:r>
          </a:p>
        </p:txBody>
      </p:sp>
      <p:sp>
        <p:nvSpPr>
          <p:cNvPr id="309" name="To get other diagnostic plots use plot(model). The first two are residuals vs fitted and a qq-plot of residual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get other diagnostic plots use plot(model). The first two are residuals vs fitted and a qq-plot of residuals</a:t>
            </a:r>
          </a:p>
        </p:txBody>
      </p:sp>
      <p:pic>
        <p:nvPicPr>
          <p:cNvPr id="310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61" y="4170366"/>
            <a:ext cx="12330478" cy="5387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nfidence interv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Confidence intervals </a:t>
            </a:r>
          </a:p>
        </p:txBody>
      </p:sp>
      <p:sp>
        <p:nvSpPr>
          <p:cNvPr id="313" name="Can estimate 95% CI for fitted li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Can estimate 95% CI for fitted line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Indicates region we are 95% certain the best fit of the line lies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aring more than on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rPr dirty="0"/>
              <a:t>Comparing more than one mean</a:t>
            </a:r>
          </a:p>
        </p:txBody>
      </p:sp>
      <p:sp>
        <p:nvSpPr>
          <p:cNvPr id="126" name="Probability of at least one type 1error:…"/>
          <p:cNvSpPr txBox="1"/>
          <p:nvPr/>
        </p:nvSpPr>
        <p:spPr>
          <a:xfrm>
            <a:off x="2014191" y="3014619"/>
            <a:ext cx="8968544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000">
                <a:solidFill>
                  <a:srgbClr val="000000"/>
                </a:solidFill>
              </a:defRPr>
            </a:pPr>
            <a:r>
              <a:rPr dirty="0"/>
              <a:t>Probability of at least one</a:t>
            </a:r>
            <a:r>
              <a:rPr dirty="0" smtClean="0"/>
              <a:t> </a:t>
            </a:r>
            <a:r>
              <a:rPr lang="en-GB" dirty="0" smtClean="0"/>
              <a:t>T</a:t>
            </a:r>
            <a:r>
              <a:rPr dirty="0" smtClean="0"/>
              <a:t>ype 1</a:t>
            </a:r>
            <a:r>
              <a:rPr lang="en-GB" dirty="0" smtClean="0"/>
              <a:t> </a:t>
            </a:r>
            <a:r>
              <a:rPr dirty="0" smtClean="0"/>
              <a:t>error</a:t>
            </a:r>
            <a:r>
              <a:rPr dirty="0"/>
              <a:t>:</a:t>
            </a:r>
          </a:p>
          <a:p>
            <a:pPr defTabSz="457200">
              <a:defRPr sz="4000">
                <a:solidFill>
                  <a:srgbClr val="000000"/>
                </a:solidFill>
              </a:defRPr>
            </a:pPr>
            <a:endParaRPr dirty="0"/>
          </a:p>
          <a:p>
            <a:pPr defTabSz="457200">
              <a:defRPr sz="4000">
                <a:solidFill>
                  <a:srgbClr val="000000"/>
                </a:solidFill>
              </a:defRPr>
            </a:pPr>
            <a:r>
              <a:rPr dirty="0"/>
              <a:t>1-(0.95</a:t>
            </a:r>
            <a:r>
              <a:rPr baseline="31999" dirty="0"/>
              <a:t>number of tests</a:t>
            </a:r>
            <a:r>
              <a:rPr dirty="0"/>
              <a:t>)</a:t>
            </a:r>
          </a:p>
          <a:p>
            <a:pPr defTabSz="457200">
              <a:defRPr sz="4000">
                <a:solidFill>
                  <a:srgbClr val="000000"/>
                </a:solidFill>
              </a:defRPr>
            </a:pPr>
            <a:endParaRPr dirty="0"/>
          </a:p>
          <a:p>
            <a:pPr defTabSz="457200">
              <a:defRPr sz="4000">
                <a:solidFill>
                  <a:srgbClr val="000000"/>
                </a:solidFill>
              </a:defRPr>
            </a:pPr>
            <a:r>
              <a:rPr dirty="0"/>
              <a:t>For 3 means p(error) = 0.0975</a:t>
            </a:r>
          </a:p>
          <a:p>
            <a:pPr defTabSz="457200">
              <a:defRPr sz="4000">
                <a:solidFill>
                  <a:srgbClr val="000000"/>
                </a:solidFill>
              </a:defRPr>
            </a:pPr>
            <a:endParaRPr dirty="0"/>
          </a:p>
          <a:p>
            <a:pPr defTabSz="457200">
              <a:defRPr sz="4000">
                <a:solidFill>
                  <a:srgbClr val="000000"/>
                </a:solidFill>
              </a:defRPr>
            </a:pPr>
            <a:r>
              <a:rPr dirty="0"/>
              <a:t>For 4 means, 0.265</a:t>
            </a:r>
          </a:p>
          <a:p>
            <a:pPr defTabSz="457200">
              <a:defRPr sz="4000">
                <a:solidFill>
                  <a:srgbClr val="000000"/>
                </a:solidFill>
              </a:defRPr>
            </a:pPr>
            <a:endParaRPr dirty="0"/>
          </a:p>
          <a:p>
            <a:pPr defTabSz="457200">
              <a:defRPr sz="4000">
                <a:solidFill>
                  <a:srgbClr val="000000"/>
                </a:solidFill>
              </a:defRPr>
            </a:pPr>
            <a:r>
              <a:rPr dirty="0"/>
              <a:t>For 5 means, 0.401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rediction interv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Prediction intervals </a:t>
            </a:r>
          </a:p>
        </p:txBody>
      </p:sp>
      <p:sp>
        <p:nvSpPr>
          <p:cNvPr id="316" name="Can calculate 95% PI for estimates of the dependent 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Can calculate 95% PI for estimates of the dependent variable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Indicates region we are 95% certain predictions of the dependent lie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95% PI always exceed CI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trapo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Extrapolation</a:t>
            </a:r>
          </a:p>
        </p:txBody>
      </p:sp>
      <p:sp>
        <p:nvSpPr>
          <p:cNvPr id="319" name="Rectangle"/>
          <p:cNvSpPr/>
          <p:nvPr/>
        </p:nvSpPr>
        <p:spPr>
          <a:xfrm>
            <a:off x="3336131" y="4166046"/>
            <a:ext cx="5853113" cy="492685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0" name="Avoid EXTRAPOLATION: estimating dependent variables from a regression equation outside the range of your data"/>
          <p:cNvSpPr txBox="1">
            <a:spLocks noGrp="1"/>
          </p:cNvSpPr>
          <p:nvPr>
            <p:ph type="body" idx="1"/>
          </p:nvPr>
        </p:nvSpPr>
        <p:spPr>
          <a:xfrm>
            <a:off x="952500" y="-228600"/>
            <a:ext cx="11099800" cy="6286500"/>
          </a:xfrm>
          <a:prstGeom prst="rect">
            <a:avLst/>
          </a:prstGeom>
        </p:spPr>
        <p:txBody>
          <a:bodyPr/>
          <a:lstStyle>
            <a:lvl1pPr marL="241300" indent="0">
              <a:buClr>
                <a:srgbClr val="49F900"/>
              </a:buClr>
              <a:buSzTx/>
              <a:buFont typeface="American Typewriter"/>
              <a:buNone/>
              <a:defRPr sz="36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Avoid EXTRAPOLATION: estimating dependent variables from a regression equation outside the range of your data</a:t>
            </a:r>
          </a:p>
        </p:txBody>
      </p:sp>
      <p:pic>
        <p:nvPicPr>
          <p:cNvPr id="321" name="Extrapolation graph 1.pdf" descr="Extrapolation graph 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444" y="3239158"/>
            <a:ext cx="5779912" cy="60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Extrapo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Extrapolation</a:t>
            </a:r>
          </a:p>
        </p:txBody>
      </p:sp>
      <p:sp>
        <p:nvSpPr>
          <p:cNvPr id="324" name="Avoid EXTRAPOLATION: estimating dependent variables from a regression equation outside the range of your data"/>
          <p:cNvSpPr txBox="1">
            <a:spLocks noGrp="1"/>
          </p:cNvSpPr>
          <p:nvPr>
            <p:ph type="body" idx="1"/>
          </p:nvPr>
        </p:nvSpPr>
        <p:spPr>
          <a:xfrm>
            <a:off x="952500" y="-203200"/>
            <a:ext cx="11099800" cy="6286500"/>
          </a:xfrm>
          <a:prstGeom prst="rect">
            <a:avLst/>
          </a:prstGeom>
        </p:spPr>
        <p:txBody>
          <a:bodyPr/>
          <a:lstStyle>
            <a:lvl1pPr marL="241300" indent="0">
              <a:buClr>
                <a:srgbClr val="49F900"/>
              </a:buClr>
              <a:buSzTx/>
              <a:buFont typeface="American Typewriter"/>
              <a:buNone/>
              <a:defRPr sz="36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Avoid EXTRAPOLATION: estimating dependent variables from a regression equation outside the range of your data</a:t>
            </a:r>
          </a:p>
        </p:txBody>
      </p:sp>
      <p:sp>
        <p:nvSpPr>
          <p:cNvPr id="325" name="Rectangle"/>
          <p:cNvSpPr/>
          <p:nvPr/>
        </p:nvSpPr>
        <p:spPr>
          <a:xfrm>
            <a:off x="3336131" y="4166046"/>
            <a:ext cx="5853113" cy="492685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26" name="Extrapoltion graphs 2.pdf" descr="Extrapoltion graphs 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444" y="3239158"/>
            <a:ext cx="5779912" cy="60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xtrapo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Extrapolation</a:t>
            </a:r>
          </a:p>
        </p:txBody>
      </p:sp>
      <p:sp>
        <p:nvSpPr>
          <p:cNvPr id="329" name="Avoid EXTRAPOLATION: estimating dependent variables from a regression equation outside the range of your data"/>
          <p:cNvSpPr txBox="1">
            <a:spLocks noGrp="1"/>
          </p:cNvSpPr>
          <p:nvPr>
            <p:ph type="body" idx="1"/>
          </p:nvPr>
        </p:nvSpPr>
        <p:spPr>
          <a:xfrm>
            <a:off x="952500" y="-292100"/>
            <a:ext cx="11099800" cy="6286500"/>
          </a:xfrm>
          <a:prstGeom prst="rect">
            <a:avLst/>
          </a:prstGeom>
        </p:spPr>
        <p:txBody>
          <a:bodyPr/>
          <a:lstStyle>
            <a:lvl1pPr marL="241300" indent="0">
              <a:buClr>
                <a:srgbClr val="49F900"/>
              </a:buClr>
              <a:buSzTx/>
              <a:buFont typeface="American Typewriter"/>
              <a:buNone/>
              <a:defRPr sz="36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Avoid EXTRAPOLATION: estimating dependent variables from a regression equation outside the range of your data</a:t>
            </a:r>
          </a:p>
        </p:txBody>
      </p:sp>
      <p:sp>
        <p:nvSpPr>
          <p:cNvPr id="330" name="Rectangle"/>
          <p:cNvSpPr/>
          <p:nvPr/>
        </p:nvSpPr>
        <p:spPr>
          <a:xfrm>
            <a:off x="3336131" y="4166046"/>
            <a:ext cx="5853113" cy="492685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31" name="Extrapolation graph 3.pdf" descr="Extrapolation graph 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444" y="3239158"/>
            <a:ext cx="5779912" cy="60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35" name="image.png" descr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05" y="-373287"/>
            <a:ext cx="12362589" cy="10227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"/>
          <p:cNvSpPr/>
          <p:nvPr/>
        </p:nvSpPr>
        <p:spPr>
          <a:xfrm>
            <a:off x="856505" y="2419801"/>
            <a:ext cx="10631836" cy="590892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38" name="Sprint regressions graph.pdf" descr="Sprint regressions graph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777" y="1196937"/>
            <a:ext cx="11142386" cy="7372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Women’s sprint ti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Women’s sprint times</a:t>
            </a:r>
          </a:p>
        </p:txBody>
      </p:sp>
      <p:sp>
        <p:nvSpPr>
          <p:cNvPr id="341" name="Fitted model is y=44.34-0.001682*ye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Fitted model is y=44.34-0.001682*year</a:t>
            </a:r>
          </a:p>
          <a:p>
            <a:r>
              <a:t>Light takes 3.3x10</a:t>
            </a:r>
            <a:r>
              <a:rPr baseline="31999"/>
              <a:t>-7</a:t>
            </a:r>
            <a:r>
              <a:t> seconds to travel 100m</a:t>
            </a:r>
          </a:p>
          <a:p>
            <a:r>
              <a:t>3.3x10</a:t>
            </a:r>
            <a:r>
              <a:rPr baseline="31999"/>
              <a:t>-7</a:t>
            </a:r>
            <a:r>
              <a:t>=44.34-0.001682*year</a:t>
            </a:r>
          </a:p>
          <a:p>
            <a:r>
              <a:t>(3.3x10</a:t>
            </a:r>
            <a:r>
              <a:rPr baseline="31999"/>
              <a:t>-7</a:t>
            </a:r>
            <a:r>
              <a:t>-44.34)/-0.001682=2636</a:t>
            </a:r>
          </a:p>
          <a:p>
            <a:r>
              <a:t>Women will be sprinting at the speed of light in the 2636 olympics.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omparing regression lin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Comparing regression lines</a:t>
            </a:r>
          </a:p>
        </p:txBody>
      </p:sp>
      <p:sp>
        <p:nvSpPr>
          <p:cNvPr id="344" name="Several way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Several ways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Easiest to use ANCOVA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Use the independent variable as covariate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t>E.g. compare regressions of male &amp; female scores against attendance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Multiple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Multiple regression </a:t>
            </a:r>
          </a:p>
        </p:txBody>
      </p:sp>
      <p:sp>
        <p:nvSpPr>
          <p:cNvPr id="347" name="Can use more than 1 independent variable to predict a depend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Can use more than 1 independent variable to predict a dependent</a:t>
            </a:r>
          </a:p>
          <a:p>
            <a:pPr marL="0" indent="0">
              <a:buSzTx/>
              <a:buNone/>
            </a:pPr>
            <a:r>
              <a:rPr dirty="0"/>
              <a:t>y = a + b1x1 + b2x2</a:t>
            </a:r>
          </a:p>
          <a:p>
            <a:pPr marL="0" indent="0">
              <a:buSzTx/>
              <a:buNone/>
              <a:defRPr sz="4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E.g. plant growth is dependent on light and rainfall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Summary </a:t>
            </a:r>
          </a:p>
        </p:txBody>
      </p:sp>
      <p:sp>
        <p:nvSpPr>
          <p:cNvPr id="350" name="Correlation and regression are not the sa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805" indent="-428805" defTabSz="578358">
              <a:spcBef>
                <a:spcPts val="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Correlation and regression are not the same </a:t>
            </a:r>
          </a:p>
          <a:p>
            <a:pPr marL="428805" indent="-428805" defTabSz="578358">
              <a:spcBef>
                <a:spcPts val="110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Correlation is used to measure the strength and significance of a relationship</a:t>
            </a:r>
          </a:p>
          <a:p>
            <a:pPr marL="428805" indent="-428805" defTabSz="578358">
              <a:spcBef>
                <a:spcPts val="110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Regression fits a line to your data to allow estimates of the dependent variable to be made from the independent</a:t>
            </a:r>
          </a:p>
          <a:p>
            <a:pPr marL="428805" indent="-428805" defTabSz="578358">
              <a:spcBef>
                <a:spcPts val="110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For both correlation and regression </a:t>
            </a:r>
          </a:p>
          <a:p>
            <a:pPr marL="1334061" lvl="2" indent="-428805" defTabSz="578358">
              <a:spcBef>
                <a:spcPts val="110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Data must have normal errors</a:t>
            </a:r>
          </a:p>
          <a:p>
            <a:pPr marL="1334061" lvl="2" indent="-428805" defTabSz="578358">
              <a:spcBef>
                <a:spcPts val="1100"/>
              </a:spcBef>
              <a:defRPr sz="3564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Variances must be similar across the relationship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NO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ANOVA</a:t>
            </a:r>
          </a:p>
        </p:txBody>
      </p:sp>
      <p:sp>
        <p:nvSpPr>
          <p:cNvPr id="129" name="Analysis of varia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of variance</a:t>
            </a:r>
          </a:p>
          <a:p>
            <a:r>
              <a:t>Relies on partitioning the variance in the data into that explained by the factor(s) and that which is unexplained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Partitioning variance</a:t>
            </a:r>
          </a:p>
        </p:txBody>
      </p:sp>
      <p:pic>
        <p:nvPicPr>
          <p:cNvPr id="132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603" y="2072640"/>
            <a:ext cx="8425101" cy="7087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Partitioning variance</a:t>
            </a:r>
          </a:p>
        </p:txBody>
      </p:sp>
      <p:pic>
        <p:nvPicPr>
          <p:cNvPr id="135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4560" y="2014017"/>
            <a:ext cx="8615680" cy="7204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Partitioning variance</a:t>
            </a:r>
          </a:p>
        </p:txBody>
      </p:sp>
      <p:pic>
        <p:nvPicPr>
          <p:cNvPr id="13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757" y="2072640"/>
            <a:ext cx="8610484" cy="7071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rtitioning 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Partitioning variance</a:t>
            </a:r>
          </a:p>
        </p:txBody>
      </p:sp>
      <p:pic>
        <p:nvPicPr>
          <p:cNvPr id="4" name="Picture 3" descr="3-dis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50451" y="2075523"/>
            <a:ext cx="7303897" cy="73038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1123</Words>
  <Application>Microsoft Macintosh PowerPoint</Application>
  <PresentationFormat>Custom</PresentationFormat>
  <Paragraphs>184</Paragraphs>
  <Slides>49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Gradient</vt:lpstr>
      <vt:lpstr>Equation</vt:lpstr>
      <vt:lpstr>Regression and ANOVA</vt:lpstr>
      <vt:lpstr>Recap</vt:lpstr>
      <vt:lpstr>Comparing more than one mean</vt:lpstr>
      <vt:lpstr>Comparing more than one mean</vt:lpstr>
      <vt:lpstr>ANOVA</vt:lpstr>
      <vt:lpstr>Partitioning variance</vt:lpstr>
      <vt:lpstr>Partitioning variance</vt:lpstr>
      <vt:lpstr>Partitioning variance</vt:lpstr>
      <vt:lpstr>Partitioning variance</vt:lpstr>
      <vt:lpstr>Partitioning variance</vt:lpstr>
      <vt:lpstr>Partitioning variance</vt:lpstr>
      <vt:lpstr>Performing ANOVA </vt:lpstr>
      <vt:lpstr>ANOVA </vt:lpstr>
      <vt:lpstr>ANOVA table</vt:lpstr>
      <vt:lpstr>ANOVA table</vt:lpstr>
      <vt:lpstr>ANOVA </vt:lpstr>
      <vt:lpstr>ANOVA in R</vt:lpstr>
      <vt:lpstr>Reporting an ANOVA</vt:lpstr>
      <vt:lpstr>Two-factor ANOVA </vt:lpstr>
      <vt:lpstr>Two-factor ANOVA </vt:lpstr>
      <vt:lpstr>Main effects and interactions </vt:lpstr>
      <vt:lpstr>ANOVA assumptions </vt:lpstr>
      <vt:lpstr>Regression </vt:lpstr>
      <vt:lpstr>Slide 24</vt:lpstr>
      <vt:lpstr>Slide 25</vt:lpstr>
      <vt:lpstr>Examples </vt:lpstr>
      <vt:lpstr>Slide 27</vt:lpstr>
      <vt:lpstr>Slide 28</vt:lpstr>
      <vt:lpstr>Slide 29</vt:lpstr>
      <vt:lpstr>y = a + bx</vt:lpstr>
      <vt:lpstr>In R</vt:lpstr>
      <vt:lpstr>Checking your regression</vt:lpstr>
      <vt:lpstr>Structure in the data</vt:lpstr>
      <vt:lpstr>Error distribution</vt:lpstr>
      <vt:lpstr>Homogeneity of variance</vt:lpstr>
      <vt:lpstr>Linearity</vt:lpstr>
      <vt:lpstr>In R</vt:lpstr>
      <vt:lpstr>In R</vt:lpstr>
      <vt:lpstr>Confidence intervals </vt:lpstr>
      <vt:lpstr>Prediction intervals </vt:lpstr>
      <vt:lpstr>Extrapolation</vt:lpstr>
      <vt:lpstr>Extrapolation</vt:lpstr>
      <vt:lpstr>Extrapolation</vt:lpstr>
      <vt:lpstr>Slide 44</vt:lpstr>
      <vt:lpstr>Slide 45</vt:lpstr>
      <vt:lpstr>Women’s sprint times</vt:lpstr>
      <vt:lpstr>Comparing regression lines</vt:lpstr>
      <vt:lpstr>Multiple regression 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and ANOVA</dc:title>
  <cp:lastModifiedBy>Joe Parker</cp:lastModifiedBy>
  <cp:revision>13</cp:revision>
  <cp:lastPrinted>2017-11-08T09:33:34Z</cp:lastPrinted>
  <dcterms:created xsi:type="dcterms:W3CDTF">2017-11-08T09:22:57Z</dcterms:created>
  <dcterms:modified xsi:type="dcterms:W3CDTF">2017-11-08T10:57:05Z</dcterms:modified>
</cp:coreProperties>
</file>