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Default Extension="rels" ContentType="application/vnd.openxmlformats-package.relationships+xml"/>
  <Override PartName="/ppt/slides/slide5.xml" ContentType="application/vnd.openxmlformats-officedocument.presentationml.slide+xml"/>
  <Override PartName="/ppt/slides/slide38.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slides/slide34.xml" ContentType="application/vnd.openxmlformats-officedocument.presentationml.slide+xml"/>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Override PartName="/ppt/slides/slide22.xml" ContentType="application/vnd.openxmlformats-officedocument.presentationml.slide+xml"/>
  <Override PartName="/ppt/slides/slide30.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slides/slide6.xml" ContentType="application/vnd.openxmlformats-officedocument.presentationml.slide+xml"/>
  <Override PartName="/ppt/slides/slide39.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s/slide27.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Override PartName="/ppt/theme/theme3.xml" ContentType="application/vnd.openxmlformats-officedocument.theme+xml"/>
  <Override PartName="/ppt/slideLayouts/slideLayout2.xml" ContentType="application/vnd.openxmlformats-officedocument.presentationml.slideLayout+xml"/>
  <Default Extension="png" ContentType="image/png"/>
  <Override PartName="/ppt/slides/slide23.xml" ContentType="application/vnd.openxmlformats-officedocument.presentationml.slide+xml"/>
  <Override PartName="/ppt/slides/slide31.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s/slide3.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s/slide4.xml" ContentType="application/vnd.openxmlformats-officedocument.presentationml.slide+xml"/>
  <Override PartName="/ppt/slides/slide37.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ldMasterIdLst>
    <p:sldMasterId id="2147483648" r:id="rId1"/>
  </p:sldMasterIdLst>
  <p:notesMasterIdLst>
    <p:notesMasterId r:id="rId42"/>
  </p:notesMasterIdLst>
  <p:handoutMasterIdLst>
    <p:handoutMasterId r:id="rId43"/>
  </p:handoutMasterIdLst>
  <p:sldIdLst>
    <p:sldId id="256" r:id="rId2"/>
    <p:sldId id="29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49262"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Corbel"/>
      </a:defRPr>
    </a:lvl1pPr>
    <a:lvl2pPr marL="0" marR="0" indent="457200" algn="ctr" defTabSz="449262"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Corbel"/>
      </a:defRPr>
    </a:lvl2pPr>
    <a:lvl3pPr marL="0" marR="0" indent="914400" algn="ctr" defTabSz="449262"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Corbel"/>
      </a:defRPr>
    </a:lvl3pPr>
    <a:lvl4pPr marL="0" marR="0" indent="1371600" algn="ctr" defTabSz="449262"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Corbel"/>
      </a:defRPr>
    </a:lvl4pPr>
    <a:lvl5pPr marL="0" marR="0" indent="1828800" algn="ctr" defTabSz="449262"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Corbel"/>
      </a:defRPr>
    </a:lvl5pPr>
    <a:lvl6pPr marL="0" marR="0" indent="0" algn="ctr" defTabSz="449262"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Corbel"/>
      </a:defRPr>
    </a:lvl6pPr>
    <a:lvl7pPr marL="0" marR="0" indent="0" algn="ctr" defTabSz="449262"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Corbel"/>
      </a:defRPr>
    </a:lvl7pPr>
    <a:lvl8pPr marL="0" marR="0" indent="0" algn="ctr" defTabSz="449262"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Corbel"/>
      </a:defRPr>
    </a:lvl8pPr>
    <a:lvl9pPr marL="0" marR="0" indent="0" algn="ctr" defTabSz="449262"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Corbe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handouts4" frameSlides="1"/>
  <p:showPr>
    <p:present/>
    <p:sldAll/>
    <p:penClr>
      <a:prstClr val="red"/>
    </p:penClr>
  </p:showPr>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6E7CE"/>
          </a:solidFill>
        </a:fill>
      </a:tcStyle>
    </a:wholeTbl>
    <a:band2H>
      <a:tcTxStyle/>
      <a:tcStyle>
        <a:tcBdr/>
        <a:fill>
          <a:solidFill>
            <a:srgbClr val="FBF3E8"/>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E2E2"/>
          </a:solidFill>
        </a:fill>
      </a:tcStyle>
    </a:wholeTbl>
    <a:band2H>
      <a:tcTxStyle/>
      <a:tcStyle>
        <a:tcBdr/>
        <a:fill>
          <a:solidFill>
            <a:srgbClr val="F1F1F1"/>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E3E4"/>
          </a:solidFill>
        </a:fill>
      </a:tcStyle>
    </a:wholeTbl>
    <a:band2H>
      <a:tcTxStyle/>
      <a:tcStyle>
        <a:tcBdr/>
        <a:fill>
          <a:solidFill>
            <a:srgbClr val="EBF2F2"/>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n">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34606" autoAdjust="0"/>
    <p:restoredTop sz="86453" autoAdjust="0"/>
  </p:normalViewPr>
  <p:slideViewPr>
    <p:cSldViewPr snapToGrid="0" snapToObjects="1" showGuides="1">
      <p:cViewPr varScale="1">
        <p:scale>
          <a:sx n="100" d="100"/>
          <a:sy n="100" d="100"/>
        </p:scale>
        <p:origin x="-104"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2526748-76CF-B348-801F-5A49C5494ECC}" type="datetimeFigureOut">
              <a:rPr lang="en-GB" smtClean="0"/>
              <a:pPr/>
              <a:t>11/14/17</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F4A6B2A-0EC1-7A40-8A33-31EAF6479DD1}" type="slidenum">
              <a:rPr lang="en-GB" smtClean="0"/>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4" name="Shape 24"/>
          <p:cNvSpPr>
            <a:spLocks noGrp="1" noRot="1" noChangeAspect="1"/>
          </p:cNvSpPr>
          <p:nvPr>
            <p:ph type="sldImg"/>
          </p:nvPr>
        </p:nvSpPr>
        <p:spPr>
          <a:xfrm>
            <a:off x="1143000" y="685800"/>
            <a:ext cx="4572000" cy="3429000"/>
          </a:xfrm>
          <a:prstGeom prst="rect">
            <a:avLst/>
          </a:prstGeom>
        </p:spPr>
        <p:txBody>
          <a:bodyPr/>
          <a:lstStyle/>
          <a:p>
            <a:endParaRPr/>
          </a:p>
        </p:txBody>
      </p:sp>
      <p:sp>
        <p:nvSpPr>
          <p:cNvPr id="25" name="Shape 2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
  <p:cSld name="Default">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914400">
              <a:defRPr sz="1200">
                <a:solidFill>
                  <a:srgbClr val="FFFFFF"/>
                </a:solidFill>
                <a:uFill>
                  <a:solidFill>
                    <a:srgbClr val="FFFFFF"/>
                  </a:solidFill>
                </a:uFill>
              </a:defRPr>
            </a:lvl1pPr>
          </a:lstStyle>
          <a:p>
            <a:fld id="{86CB4B4D-7CA3-9044-876B-883B54F8677D}" type="slidenum">
              <a:rPr/>
              <a:pPr/>
              <a:t>‹#›</a:t>
            </a:fld>
            <a:endParaRPr/>
          </a:p>
        </p:txBody>
      </p:sp>
      <p:sp>
        <p:nvSpPr>
          <p:cNvPr id="3" name="Title Text"/>
          <p:cNvSpPr txBox="1">
            <a:spLocks noGrp="1"/>
          </p:cNvSpPr>
          <p:nvPr>
            <p:ph type="title"/>
          </p:nvPr>
        </p:nvSpPr>
        <p:spPr>
          <a:xfrm>
            <a:off x="457200" y="274637"/>
            <a:ext cx="8229600" cy="1270949"/>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lstStyle/>
          <a:p>
            <a:r>
              <a:t>Title Text</a:t>
            </a:r>
          </a:p>
        </p:txBody>
      </p:sp>
      <p:sp>
        <p:nvSpPr>
          <p:cNvPr id="4" name="Body Level One…"/>
          <p:cNvSpPr txBox="1">
            <a:spLocks noGrp="1"/>
          </p:cNvSpPr>
          <p:nvPr>
            <p:ph type="body" idx="1"/>
          </p:nvPr>
        </p:nvSpPr>
        <p:spPr>
          <a:xfrm>
            <a:off x="457200" y="1545585"/>
            <a:ext cx="8229600" cy="4635193"/>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nchor="ct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5000" b="0" i="0" u="none" strike="noStrike" cap="none" spc="0" baseline="0">
          <a:ln>
            <a:noFill/>
          </a:ln>
          <a:solidFill>
            <a:srgbClr val="FFFFFF"/>
          </a:solidFill>
          <a:uFill>
            <a:solidFill>
              <a:srgbClr val="FFFFFF"/>
            </a:solidFill>
          </a:uFill>
          <a:latin typeface="+mn-lt"/>
          <a:ea typeface="+mn-ea"/>
          <a:cs typeface="+mn-cs"/>
          <a:sym typeface="Corbel"/>
        </a:defRPr>
      </a:lvl1pPr>
      <a:lvl2pPr marL="0" marR="0" indent="0" algn="ctr" defTabSz="914400" rtl="0" latinLnBrk="0">
        <a:lnSpc>
          <a:spcPct val="100000"/>
        </a:lnSpc>
        <a:spcBef>
          <a:spcPts val="0"/>
        </a:spcBef>
        <a:spcAft>
          <a:spcPts val="0"/>
        </a:spcAft>
        <a:buClrTx/>
        <a:buSzTx/>
        <a:buFontTx/>
        <a:buNone/>
        <a:tabLst/>
        <a:defRPr sz="5000" b="0" i="0" u="none" strike="noStrike" cap="none" spc="0" baseline="0">
          <a:ln>
            <a:noFill/>
          </a:ln>
          <a:solidFill>
            <a:srgbClr val="FFFFFF"/>
          </a:solidFill>
          <a:uFill>
            <a:solidFill>
              <a:srgbClr val="FFFFFF"/>
            </a:solidFill>
          </a:uFill>
          <a:latin typeface="+mn-lt"/>
          <a:ea typeface="+mn-ea"/>
          <a:cs typeface="+mn-cs"/>
          <a:sym typeface="Corbel"/>
        </a:defRPr>
      </a:lvl2pPr>
      <a:lvl3pPr marL="0" marR="0" indent="0" algn="ctr" defTabSz="914400" rtl="0" latinLnBrk="0">
        <a:lnSpc>
          <a:spcPct val="100000"/>
        </a:lnSpc>
        <a:spcBef>
          <a:spcPts val="0"/>
        </a:spcBef>
        <a:spcAft>
          <a:spcPts val="0"/>
        </a:spcAft>
        <a:buClrTx/>
        <a:buSzTx/>
        <a:buFontTx/>
        <a:buNone/>
        <a:tabLst/>
        <a:defRPr sz="5000" b="0" i="0" u="none" strike="noStrike" cap="none" spc="0" baseline="0">
          <a:ln>
            <a:noFill/>
          </a:ln>
          <a:solidFill>
            <a:srgbClr val="FFFFFF"/>
          </a:solidFill>
          <a:uFill>
            <a:solidFill>
              <a:srgbClr val="FFFFFF"/>
            </a:solidFill>
          </a:uFill>
          <a:latin typeface="+mn-lt"/>
          <a:ea typeface="+mn-ea"/>
          <a:cs typeface="+mn-cs"/>
          <a:sym typeface="Corbel"/>
        </a:defRPr>
      </a:lvl3pPr>
      <a:lvl4pPr marL="0" marR="0" indent="0" algn="ctr" defTabSz="914400" rtl="0" latinLnBrk="0">
        <a:lnSpc>
          <a:spcPct val="100000"/>
        </a:lnSpc>
        <a:spcBef>
          <a:spcPts val="0"/>
        </a:spcBef>
        <a:spcAft>
          <a:spcPts val="0"/>
        </a:spcAft>
        <a:buClrTx/>
        <a:buSzTx/>
        <a:buFontTx/>
        <a:buNone/>
        <a:tabLst/>
        <a:defRPr sz="5000" b="0" i="0" u="none" strike="noStrike" cap="none" spc="0" baseline="0">
          <a:ln>
            <a:noFill/>
          </a:ln>
          <a:solidFill>
            <a:srgbClr val="FFFFFF"/>
          </a:solidFill>
          <a:uFill>
            <a:solidFill>
              <a:srgbClr val="FFFFFF"/>
            </a:solidFill>
          </a:uFill>
          <a:latin typeface="+mn-lt"/>
          <a:ea typeface="+mn-ea"/>
          <a:cs typeface="+mn-cs"/>
          <a:sym typeface="Corbel"/>
        </a:defRPr>
      </a:lvl4pPr>
      <a:lvl5pPr marL="0" marR="0" indent="0" algn="ctr" defTabSz="914400" rtl="0" latinLnBrk="0">
        <a:lnSpc>
          <a:spcPct val="100000"/>
        </a:lnSpc>
        <a:spcBef>
          <a:spcPts val="0"/>
        </a:spcBef>
        <a:spcAft>
          <a:spcPts val="0"/>
        </a:spcAft>
        <a:buClrTx/>
        <a:buSzTx/>
        <a:buFontTx/>
        <a:buNone/>
        <a:tabLst/>
        <a:defRPr sz="5000" b="0" i="0" u="none" strike="noStrike" cap="none" spc="0" baseline="0">
          <a:ln>
            <a:noFill/>
          </a:ln>
          <a:solidFill>
            <a:srgbClr val="FFFFFF"/>
          </a:solidFill>
          <a:uFill>
            <a:solidFill>
              <a:srgbClr val="FFFFFF"/>
            </a:solidFill>
          </a:uFill>
          <a:latin typeface="+mn-lt"/>
          <a:ea typeface="+mn-ea"/>
          <a:cs typeface="+mn-cs"/>
          <a:sym typeface="Corbel"/>
        </a:defRPr>
      </a:lvl5pPr>
      <a:lvl6pPr marL="0" marR="0" indent="457200" algn="ctr" defTabSz="914400" rtl="0" latinLnBrk="0">
        <a:lnSpc>
          <a:spcPct val="100000"/>
        </a:lnSpc>
        <a:spcBef>
          <a:spcPts val="0"/>
        </a:spcBef>
        <a:spcAft>
          <a:spcPts val="0"/>
        </a:spcAft>
        <a:buClrTx/>
        <a:buSzTx/>
        <a:buFontTx/>
        <a:buNone/>
        <a:tabLst/>
        <a:defRPr sz="5000" b="0" i="0" u="none" strike="noStrike" cap="none" spc="0" baseline="0">
          <a:ln>
            <a:noFill/>
          </a:ln>
          <a:solidFill>
            <a:srgbClr val="FFFFFF"/>
          </a:solidFill>
          <a:uFill>
            <a:solidFill>
              <a:srgbClr val="FFFFFF"/>
            </a:solidFill>
          </a:uFill>
          <a:latin typeface="+mn-lt"/>
          <a:ea typeface="+mn-ea"/>
          <a:cs typeface="+mn-cs"/>
          <a:sym typeface="Corbel"/>
        </a:defRPr>
      </a:lvl6pPr>
      <a:lvl7pPr marL="0" marR="0" indent="914400" algn="ctr" defTabSz="914400" rtl="0" latinLnBrk="0">
        <a:lnSpc>
          <a:spcPct val="100000"/>
        </a:lnSpc>
        <a:spcBef>
          <a:spcPts val="0"/>
        </a:spcBef>
        <a:spcAft>
          <a:spcPts val="0"/>
        </a:spcAft>
        <a:buClrTx/>
        <a:buSzTx/>
        <a:buFontTx/>
        <a:buNone/>
        <a:tabLst/>
        <a:defRPr sz="5000" b="0" i="0" u="none" strike="noStrike" cap="none" spc="0" baseline="0">
          <a:ln>
            <a:noFill/>
          </a:ln>
          <a:solidFill>
            <a:srgbClr val="FFFFFF"/>
          </a:solidFill>
          <a:uFill>
            <a:solidFill>
              <a:srgbClr val="FFFFFF"/>
            </a:solidFill>
          </a:uFill>
          <a:latin typeface="+mn-lt"/>
          <a:ea typeface="+mn-ea"/>
          <a:cs typeface="+mn-cs"/>
          <a:sym typeface="Corbel"/>
        </a:defRPr>
      </a:lvl7pPr>
      <a:lvl8pPr marL="0" marR="0" indent="1371600" algn="ctr" defTabSz="914400" rtl="0" latinLnBrk="0">
        <a:lnSpc>
          <a:spcPct val="100000"/>
        </a:lnSpc>
        <a:spcBef>
          <a:spcPts val="0"/>
        </a:spcBef>
        <a:spcAft>
          <a:spcPts val="0"/>
        </a:spcAft>
        <a:buClrTx/>
        <a:buSzTx/>
        <a:buFontTx/>
        <a:buNone/>
        <a:tabLst/>
        <a:defRPr sz="5000" b="0" i="0" u="none" strike="noStrike" cap="none" spc="0" baseline="0">
          <a:ln>
            <a:noFill/>
          </a:ln>
          <a:solidFill>
            <a:srgbClr val="FFFFFF"/>
          </a:solidFill>
          <a:uFill>
            <a:solidFill>
              <a:srgbClr val="FFFFFF"/>
            </a:solidFill>
          </a:uFill>
          <a:latin typeface="+mn-lt"/>
          <a:ea typeface="+mn-ea"/>
          <a:cs typeface="+mn-cs"/>
          <a:sym typeface="Corbel"/>
        </a:defRPr>
      </a:lvl8pPr>
      <a:lvl9pPr marL="0" marR="0" indent="1828800" algn="ctr" defTabSz="914400" rtl="0" latinLnBrk="0">
        <a:lnSpc>
          <a:spcPct val="100000"/>
        </a:lnSpc>
        <a:spcBef>
          <a:spcPts val="0"/>
        </a:spcBef>
        <a:spcAft>
          <a:spcPts val="0"/>
        </a:spcAft>
        <a:buClrTx/>
        <a:buSzTx/>
        <a:buFontTx/>
        <a:buNone/>
        <a:tabLst/>
        <a:defRPr sz="5000" b="0" i="0" u="none" strike="noStrike" cap="none" spc="0" baseline="0">
          <a:ln>
            <a:noFill/>
          </a:ln>
          <a:solidFill>
            <a:srgbClr val="FFFFFF"/>
          </a:solidFill>
          <a:uFill>
            <a:solidFill>
              <a:srgbClr val="FFFFFF"/>
            </a:solidFill>
          </a:uFill>
          <a:latin typeface="+mn-lt"/>
          <a:ea typeface="+mn-ea"/>
          <a:cs typeface="+mn-cs"/>
          <a:sym typeface="Corbel"/>
        </a:defRPr>
      </a:lvl9pPr>
    </p:titleStyle>
    <p:bodyStyle>
      <a:lvl1pPr marL="342900" marR="0" indent="-342900" algn="l" defTabSz="914400" rtl="0" latinLnBrk="0">
        <a:lnSpc>
          <a:spcPct val="150000"/>
        </a:lnSpc>
        <a:spcBef>
          <a:spcPts val="700"/>
        </a:spcBef>
        <a:spcAft>
          <a:spcPts val="0"/>
        </a:spcAft>
        <a:buClrTx/>
        <a:buSzPct val="100000"/>
        <a:buFont typeface="Arial"/>
        <a:buChar char="•"/>
        <a:tabLst/>
        <a:defRPr sz="3200" b="0" i="0" u="none" strike="noStrike" cap="none" spc="0" baseline="0">
          <a:ln>
            <a:noFill/>
          </a:ln>
          <a:solidFill>
            <a:srgbClr val="FFFFFF"/>
          </a:solidFill>
          <a:uFill>
            <a:solidFill>
              <a:srgbClr val="FFFFFF"/>
            </a:solidFill>
          </a:uFill>
          <a:latin typeface="+mn-lt"/>
          <a:ea typeface="+mn-ea"/>
          <a:cs typeface="+mn-cs"/>
          <a:sym typeface="Corbel"/>
        </a:defRPr>
      </a:lvl1pPr>
      <a:lvl2pPr marL="783771" marR="0" indent="-326571" algn="l" defTabSz="914400" rtl="0" latinLnBrk="0">
        <a:lnSpc>
          <a:spcPct val="150000"/>
        </a:lnSpc>
        <a:spcBef>
          <a:spcPts val="700"/>
        </a:spcBef>
        <a:spcAft>
          <a:spcPts val="0"/>
        </a:spcAft>
        <a:buClrTx/>
        <a:buSzPct val="100000"/>
        <a:buFont typeface="Arial"/>
        <a:buChar char="–"/>
        <a:tabLst/>
        <a:defRPr sz="3200" b="0" i="0" u="none" strike="noStrike" cap="none" spc="0" baseline="0">
          <a:ln>
            <a:noFill/>
          </a:ln>
          <a:solidFill>
            <a:srgbClr val="FFFFFF"/>
          </a:solidFill>
          <a:uFill>
            <a:solidFill>
              <a:srgbClr val="FFFFFF"/>
            </a:solidFill>
          </a:uFill>
          <a:latin typeface="+mn-lt"/>
          <a:ea typeface="+mn-ea"/>
          <a:cs typeface="+mn-cs"/>
          <a:sym typeface="Corbel"/>
        </a:defRPr>
      </a:lvl2pPr>
      <a:lvl3pPr marL="1219200" marR="0" indent="-304800" algn="l" defTabSz="914400" rtl="0" latinLnBrk="0">
        <a:lnSpc>
          <a:spcPct val="150000"/>
        </a:lnSpc>
        <a:spcBef>
          <a:spcPts val="700"/>
        </a:spcBef>
        <a:spcAft>
          <a:spcPts val="0"/>
        </a:spcAft>
        <a:buClrTx/>
        <a:buSzPct val="100000"/>
        <a:buFont typeface="Arial"/>
        <a:buChar char="•"/>
        <a:tabLst/>
        <a:defRPr sz="3200" b="0" i="0" u="none" strike="noStrike" cap="none" spc="0" baseline="0">
          <a:ln>
            <a:noFill/>
          </a:ln>
          <a:solidFill>
            <a:srgbClr val="FFFFFF"/>
          </a:solidFill>
          <a:uFill>
            <a:solidFill>
              <a:srgbClr val="FFFFFF"/>
            </a:solidFill>
          </a:uFill>
          <a:latin typeface="+mn-lt"/>
          <a:ea typeface="+mn-ea"/>
          <a:cs typeface="+mn-cs"/>
          <a:sym typeface="Corbel"/>
        </a:defRPr>
      </a:lvl3pPr>
      <a:lvl4pPr marL="1737360" marR="0" indent="-365760" algn="l" defTabSz="914400" rtl="0" latinLnBrk="0">
        <a:lnSpc>
          <a:spcPct val="150000"/>
        </a:lnSpc>
        <a:spcBef>
          <a:spcPts val="700"/>
        </a:spcBef>
        <a:spcAft>
          <a:spcPts val="0"/>
        </a:spcAft>
        <a:buClrTx/>
        <a:buSzPct val="100000"/>
        <a:buFont typeface="Arial"/>
        <a:buChar char="–"/>
        <a:tabLst/>
        <a:defRPr sz="3200" b="0" i="0" u="none" strike="noStrike" cap="none" spc="0" baseline="0">
          <a:ln>
            <a:noFill/>
          </a:ln>
          <a:solidFill>
            <a:srgbClr val="FFFFFF"/>
          </a:solidFill>
          <a:uFill>
            <a:solidFill>
              <a:srgbClr val="FFFFFF"/>
            </a:solidFill>
          </a:uFill>
          <a:latin typeface="+mn-lt"/>
          <a:ea typeface="+mn-ea"/>
          <a:cs typeface="+mn-cs"/>
          <a:sym typeface="Corbel"/>
        </a:defRPr>
      </a:lvl4pPr>
      <a:lvl5pPr marL="2235200" marR="0" indent="-406400" algn="l" defTabSz="914400" rtl="0" latinLnBrk="0">
        <a:lnSpc>
          <a:spcPct val="150000"/>
        </a:lnSpc>
        <a:spcBef>
          <a:spcPts val="700"/>
        </a:spcBef>
        <a:spcAft>
          <a:spcPts val="0"/>
        </a:spcAft>
        <a:buClrTx/>
        <a:buSzPct val="100000"/>
        <a:buFont typeface="Arial"/>
        <a:buChar char="»"/>
        <a:tabLst/>
        <a:defRPr sz="3200" b="0" i="0" u="none" strike="noStrike" cap="none" spc="0" baseline="0">
          <a:ln>
            <a:noFill/>
          </a:ln>
          <a:solidFill>
            <a:srgbClr val="FFFFFF"/>
          </a:solidFill>
          <a:uFill>
            <a:solidFill>
              <a:srgbClr val="FFFFFF"/>
            </a:solidFill>
          </a:uFill>
          <a:latin typeface="+mn-lt"/>
          <a:ea typeface="+mn-ea"/>
          <a:cs typeface="+mn-cs"/>
          <a:sym typeface="Corbel"/>
        </a:defRPr>
      </a:lvl5pPr>
      <a:lvl6pPr marL="2692400" marR="0" indent="-406400" algn="l" defTabSz="914400" rtl="0" latinLnBrk="0">
        <a:lnSpc>
          <a:spcPct val="150000"/>
        </a:lnSpc>
        <a:spcBef>
          <a:spcPts val="700"/>
        </a:spcBef>
        <a:spcAft>
          <a:spcPts val="0"/>
        </a:spcAft>
        <a:buClrTx/>
        <a:buSzPct val="100000"/>
        <a:buFont typeface="Arial"/>
        <a:buChar char="•"/>
        <a:tabLst/>
        <a:defRPr sz="3200" b="0" i="0" u="none" strike="noStrike" cap="none" spc="0" baseline="0">
          <a:ln>
            <a:noFill/>
          </a:ln>
          <a:solidFill>
            <a:srgbClr val="FFFFFF"/>
          </a:solidFill>
          <a:uFill>
            <a:solidFill>
              <a:srgbClr val="FFFFFF"/>
            </a:solidFill>
          </a:uFill>
          <a:latin typeface="+mn-lt"/>
          <a:ea typeface="+mn-ea"/>
          <a:cs typeface="+mn-cs"/>
          <a:sym typeface="Corbel"/>
        </a:defRPr>
      </a:lvl6pPr>
      <a:lvl7pPr marL="3149600" marR="0" indent="-406400" algn="l" defTabSz="914400" rtl="0" latinLnBrk="0">
        <a:lnSpc>
          <a:spcPct val="150000"/>
        </a:lnSpc>
        <a:spcBef>
          <a:spcPts val="700"/>
        </a:spcBef>
        <a:spcAft>
          <a:spcPts val="0"/>
        </a:spcAft>
        <a:buClrTx/>
        <a:buSzPct val="100000"/>
        <a:buFont typeface="Arial"/>
        <a:buChar char="•"/>
        <a:tabLst/>
        <a:defRPr sz="3200" b="0" i="0" u="none" strike="noStrike" cap="none" spc="0" baseline="0">
          <a:ln>
            <a:noFill/>
          </a:ln>
          <a:solidFill>
            <a:srgbClr val="FFFFFF"/>
          </a:solidFill>
          <a:uFill>
            <a:solidFill>
              <a:srgbClr val="FFFFFF"/>
            </a:solidFill>
          </a:uFill>
          <a:latin typeface="+mn-lt"/>
          <a:ea typeface="+mn-ea"/>
          <a:cs typeface="+mn-cs"/>
          <a:sym typeface="Corbel"/>
        </a:defRPr>
      </a:lvl7pPr>
      <a:lvl8pPr marL="3606800" marR="0" indent="-406400" algn="l" defTabSz="914400" rtl="0" latinLnBrk="0">
        <a:lnSpc>
          <a:spcPct val="150000"/>
        </a:lnSpc>
        <a:spcBef>
          <a:spcPts val="700"/>
        </a:spcBef>
        <a:spcAft>
          <a:spcPts val="0"/>
        </a:spcAft>
        <a:buClrTx/>
        <a:buSzPct val="100000"/>
        <a:buFont typeface="Arial"/>
        <a:buChar char="•"/>
        <a:tabLst/>
        <a:defRPr sz="3200" b="0" i="0" u="none" strike="noStrike" cap="none" spc="0" baseline="0">
          <a:ln>
            <a:noFill/>
          </a:ln>
          <a:solidFill>
            <a:srgbClr val="FFFFFF"/>
          </a:solidFill>
          <a:uFill>
            <a:solidFill>
              <a:srgbClr val="FFFFFF"/>
            </a:solidFill>
          </a:uFill>
          <a:latin typeface="+mn-lt"/>
          <a:ea typeface="+mn-ea"/>
          <a:cs typeface="+mn-cs"/>
          <a:sym typeface="Corbel"/>
        </a:defRPr>
      </a:lvl8pPr>
      <a:lvl9pPr marL="4064000" marR="0" indent="-406400" algn="l" defTabSz="914400" rtl="0" latinLnBrk="0">
        <a:lnSpc>
          <a:spcPct val="150000"/>
        </a:lnSpc>
        <a:spcBef>
          <a:spcPts val="700"/>
        </a:spcBef>
        <a:spcAft>
          <a:spcPts val="0"/>
        </a:spcAft>
        <a:buClrTx/>
        <a:buSzPct val="100000"/>
        <a:buFont typeface="Arial"/>
        <a:buChar char="•"/>
        <a:tabLst/>
        <a:defRPr sz="3200" b="0" i="0" u="none" strike="noStrike" cap="none" spc="0" baseline="0">
          <a:ln>
            <a:noFill/>
          </a:ln>
          <a:solidFill>
            <a:srgbClr val="FFFFFF"/>
          </a:solidFill>
          <a:uFill>
            <a:solidFill>
              <a:srgbClr val="FFFFFF"/>
            </a:solidFill>
          </a:uFill>
          <a:latin typeface="+mn-lt"/>
          <a:ea typeface="+mn-ea"/>
          <a:cs typeface="+mn-cs"/>
          <a:sym typeface="Corbe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
            <a:solidFill>
              <a:srgbClr val="FFFFFF"/>
            </a:solidFill>
          </a:uFill>
          <a:latin typeface="+mn-lt"/>
          <a:ea typeface="+mn-ea"/>
          <a:cs typeface="+mn-cs"/>
          <a:sym typeface="Corbe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
            <a:solidFill>
              <a:srgbClr val="FFFFFF"/>
            </a:solidFill>
          </a:uFill>
          <a:latin typeface="+mn-lt"/>
          <a:ea typeface="+mn-ea"/>
          <a:cs typeface="+mn-cs"/>
          <a:sym typeface="Corbe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
            <a:solidFill>
              <a:srgbClr val="FFFFFF"/>
            </a:solidFill>
          </a:uFill>
          <a:latin typeface="+mn-lt"/>
          <a:ea typeface="+mn-ea"/>
          <a:cs typeface="+mn-cs"/>
          <a:sym typeface="Corbe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
            <a:solidFill>
              <a:srgbClr val="FFFFFF"/>
            </a:solidFill>
          </a:uFill>
          <a:latin typeface="+mn-lt"/>
          <a:ea typeface="+mn-ea"/>
          <a:cs typeface="+mn-cs"/>
          <a:sym typeface="Corbe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
            <a:solidFill>
              <a:srgbClr val="FFFFFF"/>
            </a:solidFill>
          </a:uFill>
          <a:latin typeface="+mn-lt"/>
          <a:ea typeface="+mn-ea"/>
          <a:cs typeface="+mn-cs"/>
          <a:sym typeface="Corbel"/>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
            <a:solidFill>
              <a:srgbClr val="FFFFFF"/>
            </a:solidFill>
          </a:uFill>
          <a:latin typeface="+mn-lt"/>
          <a:ea typeface="+mn-ea"/>
          <a:cs typeface="+mn-cs"/>
          <a:sym typeface="Corbel"/>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
            <a:solidFill>
              <a:srgbClr val="FFFFFF"/>
            </a:solidFill>
          </a:uFill>
          <a:latin typeface="+mn-lt"/>
          <a:ea typeface="+mn-ea"/>
          <a:cs typeface="+mn-cs"/>
          <a:sym typeface="Corbel"/>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
            <a:solidFill>
              <a:srgbClr val="FFFFFF"/>
            </a:solidFill>
          </a:uFill>
          <a:latin typeface="+mn-lt"/>
          <a:ea typeface="+mn-ea"/>
          <a:cs typeface="+mn-cs"/>
          <a:sym typeface="Corbel"/>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
            <a:solidFill>
              <a:srgbClr val="FFFFFF"/>
            </a:solidFill>
          </a:uFill>
          <a:latin typeface="+mn-lt"/>
          <a:ea typeface="+mn-ea"/>
          <a:cs typeface="+mn-cs"/>
          <a:sym typeface="Corbe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 name="Beyond GLM"/>
          <p:cNvSpPr txBox="1">
            <a:spLocks noGrp="1"/>
          </p:cNvSpPr>
          <p:nvPr>
            <p:ph type="title" idx="4294967295"/>
          </p:nvPr>
        </p:nvSpPr>
        <p:spPr>
          <a:xfrm>
            <a:off x="468312" y="908050"/>
            <a:ext cx="8229601" cy="2560638"/>
          </a:xfrm>
          <a:prstGeom prst="rect">
            <a:avLst/>
          </a:prstGeom>
        </p:spPr>
        <p:txBody>
          <a:bodyPr anchor="b">
            <a:normAutofit/>
          </a:bodyPr>
          <a:lstStyle>
            <a:lvl1pPr>
              <a:tabLst>
                <a:tab pos="914400" algn="l"/>
                <a:tab pos="1828800" algn="l"/>
                <a:tab pos="2743200" algn="l"/>
                <a:tab pos="3657600" algn="l"/>
                <a:tab pos="4572000" algn="l"/>
                <a:tab pos="5486400" algn="l"/>
                <a:tab pos="6400800" algn="l"/>
                <a:tab pos="7315200" algn="l"/>
                <a:tab pos="8229600" algn="l"/>
                <a:tab pos="9144000" algn="l"/>
                <a:tab pos="10058400" algn="l"/>
              </a:tabLst>
              <a:defRPr sz="5400">
                <a:effectLst>
                  <a:outerShdw blurRad="12700" dist="38100" dir="2700000" rotWithShape="0">
                    <a:srgbClr val="000000"/>
                  </a:outerShdw>
                </a:effectLst>
                <a:latin typeface="Arial"/>
                <a:ea typeface="Arial"/>
                <a:cs typeface="Arial"/>
                <a:sym typeface="Arial"/>
              </a:defRPr>
            </a:lvl1pPr>
          </a:lstStyle>
          <a:p>
            <a:pPr>
              <a:defRPr sz="5000">
                <a:effectLst/>
                <a:latin typeface="+mn-lt"/>
                <a:ea typeface="+mn-ea"/>
                <a:cs typeface="+mn-cs"/>
                <a:sym typeface="Corbel"/>
              </a:defRPr>
            </a:pPr>
            <a:r>
              <a:rPr sz="5400" dirty="0">
                <a:solidFill>
                  <a:schemeClr val="tx1"/>
                </a:solidFill>
                <a:effectLst/>
                <a:latin typeface="Arial"/>
                <a:ea typeface="Arial"/>
                <a:cs typeface="Arial"/>
                <a:sym typeface="Arial"/>
              </a:rPr>
              <a:t>Beyond GLM</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 name="Binomial (binary) data and logistic regression"/>
          <p:cNvSpPr txBox="1"/>
          <p:nvPr/>
        </p:nvSpPr>
        <p:spPr>
          <a:xfrm>
            <a:off x="457200" y="670242"/>
            <a:ext cx="8229600" cy="1463041"/>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nchor="ctr">
            <a:spAutoFit/>
          </a:bodyPr>
          <a:lstStyle>
            <a:lvl1pPr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4400" b="1">
                <a:solidFill>
                  <a:srgbClr val="CCECFF"/>
                </a:solidFill>
                <a:effectLst>
                  <a:outerShdw blurRad="12700" dist="25400" dir="2700000" rotWithShape="0">
                    <a:srgbClr val="000000"/>
                  </a:outerShdw>
                </a:effectLst>
                <a:uFill>
                  <a:solidFill>
                    <a:srgbClr val="CCECFF"/>
                  </a:solidFill>
                </a:uFill>
              </a:defRPr>
            </a:lvl1pPr>
          </a:lstStyle>
          <a:p>
            <a:pPr>
              <a:defRPr sz="1800" b="0">
                <a:solidFill>
                  <a:srgbClr val="FFFFFF"/>
                </a:solidFill>
                <a:effectLst/>
                <a:uFill>
                  <a:solidFill>
                    <a:srgbClr val="FFFFFF"/>
                  </a:solidFill>
                </a:uFill>
              </a:defRPr>
            </a:pPr>
            <a:r>
              <a:rPr sz="4400" b="1" dirty="0">
                <a:solidFill>
                  <a:schemeClr val="tx1"/>
                </a:solidFill>
                <a:effectLst/>
                <a:uFill>
                  <a:solidFill>
                    <a:srgbClr val="CCECFF"/>
                  </a:solidFill>
                </a:uFill>
              </a:rPr>
              <a:t>Binomial (binary) data and logistic regression</a:t>
            </a:r>
          </a:p>
        </p:txBody>
      </p:sp>
      <p:sp>
        <p:nvSpPr>
          <p:cNvPr id="54" name="So far, all of our response variables have been measured on a continuous scale. GLIMs can be used to fit other kinds of responses, for example binomial data (taking only the values 0 or 1).…"/>
          <p:cNvSpPr txBox="1"/>
          <p:nvPr/>
        </p:nvSpPr>
        <p:spPr>
          <a:xfrm>
            <a:off x="357187" y="2360612"/>
            <a:ext cx="8358188" cy="3972497"/>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6799" tIns="46799" rIns="46799" bIns="46799">
            <a:spAutoFit/>
          </a:bodyPr>
          <a:lstStyle/>
          <a:p>
            <a:pPr marL="341312" indent="-341312" algn="l" defTabSz="914400">
              <a:tabLst>
                <a:tab pos="330200" algn="l"/>
                <a:tab pos="1244600" algn="l"/>
                <a:tab pos="2159000" algn="l"/>
                <a:tab pos="3073400" algn="l"/>
                <a:tab pos="3987800" algn="l"/>
                <a:tab pos="4902200" algn="l"/>
                <a:tab pos="5816600" algn="l"/>
                <a:tab pos="6731000" algn="l"/>
                <a:tab pos="7645400" algn="l"/>
                <a:tab pos="8559800" algn="l"/>
                <a:tab pos="9474200" algn="l"/>
                <a:tab pos="10388600" algn="l"/>
              </a:tabLst>
              <a:defRPr sz="1800">
                <a:solidFill>
                  <a:srgbClr val="FFFFFF"/>
                </a:solidFill>
                <a:uFill>
                  <a:solidFill>
                    <a:srgbClr val="FFFFFF"/>
                  </a:solidFill>
                </a:uFill>
              </a:defRPr>
            </a:pPr>
            <a:r>
              <a:rPr dirty="0">
                <a:solidFill>
                  <a:schemeClr val="tx1"/>
                </a:solidFill>
              </a:rPr>
              <a:t>So far, all of our </a:t>
            </a:r>
            <a:r>
              <a:rPr b="1" dirty="0">
                <a:solidFill>
                  <a:schemeClr val="tx1"/>
                </a:solidFill>
              </a:rPr>
              <a:t>response</a:t>
            </a:r>
            <a:r>
              <a:rPr dirty="0">
                <a:solidFill>
                  <a:schemeClr val="tx1"/>
                </a:solidFill>
              </a:rPr>
              <a:t> variables have been measured on a continuous scale. GLIMs can be used to fit other kinds of responses, for example binomial data (taking only the values 0 or 1). </a:t>
            </a:r>
          </a:p>
          <a:p>
            <a:pPr marL="341312" indent="-341312" algn="l" defTabSz="914400">
              <a:tabLst>
                <a:tab pos="330200" algn="l"/>
                <a:tab pos="1244600" algn="l"/>
                <a:tab pos="2159000" algn="l"/>
                <a:tab pos="3073400" algn="l"/>
                <a:tab pos="3987800" algn="l"/>
                <a:tab pos="4902200" algn="l"/>
                <a:tab pos="5816600" algn="l"/>
                <a:tab pos="6731000" algn="l"/>
                <a:tab pos="7645400" algn="l"/>
                <a:tab pos="8559800" algn="l"/>
                <a:tab pos="9474200" algn="l"/>
                <a:tab pos="10388600" algn="l"/>
              </a:tabLst>
              <a:defRPr sz="1800">
                <a:solidFill>
                  <a:srgbClr val="FFFFFF"/>
                </a:solidFill>
                <a:uFill>
                  <a:solidFill>
                    <a:srgbClr val="FFFFFF"/>
                  </a:solidFill>
                </a:uFill>
              </a:defRPr>
            </a:pPr>
            <a:endParaRPr dirty="0">
              <a:solidFill>
                <a:schemeClr val="tx1"/>
              </a:solidFill>
            </a:endParaRPr>
          </a:p>
          <a:p>
            <a:pPr marL="341312" indent="-341312" algn="l" defTabSz="914400">
              <a:tabLst>
                <a:tab pos="330200" algn="l"/>
                <a:tab pos="1244600" algn="l"/>
                <a:tab pos="2159000" algn="l"/>
                <a:tab pos="3073400" algn="l"/>
                <a:tab pos="3987800" algn="l"/>
                <a:tab pos="4902200" algn="l"/>
                <a:tab pos="5816600" algn="l"/>
                <a:tab pos="6731000" algn="l"/>
                <a:tab pos="7645400" algn="l"/>
                <a:tab pos="8559800" algn="l"/>
                <a:tab pos="9474200" algn="l"/>
                <a:tab pos="10388600" algn="l"/>
              </a:tabLst>
              <a:defRPr sz="1800">
                <a:solidFill>
                  <a:srgbClr val="FFFFFF"/>
                </a:solidFill>
                <a:uFill>
                  <a:solidFill>
                    <a:srgbClr val="FFFFFF"/>
                  </a:solidFill>
                </a:uFill>
              </a:defRPr>
            </a:pPr>
            <a:r>
              <a:rPr dirty="0">
                <a:solidFill>
                  <a:schemeClr val="tx1"/>
                </a:solidFill>
              </a:rPr>
              <a:t>	For this kind of data, we attempt to model the proportion of 1s and 0s i.e. a continuous variable between 0 and 1.</a:t>
            </a:r>
          </a:p>
          <a:p>
            <a:pPr marL="341312" indent="-341312" algn="l" defTabSz="914400">
              <a:tabLst>
                <a:tab pos="330200" algn="l"/>
                <a:tab pos="1244600" algn="l"/>
                <a:tab pos="2159000" algn="l"/>
                <a:tab pos="3073400" algn="l"/>
                <a:tab pos="3987800" algn="l"/>
                <a:tab pos="4902200" algn="l"/>
                <a:tab pos="5816600" algn="l"/>
                <a:tab pos="6731000" algn="l"/>
                <a:tab pos="7645400" algn="l"/>
                <a:tab pos="8559800" algn="l"/>
                <a:tab pos="9474200" algn="l"/>
                <a:tab pos="10388600" algn="l"/>
              </a:tabLst>
              <a:defRPr sz="1800">
                <a:solidFill>
                  <a:srgbClr val="FFFFFF"/>
                </a:solidFill>
                <a:uFill>
                  <a:solidFill>
                    <a:srgbClr val="FFFFFF"/>
                  </a:solidFill>
                </a:uFill>
              </a:defRPr>
            </a:pPr>
            <a:endParaRPr dirty="0">
              <a:solidFill>
                <a:schemeClr val="tx1"/>
              </a:solidFill>
            </a:endParaRPr>
          </a:p>
          <a:p>
            <a:pPr marL="341312" indent="-341312" algn="l" defTabSz="914400">
              <a:tabLst>
                <a:tab pos="330200" algn="l"/>
                <a:tab pos="1244600" algn="l"/>
                <a:tab pos="2159000" algn="l"/>
                <a:tab pos="3073400" algn="l"/>
                <a:tab pos="3987800" algn="l"/>
                <a:tab pos="4902200" algn="l"/>
                <a:tab pos="5816600" algn="l"/>
                <a:tab pos="6731000" algn="l"/>
                <a:tab pos="7645400" algn="l"/>
                <a:tab pos="8559800" algn="l"/>
                <a:tab pos="9474200" algn="l"/>
                <a:tab pos="10388600" algn="l"/>
              </a:tabLst>
              <a:defRPr sz="1800">
                <a:solidFill>
                  <a:srgbClr val="FFFFFF"/>
                </a:solidFill>
                <a:uFill>
                  <a:solidFill>
                    <a:srgbClr val="FFFFFF"/>
                  </a:solidFill>
                </a:uFill>
              </a:defRPr>
            </a:pPr>
            <a:r>
              <a:rPr dirty="0">
                <a:solidFill>
                  <a:schemeClr val="tx1"/>
                </a:solidFill>
              </a:rPr>
              <a:t>	The appropriate tool for regression with this kind of data is called </a:t>
            </a:r>
            <a:r>
              <a:rPr b="1" dirty="0">
                <a:solidFill>
                  <a:schemeClr val="tx1"/>
                </a:solidFill>
              </a:rPr>
              <a:t>logistic regression. </a:t>
            </a:r>
            <a:r>
              <a:rPr dirty="0">
                <a:solidFill>
                  <a:schemeClr val="tx1"/>
                </a:solidFill>
              </a:rPr>
              <a:t>It is a GLIM with:</a:t>
            </a:r>
          </a:p>
          <a:p>
            <a:pPr marL="341312" indent="-341312" algn="l" defTabSz="914400">
              <a:tabLst>
                <a:tab pos="330200" algn="l"/>
                <a:tab pos="1244600" algn="l"/>
                <a:tab pos="2159000" algn="l"/>
                <a:tab pos="3073400" algn="l"/>
                <a:tab pos="3987800" algn="l"/>
                <a:tab pos="4902200" algn="l"/>
                <a:tab pos="5816600" algn="l"/>
                <a:tab pos="6731000" algn="l"/>
                <a:tab pos="7645400" algn="l"/>
                <a:tab pos="8559800" algn="l"/>
                <a:tab pos="9474200" algn="l"/>
                <a:tab pos="10388600" algn="l"/>
              </a:tabLst>
              <a:defRPr sz="1800">
                <a:solidFill>
                  <a:srgbClr val="FFFFFF"/>
                </a:solidFill>
                <a:uFill>
                  <a:solidFill>
                    <a:srgbClr val="FFFFFF"/>
                  </a:solidFill>
                </a:uFill>
              </a:defRPr>
            </a:pPr>
            <a:endParaRPr dirty="0">
              <a:solidFill>
                <a:schemeClr val="tx1"/>
              </a:solidFill>
            </a:endParaRPr>
          </a:p>
          <a:p>
            <a:pPr marL="341312" indent="-341312" algn="l" defTabSz="914400">
              <a:tabLst>
                <a:tab pos="330200" algn="l"/>
                <a:tab pos="1244600" algn="l"/>
                <a:tab pos="2159000" algn="l"/>
                <a:tab pos="3073400" algn="l"/>
                <a:tab pos="3987800" algn="l"/>
                <a:tab pos="4902200" algn="l"/>
                <a:tab pos="5816600" algn="l"/>
                <a:tab pos="6731000" algn="l"/>
                <a:tab pos="7645400" algn="l"/>
                <a:tab pos="8559800" algn="l"/>
                <a:tab pos="9474200" algn="l"/>
                <a:tab pos="10388600" algn="l"/>
              </a:tabLst>
              <a:defRPr sz="1800">
                <a:solidFill>
                  <a:srgbClr val="FFFFFF"/>
                </a:solidFill>
                <a:uFill>
                  <a:solidFill>
                    <a:srgbClr val="FFFFFF"/>
                  </a:solidFill>
                </a:uFill>
              </a:defRPr>
            </a:pPr>
            <a:r>
              <a:rPr dirty="0">
                <a:solidFill>
                  <a:schemeClr val="tx1"/>
                </a:solidFill>
              </a:rPr>
              <a:t>	distribution function: binomial</a:t>
            </a:r>
          </a:p>
          <a:p>
            <a:pPr marL="341312" indent="-341312" algn="l" defTabSz="914400">
              <a:tabLst>
                <a:tab pos="330200" algn="l"/>
                <a:tab pos="1244600" algn="l"/>
                <a:tab pos="2159000" algn="l"/>
                <a:tab pos="3073400" algn="l"/>
                <a:tab pos="3987800" algn="l"/>
                <a:tab pos="4902200" algn="l"/>
                <a:tab pos="5816600" algn="l"/>
                <a:tab pos="6731000" algn="l"/>
                <a:tab pos="7645400" algn="l"/>
                <a:tab pos="8559800" algn="l"/>
                <a:tab pos="9474200" algn="l"/>
                <a:tab pos="10388600" algn="l"/>
              </a:tabLst>
              <a:defRPr sz="1800">
                <a:solidFill>
                  <a:srgbClr val="FFFFFF"/>
                </a:solidFill>
                <a:uFill>
                  <a:solidFill>
                    <a:srgbClr val="FFFFFF"/>
                  </a:solidFill>
                </a:uFill>
              </a:defRPr>
            </a:pPr>
            <a:endParaRPr dirty="0">
              <a:solidFill>
                <a:schemeClr val="tx1"/>
              </a:solidFill>
            </a:endParaRPr>
          </a:p>
          <a:p>
            <a:pPr marL="341312" indent="-341312" algn="l" defTabSz="914400">
              <a:tabLst>
                <a:tab pos="330200" algn="l"/>
                <a:tab pos="1244600" algn="l"/>
                <a:tab pos="2159000" algn="l"/>
                <a:tab pos="3073400" algn="l"/>
                <a:tab pos="3987800" algn="l"/>
                <a:tab pos="4902200" algn="l"/>
                <a:tab pos="5816600" algn="l"/>
                <a:tab pos="6731000" algn="l"/>
                <a:tab pos="7645400" algn="l"/>
                <a:tab pos="8559800" algn="l"/>
                <a:tab pos="9474200" algn="l"/>
                <a:tab pos="10388600" algn="l"/>
              </a:tabLst>
              <a:defRPr sz="1800">
                <a:solidFill>
                  <a:srgbClr val="FFFFFF"/>
                </a:solidFill>
                <a:uFill>
                  <a:solidFill>
                    <a:srgbClr val="FFFFFF"/>
                  </a:solidFill>
                </a:uFill>
              </a:defRPr>
            </a:pPr>
            <a:r>
              <a:rPr dirty="0">
                <a:solidFill>
                  <a:schemeClr val="tx1"/>
                </a:solidFill>
              </a:rPr>
              <a:t>	link function: logit </a:t>
            </a:r>
          </a:p>
          <a:p>
            <a:pPr marL="341312" indent="-341312" algn="l" defTabSz="914400">
              <a:tabLst>
                <a:tab pos="330200" algn="l"/>
                <a:tab pos="1244600" algn="l"/>
                <a:tab pos="2159000" algn="l"/>
                <a:tab pos="3073400" algn="l"/>
                <a:tab pos="3987800" algn="l"/>
                <a:tab pos="4902200" algn="l"/>
                <a:tab pos="5816600" algn="l"/>
                <a:tab pos="6731000" algn="l"/>
                <a:tab pos="7645400" algn="l"/>
                <a:tab pos="8559800" algn="l"/>
                <a:tab pos="9474200" algn="l"/>
                <a:tab pos="10388600" algn="l"/>
              </a:tabLst>
              <a:defRPr sz="1800">
                <a:solidFill>
                  <a:srgbClr val="FFFFFF"/>
                </a:solidFill>
                <a:uFill>
                  <a:solidFill>
                    <a:srgbClr val="FFFFFF"/>
                  </a:solidFill>
                </a:uFill>
              </a:defRPr>
            </a:pPr>
            <a:endParaRPr dirty="0">
              <a:solidFill>
                <a:schemeClr val="tx1"/>
              </a:solidFill>
            </a:endParaRPr>
          </a:p>
        </p:txBody>
      </p:sp>
      <p:pic>
        <p:nvPicPr>
          <p:cNvPr id="55" name="image.png" descr="image.png"/>
          <p:cNvPicPr>
            <a:picLocks noChangeAspect="1"/>
          </p:cNvPicPr>
          <p:nvPr/>
        </p:nvPicPr>
        <p:blipFill>
          <a:blip r:embed="rId2">
            <a:extLst/>
          </a:blip>
          <a:stretch>
            <a:fillRect/>
          </a:stretch>
        </p:blipFill>
        <p:spPr>
          <a:xfrm>
            <a:off x="2786062" y="5643562"/>
            <a:ext cx="1543051" cy="476251"/>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 name="Count data"/>
          <p:cNvSpPr txBox="1"/>
          <p:nvPr/>
        </p:nvSpPr>
        <p:spPr>
          <a:xfrm>
            <a:off x="457200" y="1013142"/>
            <a:ext cx="8229600" cy="777241"/>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nchor="ctr">
            <a:spAutoFit/>
          </a:bodyPr>
          <a:lstStyle>
            <a:lvl1pPr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4400" b="1">
                <a:solidFill>
                  <a:srgbClr val="CCECFF"/>
                </a:solidFill>
                <a:effectLst>
                  <a:outerShdw blurRad="12700" dist="25400" dir="2700000" rotWithShape="0">
                    <a:srgbClr val="000000"/>
                  </a:outerShdw>
                </a:effectLst>
                <a:uFill>
                  <a:solidFill>
                    <a:srgbClr val="CCECFF"/>
                  </a:solidFill>
                </a:uFill>
              </a:defRPr>
            </a:lvl1pPr>
          </a:lstStyle>
          <a:p>
            <a:pPr>
              <a:defRPr sz="1800" b="0">
                <a:solidFill>
                  <a:srgbClr val="FFFFFF"/>
                </a:solidFill>
                <a:effectLst/>
                <a:uFill>
                  <a:solidFill>
                    <a:srgbClr val="FFFFFF"/>
                  </a:solidFill>
                </a:uFill>
              </a:defRPr>
            </a:pPr>
            <a:r>
              <a:rPr sz="4400" b="1" dirty="0">
                <a:solidFill>
                  <a:schemeClr val="tx1"/>
                </a:solidFill>
                <a:effectLst/>
                <a:uFill>
                  <a:solidFill>
                    <a:srgbClr val="CCECFF"/>
                  </a:solidFill>
                </a:uFill>
              </a:rPr>
              <a:t>Count data</a:t>
            </a:r>
          </a:p>
        </p:txBody>
      </p:sp>
      <p:sp>
        <p:nvSpPr>
          <p:cNvPr id="58" name="Data based on counts is notoriously hard to analyse by ANOVA, GLM etc. Typically:…"/>
          <p:cNvSpPr txBox="1"/>
          <p:nvPr/>
        </p:nvSpPr>
        <p:spPr>
          <a:xfrm>
            <a:off x="357187" y="2071687"/>
            <a:ext cx="8358188" cy="3141501"/>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6799" tIns="46799" rIns="46799" bIns="46799">
            <a:spAutoFit/>
          </a:bodyPr>
          <a:lstStyle/>
          <a:p>
            <a:pPr marL="341312" indent="-341312" algn="l" defTabSz="914400">
              <a:tabLst>
                <a:tab pos="330200" algn="l"/>
                <a:tab pos="1244600" algn="l"/>
                <a:tab pos="2159000" algn="l"/>
                <a:tab pos="3073400" algn="l"/>
                <a:tab pos="3987800" algn="l"/>
                <a:tab pos="4902200" algn="l"/>
                <a:tab pos="5816600" algn="l"/>
                <a:tab pos="6731000" algn="l"/>
                <a:tab pos="7645400" algn="l"/>
                <a:tab pos="8559800" algn="l"/>
                <a:tab pos="9474200" algn="l"/>
                <a:tab pos="10388600" algn="l"/>
              </a:tabLst>
              <a:defRPr sz="1800">
                <a:solidFill>
                  <a:srgbClr val="FFFFFF"/>
                </a:solidFill>
                <a:uFill>
                  <a:solidFill>
                    <a:srgbClr val="FFFFFF"/>
                  </a:solidFill>
                </a:uFill>
              </a:defRPr>
            </a:pPr>
            <a:r>
              <a:rPr dirty="0">
                <a:solidFill>
                  <a:schemeClr val="tx1"/>
                </a:solidFill>
              </a:rPr>
              <a:t>Data based on counts is notoriously hard to analyse by ANOVA, GLM etc. Typically:</a:t>
            </a:r>
          </a:p>
          <a:p>
            <a:pPr marL="341312" indent="-341312" algn="l" defTabSz="914400">
              <a:tabLst>
                <a:tab pos="330200" algn="l"/>
                <a:tab pos="1244600" algn="l"/>
                <a:tab pos="2159000" algn="l"/>
                <a:tab pos="3073400" algn="l"/>
                <a:tab pos="3987800" algn="l"/>
                <a:tab pos="4902200" algn="l"/>
                <a:tab pos="5816600" algn="l"/>
                <a:tab pos="6731000" algn="l"/>
                <a:tab pos="7645400" algn="l"/>
                <a:tab pos="8559800" algn="l"/>
                <a:tab pos="9474200" algn="l"/>
                <a:tab pos="10388600" algn="l"/>
              </a:tabLst>
              <a:defRPr sz="1800">
                <a:solidFill>
                  <a:srgbClr val="FFFFFF"/>
                </a:solidFill>
                <a:uFill>
                  <a:solidFill>
                    <a:srgbClr val="FFFFFF"/>
                  </a:solidFill>
                </a:uFill>
              </a:defRPr>
            </a:pPr>
            <a:endParaRPr dirty="0">
              <a:solidFill>
                <a:schemeClr val="tx1"/>
              </a:solidFill>
            </a:endParaRPr>
          </a:p>
          <a:p>
            <a:pPr marL="341312" indent="-341312" algn="l" defTabSz="914400">
              <a:buClr>
                <a:srgbClr val="FFFFFF"/>
              </a:buClr>
              <a:buSzPct val="100000"/>
              <a:buAutoNum type="arabicPeriod"/>
              <a:tabLst>
                <a:tab pos="330200" algn="l"/>
                <a:tab pos="1244600" algn="l"/>
                <a:tab pos="2159000" algn="l"/>
                <a:tab pos="3073400" algn="l"/>
                <a:tab pos="3987800" algn="l"/>
                <a:tab pos="4902200" algn="l"/>
                <a:tab pos="5816600" algn="l"/>
                <a:tab pos="6731000" algn="l"/>
                <a:tab pos="7645400" algn="l"/>
                <a:tab pos="8559800" algn="l"/>
                <a:tab pos="9474200" algn="l"/>
                <a:tab pos="10388600" algn="l"/>
              </a:tabLst>
              <a:defRPr sz="1800">
                <a:solidFill>
                  <a:srgbClr val="FFFFFF"/>
                </a:solidFill>
                <a:uFill>
                  <a:solidFill>
                    <a:srgbClr val="FFFFFF"/>
                  </a:solidFill>
                </a:uFill>
              </a:defRPr>
            </a:pPr>
            <a:r>
              <a:rPr dirty="0">
                <a:solidFill>
                  <a:schemeClr val="tx1"/>
                </a:solidFill>
              </a:rPr>
              <a:t>Variance increases with the mean</a:t>
            </a:r>
          </a:p>
          <a:p>
            <a:pPr marL="341312" indent="-341312" algn="l" defTabSz="914400">
              <a:tabLst>
                <a:tab pos="330200" algn="l"/>
                <a:tab pos="1244600" algn="l"/>
                <a:tab pos="2159000" algn="l"/>
                <a:tab pos="3073400" algn="l"/>
                <a:tab pos="3987800" algn="l"/>
                <a:tab pos="4902200" algn="l"/>
                <a:tab pos="5816600" algn="l"/>
                <a:tab pos="6731000" algn="l"/>
                <a:tab pos="7645400" algn="l"/>
                <a:tab pos="8559800" algn="l"/>
                <a:tab pos="9474200" algn="l"/>
                <a:tab pos="10388600" algn="l"/>
              </a:tabLst>
              <a:defRPr sz="1800">
                <a:solidFill>
                  <a:srgbClr val="FFFFFF"/>
                </a:solidFill>
                <a:uFill>
                  <a:solidFill>
                    <a:srgbClr val="FFFFFF"/>
                  </a:solidFill>
                </a:uFill>
              </a:defRPr>
            </a:pPr>
            <a:endParaRPr dirty="0">
              <a:solidFill>
                <a:schemeClr val="tx1"/>
              </a:solidFill>
            </a:endParaRPr>
          </a:p>
          <a:p>
            <a:pPr marL="341312" indent="-341312" algn="l" defTabSz="914400">
              <a:buClr>
                <a:srgbClr val="FFFFFF"/>
              </a:buClr>
              <a:buSzPct val="100000"/>
              <a:buAutoNum type="arabicPeriod"/>
              <a:tabLst>
                <a:tab pos="330200" algn="l"/>
                <a:tab pos="1244600" algn="l"/>
                <a:tab pos="2159000" algn="l"/>
                <a:tab pos="3073400" algn="l"/>
                <a:tab pos="3987800" algn="l"/>
                <a:tab pos="4902200" algn="l"/>
                <a:tab pos="5816600" algn="l"/>
                <a:tab pos="6731000" algn="l"/>
                <a:tab pos="7645400" algn="l"/>
                <a:tab pos="8559800" algn="l"/>
                <a:tab pos="9474200" algn="l"/>
                <a:tab pos="10388600" algn="l"/>
              </a:tabLst>
              <a:defRPr sz="1800">
                <a:solidFill>
                  <a:srgbClr val="FFFFFF"/>
                </a:solidFill>
                <a:uFill>
                  <a:solidFill>
                    <a:srgbClr val="FFFFFF"/>
                  </a:solidFill>
                </a:uFill>
              </a:defRPr>
            </a:pPr>
            <a:r>
              <a:rPr dirty="0">
                <a:solidFill>
                  <a:schemeClr val="tx1"/>
                </a:solidFill>
              </a:rPr>
              <a:t>Zero counts are present – make transformations difficult</a:t>
            </a:r>
          </a:p>
          <a:p>
            <a:pPr marL="341312" indent="-341312" algn="l" defTabSz="914400">
              <a:tabLst>
                <a:tab pos="330200" algn="l"/>
                <a:tab pos="1244600" algn="l"/>
                <a:tab pos="2159000" algn="l"/>
                <a:tab pos="3073400" algn="l"/>
                <a:tab pos="3987800" algn="l"/>
                <a:tab pos="4902200" algn="l"/>
                <a:tab pos="5816600" algn="l"/>
                <a:tab pos="6731000" algn="l"/>
                <a:tab pos="7645400" algn="l"/>
                <a:tab pos="8559800" algn="l"/>
                <a:tab pos="9474200" algn="l"/>
                <a:tab pos="10388600" algn="l"/>
              </a:tabLst>
              <a:defRPr sz="1800">
                <a:solidFill>
                  <a:srgbClr val="FFFFFF"/>
                </a:solidFill>
                <a:uFill>
                  <a:solidFill>
                    <a:srgbClr val="FFFFFF"/>
                  </a:solidFill>
                </a:uFill>
              </a:defRPr>
            </a:pPr>
            <a:endParaRPr dirty="0">
              <a:solidFill>
                <a:schemeClr val="tx1"/>
              </a:solidFill>
            </a:endParaRPr>
          </a:p>
          <a:p>
            <a:pPr marL="341312" indent="-341312" algn="l" defTabSz="914400">
              <a:buClr>
                <a:srgbClr val="FFFFFF"/>
              </a:buClr>
              <a:buSzPct val="100000"/>
              <a:buAutoNum type="arabicPeriod"/>
              <a:tabLst>
                <a:tab pos="330200" algn="l"/>
                <a:tab pos="1244600" algn="l"/>
                <a:tab pos="2159000" algn="l"/>
                <a:tab pos="3073400" algn="l"/>
                <a:tab pos="3987800" algn="l"/>
                <a:tab pos="4902200" algn="l"/>
                <a:tab pos="5816600" algn="l"/>
                <a:tab pos="6731000" algn="l"/>
                <a:tab pos="7645400" algn="l"/>
                <a:tab pos="8559800" algn="l"/>
                <a:tab pos="9474200" algn="l"/>
                <a:tab pos="10388600" algn="l"/>
              </a:tabLst>
              <a:defRPr sz="1800">
                <a:solidFill>
                  <a:srgbClr val="FFFFFF"/>
                </a:solidFill>
                <a:uFill>
                  <a:solidFill>
                    <a:srgbClr val="FFFFFF"/>
                  </a:solidFill>
                </a:uFill>
              </a:defRPr>
            </a:pPr>
            <a:r>
              <a:rPr dirty="0">
                <a:solidFill>
                  <a:schemeClr val="tx1"/>
                </a:solidFill>
              </a:rPr>
              <a:t>Errors are not normally distributed</a:t>
            </a:r>
          </a:p>
          <a:p>
            <a:pPr marL="341312" indent="-341312" algn="l" defTabSz="914400">
              <a:tabLst>
                <a:tab pos="330200" algn="l"/>
                <a:tab pos="1244600" algn="l"/>
                <a:tab pos="2159000" algn="l"/>
                <a:tab pos="3073400" algn="l"/>
                <a:tab pos="3987800" algn="l"/>
                <a:tab pos="4902200" algn="l"/>
                <a:tab pos="5816600" algn="l"/>
                <a:tab pos="6731000" algn="l"/>
                <a:tab pos="7645400" algn="l"/>
                <a:tab pos="8559800" algn="l"/>
                <a:tab pos="9474200" algn="l"/>
                <a:tab pos="10388600" algn="l"/>
              </a:tabLst>
              <a:defRPr sz="1800">
                <a:solidFill>
                  <a:srgbClr val="FFFFFF"/>
                </a:solidFill>
                <a:uFill>
                  <a:solidFill>
                    <a:srgbClr val="FFFFFF"/>
                  </a:solidFill>
                </a:uFill>
              </a:defRPr>
            </a:pPr>
            <a:endParaRPr dirty="0">
              <a:solidFill>
                <a:schemeClr val="tx1"/>
              </a:solidFill>
            </a:endParaRPr>
          </a:p>
          <a:p>
            <a:pPr marL="341312" indent="-341312" algn="l" defTabSz="914400">
              <a:buClr>
                <a:srgbClr val="FFFFFF"/>
              </a:buClr>
              <a:buSzPct val="100000"/>
              <a:buAutoNum type="arabicPeriod"/>
              <a:tabLst>
                <a:tab pos="330200" algn="l"/>
                <a:tab pos="1244600" algn="l"/>
                <a:tab pos="2159000" algn="l"/>
                <a:tab pos="3073400" algn="l"/>
                <a:tab pos="3987800" algn="l"/>
                <a:tab pos="4902200" algn="l"/>
                <a:tab pos="5816600" algn="l"/>
                <a:tab pos="6731000" algn="l"/>
                <a:tab pos="7645400" algn="l"/>
                <a:tab pos="8559800" algn="l"/>
                <a:tab pos="9474200" algn="l"/>
                <a:tab pos="10388600" algn="l"/>
              </a:tabLst>
              <a:defRPr sz="1800">
                <a:solidFill>
                  <a:srgbClr val="FFFFFF"/>
                </a:solidFill>
                <a:uFill>
                  <a:solidFill>
                    <a:srgbClr val="FFFFFF"/>
                  </a:solidFill>
                </a:uFill>
              </a:defRPr>
            </a:pPr>
            <a:r>
              <a:rPr dirty="0">
                <a:solidFill>
                  <a:schemeClr val="tx1"/>
                </a:solidFill>
              </a:rPr>
              <a:t>Linear models will predict negative or fractional counts – these are nonsensical</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 name="Poisson errors"/>
          <p:cNvSpPr txBox="1"/>
          <p:nvPr/>
        </p:nvSpPr>
        <p:spPr>
          <a:xfrm>
            <a:off x="457200" y="467042"/>
            <a:ext cx="8229600" cy="777241"/>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nchor="ctr">
            <a:spAutoFit/>
          </a:bodyPr>
          <a:lstStyle>
            <a:lvl1pPr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4400" b="1">
                <a:solidFill>
                  <a:srgbClr val="CCECFF"/>
                </a:solidFill>
                <a:effectLst>
                  <a:outerShdw blurRad="12700" dist="25400" dir="2700000" rotWithShape="0">
                    <a:srgbClr val="000000"/>
                  </a:outerShdw>
                </a:effectLst>
                <a:uFill>
                  <a:solidFill>
                    <a:srgbClr val="CCECFF"/>
                  </a:solidFill>
                </a:uFill>
              </a:defRPr>
            </a:lvl1pPr>
          </a:lstStyle>
          <a:p>
            <a:pPr>
              <a:defRPr sz="1800" b="0">
                <a:solidFill>
                  <a:srgbClr val="FFFFFF"/>
                </a:solidFill>
                <a:effectLst/>
                <a:uFill>
                  <a:solidFill>
                    <a:srgbClr val="FFFFFF"/>
                  </a:solidFill>
                </a:uFill>
              </a:defRPr>
            </a:pPr>
            <a:r>
              <a:rPr sz="4400" b="1" dirty="0">
                <a:solidFill>
                  <a:schemeClr val="tx1"/>
                </a:solidFill>
                <a:effectLst/>
                <a:uFill>
                  <a:solidFill>
                    <a:srgbClr val="CCECFF"/>
                  </a:solidFill>
                </a:uFill>
              </a:rPr>
              <a:t>Poisson errors</a:t>
            </a:r>
          </a:p>
        </p:txBody>
      </p:sp>
      <p:pic>
        <p:nvPicPr>
          <p:cNvPr id="61" name="image.png" descr="image.png"/>
          <p:cNvPicPr>
            <a:picLocks noChangeAspect="1"/>
          </p:cNvPicPr>
          <p:nvPr/>
        </p:nvPicPr>
        <p:blipFill>
          <a:blip r:embed="rId2">
            <a:extLst/>
          </a:blip>
          <a:stretch>
            <a:fillRect/>
          </a:stretch>
        </p:blipFill>
        <p:spPr>
          <a:xfrm>
            <a:off x="2051050" y="2133600"/>
            <a:ext cx="5127625" cy="4157663"/>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 name="Poisson errors in a GLIM"/>
          <p:cNvSpPr txBox="1"/>
          <p:nvPr/>
        </p:nvSpPr>
        <p:spPr>
          <a:xfrm>
            <a:off x="457200" y="1013142"/>
            <a:ext cx="8229600" cy="777241"/>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nchor="ctr">
            <a:spAutoFit/>
          </a:bodyPr>
          <a:lstStyle>
            <a:lvl1pPr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4400" b="1">
                <a:solidFill>
                  <a:srgbClr val="CCECFF"/>
                </a:solidFill>
                <a:effectLst>
                  <a:outerShdw blurRad="12700" dist="25400" dir="2700000" rotWithShape="0">
                    <a:srgbClr val="000000"/>
                  </a:outerShdw>
                </a:effectLst>
                <a:uFill>
                  <a:solidFill>
                    <a:srgbClr val="CCECFF"/>
                  </a:solidFill>
                </a:uFill>
              </a:defRPr>
            </a:lvl1pPr>
          </a:lstStyle>
          <a:p>
            <a:pPr>
              <a:defRPr sz="1800" b="0">
                <a:solidFill>
                  <a:srgbClr val="FFFFFF"/>
                </a:solidFill>
                <a:effectLst/>
                <a:uFill>
                  <a:solidFill>
                    <a:srgbClr val="FFFFFF"/>
                  </a:solidFill>
                </a:uFill>
              </a:defRPr>
            </a:pPr>
            <a:r>
              <a:rPr sz="4400" b="1" dirty="0">
                <a:solidFill>
                  <a:schemeClr val="tx1"/>
                </a:solidFill>
                <a:effectLst/>
                <a:uFill>
                  <a:solidFill>
                    <a:srgbClr val="CCECFF"/>
                  </a:solidFill>
                </a:uFill>
              </a:rPr>
              <a:t>Poisson errors in a GLIM</a:t>
            </a:r>
          </a:p>
        </p:txBody>
      </p:sp>
      <p:sp>
        <p:nvSpPr>
          <p:cNvPr id="64" name="This uses…"/>
          <p:cNvSpPr txBox="1"/>
          <p:nvPr/>
        </p:nvSpPr>
        <p:spPr>
          <a:xfrm>
            <a:off x="661987" y="2771816"/>
            <a:ext cx="8124826" cy="2033505"/>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6799" tIns="46799" rIns="46799" bIns="46799" anchor="ctr">
            <a:spAutoFit/>
          </a:bodyPr>
          <a:lstStyle/>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dirty="0">
                <a:solidFill>
                  <a:schemeClr val="tx1"/>
                </a:solidFill>
              </a:rPr>
              <a:t>This uses</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dirty="0">
              <a:solidFill>
                <a:schemeClr val="tx1"/>
              </a:solidFill>
            </a:endParaRP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dirty="0">
                <a:solidFill>
                  <a:schemeClr val="tx1"/>
                </a:solidFill>
              </a:rPr>
              <a:t>	the poisson distribution as its distribution function</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dirty="0">
              <a:solidFill>
                <a:schemeClr val="tx1"/>
              </a:solidFill>
            </a:endParaRP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dirty="0">
                <a:solidFill>
                  <a:schemeClr val="tx1"/>
                </a:solidFill>
              </a:rPr>
              <a:t>	and a log link: the fitted values are </a:t>
            </a:r>
            <a:r>
              <a:rPr i="1" dirty="0">
                <a:solidFill>
                  <a:schemeClr val="tx1"/>
                </a:solidFill>
              </a:rPr>
              <a:t>e</a:t>
            </a:r>
            <a:r>
              <a:rPr baseline="31999" dirty="0">
                <a:solidFill>
                  <a:schemeClr val="tx1"/>
                </a:solidFill>
              </a:rPr>
              <a:t>(linear predictor)</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dirty="0">
              <a:solidFill>
                <a:schemeClr val="tx1"/>
              </a:solidFill>
            </a:endParaRP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dirty="0">
                <a:solidFill>
                  <a:schemeClr val="tx1"/>
                </a:solidFill>
              </a:rPr>
              <a:t>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 name="Poisson regression example"/>
          <p:cNvSpPr txBox="1"/>
          <p:nvPr/>
        </p:nvSpPr>
        <p:spPr>
          <a:xfrm>
            <a:off x="457200" y="467042"/>
            <a:ext cx="8229600" cy="777241"/>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nchor="ctr">
            <a:spAutoFit/>
          </a:bodyPr>
          <a:lstStyle>
            <a:lvl1pPr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4400" b="1">
                <a:solidFill>
                  <a:srgbClr val="CCECFF"/>
                </a:solidFill>
                <a:effectLst>
                  <a:outerShdw blurRad="12700" dist="25400" dir="2700000" rotWithShape="0">
                    <a:srgbClr val="000000"/>
                  </a:outerShdw>
                </a:effectLst>
                <a:uFill>
                  <a:solidFill>
                    <a:srgbClr val="CCECFF"/>
                  </a:solidFill>
                </a:uFill>
              </a:defRPr>
            </a:lvl1pPr>
          </a:lstStyle>
          <a:p>
            <a:pPr>
              <a:defRPr sz="1800" b="0">
                <a:solidFill>
                  <a:srgbClr val="FFFFFF"/>
                </a:solidFill>
                <a:effectLst/>
                <a:uFill>
                  <a:solidFill>
                    <a:srgbClr val="FFFFFF"/>
                  </a:solidFill>
                </a:uFill>
              </a:defRPr>
            </a:pPr>
            <a:r>
              <a:rPr sz="4400" b="1" dirty="0">
                <a:solidFill>
                  <a:schemeClr val="tx1"/>
                </a:solidFill>
                <a:effectLst/>
                <a:uFill>
                  <a:solidFill>
                    <a:srgbClr val="CCECFF"/>
                  </a:solidFill>
                </a:uFill>
              </a:rPr>
              <a:t>Poisson regression example</a:t>
            </a:r>
          </a:p>
        </p:txBody>
      </p:sp>
      <p:sp>
        <p:nvSpPr>
          <p:cNvPr id="67" name="These data consists of counts of fights for a single male Teleopsis dalmanni at various densities"/>
          <p:cNvSpPr txBox="1"/>
          <p:nvPr/>
        </p:nvSpPr>
        <p:spPr>
          <a:xfrm>
            <a:off x="142875" y="1357312"/>
            <a:ext cx="8858250" cy="652401"/>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6799" tIns="46799" rIns="46799" bIns="46799">
            <a:spAutoFit/>
          </a:bodyPr>
          <a:lstStyle/>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t>These data consists of counts of fights for a single male </a:t>
            </a:r>
            <a:r>
              <a:rPr i="1"/>
              <a:t>Teleopsis dalmanni</a:t>
            </a:r>
            <a:r>
              <a:t> at various densities</a:t>
            </a:r>
          </a:p>
        </p:txBody>
      </p:sp>
      <p:pic>
        <p:nvPicPr>
          <p:cNvPr id="68" name="pasted-image.png" descr="pasted-image.png"/>
          <p:cNvPicPr>
            <a:picLocks noChangeAspect="1"/>
          </p:cNvPicPr>
          <p:nvPr/>
        </p:nvPicPr>
        <p:blipFill>
          <a:blip r:embed="rId2">
            <a:extLst/>
          </a:blip>
          <a:stretch>
            <a:fillRect/>
          </a:stretch>
        </p:blipFill>
        <p:spPr>
          <a:xfrm>
            <a:off x="2269202" y="2331620"/>
            <a:ext cx="4605596" cy="4262220"/>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 name="Poisson regression example"/>
          <p:cNvSpPr txBox="1"/>
          <p:nvPr/>
        </p:nvSpPr>
        <p:spPr>
          <a:xfrm>
            <a:off x="457200" y="467042"/>
            <a:ext cx="8229600" cy="777241"/>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nchor="ctr">
            <a:spAutoFit/>
          </a:bodyPr>
          <a:lstStyle>
            <a:lvl1pPr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4400" b="1">
                <a:solidFill>
                  <a:srgbClr val="CCECFF"/>
                </a:solidFill>
                <a:effectLst>
                  <a:outerShdw blurRad="12700" dist="25400" dir="2700000" rotWithShape="0">
                    <a:srgbClr val="000000"/>
                  </a:outerShdw>
                </a:effectLst>
                <a:uFill>
                  <a:solidFill>
                    <a:srgbClr val="CCECFF"/>
                  </a:solidFill>
                </a:uFill>
              </a:defRPr>
            </a:lvl1pPr>
          </a:lstStyle>
          <a:p>
            <a:pPr>
              <a:defRPr sz="1800" b="0">
                <a:solidFill>
                  <a:srgbClr val="FFFFFF"/>
                </a:solidFill>
                <a:effectLst/>
                <a:uFill>
                  <a:solidFill>
                    <a:srgbClr val="FFFFFF"/>
                  </a:solidFill>
                </a:uFill>
              </a:defRPr>
            </a:pPr>
            <a:r>
              <a:rPr sz="4400" b="1" dirty="0">
                <a:solidFill>
                  <a:schemeClr val="tx1"/>
                </a:solidFill>
                <a:effectLst/>
                <a:uFill>
                  <a:solidFill>
                    <a:srgbClr val="CCECFF"/>
                  </a:solidFill>
                </a:uFill>
              </a:rPr>
              <a:t>Poisson regression example</a:t>
            </a:r>
          </a:p>
        </p:txBody>
      </p:sp>
      <p:pic>
        <p:nvPicPr>
          <p:cNvPr id="71" name="pasted-image.png" descr="pasted-image.png"/>
          <p:cNvPicPr>
            <a:picLocks noChangeAspect="1"/>
          </p:cNvPicPr>
          <p:nvPr/>
        </p:nvPicPr>
        <p:blipFill>
          <a:blip r:embed="rId2">
            <a:extLst/>
          </a:blip>
          <a:stretch>
            <a:fillRect/>
          </a:stretch>
        </p:blipFill>
        <p:spPr>
          <a:xfrm>
            <a:off x="1552104" y="2768416"/>
            <a:ext cx="6039792" cy="2777059"/>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 name="Poisson regression example"/>
          <p:cNvSpPr txBox="1"/>
          <p:nvPr/>
        </p:nvSpPr>
        <p:spPr>
          <a:xfrm>
            <a:off x="457200" y="467042"/>
            <a:ext cx="8229600" cy="777241"/>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nchor="ctr">
            <a:spAutoFit/>
          </a:bodyPr>
          <a:lstStyle>
            <a:lvl1pPr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4400" b="1">
                <a:solidFill>
                  <a:srgbClr val="CCECFF"/>
                </a:solidFill>
                <a:effectLst>
                  <a:outerShdw blurRad="12700" dist="25400" dir="2700000" rotWithShape="0">
                    <a:srgbClr val="000000"/>
                  </a:outerShdw>
                </a:effectLst>
                <a:uFill>
                  <a:solidFill>
                    <a:srgbClr val="CCECFF"/>
                  </a:solidFill>
                </a:uFill>
              </a:defRPr>
            </a:lvl1pPr>
          </a:lstStyle>
          <a:p>
            <a:pPr>
              <a:defRPr sz="1800" b="0">
                <a:solidFill>
                  <a:srgbClr val="FFFFFF"/>
                </a:solidFill>
                <a:effectLst/>
                <a:uFill>
                  <a:solidFill>
                    <a:srgbClr val="FFFFFF"/>
                  </a:solidFill>
                </a:uFill>
              </a:defRPr>
            </a:pPr>
            <a:r>
              <a:rPr sz="4400" b="1" dirty="0">
                <a:solidFill>
                  <a:schemeClr val="tx1"/>
                </a:solidFill>
                <a:effectLst/>
                <a:uFill>
                  <a:solidFill>
                    <a:srgbClr val="CCECFF"/>
                  </a:solidFill>
                </a:uFill>
              </a:rPr>
              <a:t>Poisson regression example</a:t>
            </a:r>
          </a:p>
        </p:txBody>
      </p:sp>
      <p:pic>
        <p:nvPicPr>
          <p:cNvPr id="74" name="pasted-image.png" descr="pasted-image.png"/>
          <p:cNvPicPr>
            <a:picLocks noChangeAspect="1"/>
          </p:cNvPicPr>
          <p:nvPr/>
        </p:nvPicPr>
        <p:blipFill>
          <a:blip r:embed="rId2">
            <a:extLst/>
          </a:blip>
          <a:stretch>
            <a:fillRect/>
          </a:stretch>
        </p:blipFill>
        <p:spPr>
          <a:xfrm>
            <a:off x="2182671" y="2122742"/>
            <a:ext cx="4778658" cy="4270290"/>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 name="Poisson regression example"/>
          <p:cNvSpPr txBox="1"/>
          <p:nvPr/>
        </p:nvSpPr>
        <p:spPr>
          <a:xfrm>
            <a:off x="457200" y="467042"/>
            <a:ext cx="8229600" cy="777241"/>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nchor="ctr">
            <a:spAutoFit/>
          </a:bodyPr>
          <a:lstStyle>
            <a:lvl1pPr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4400" b="1">
                <a:solidFill>
                  <a:srgbClr val="CCECFF"/>
                </a:solidFill>
                <a:effectLst>
                  <a:outerShdw blurRad="12700" dist="25400" dir="2700000" rotWithShape="0">
                    <a:srgbClr val="000000"/>
                  </a:outerShdw>
                </a:effectLst>
                <a:uFill>
                  <a:solidFill>
                    <a:srgbClr val="CCECFF"/>
                  </a:solidFill>
                </a:uFill>
              </a:defRPr>
            </a:lvl1pPr>
          </a:lstStyle>
          <a:p>
            <a:pPr>
              <a:defRPr sz="1800" b="0">
                <a:solidFill>
                  <a:srgbClr val="FFFFFF"/>
                </a:solidFill>
                <a:effectLst/>
                <a:uFill>
                  <a:solidFill>
                    <a:srgbClr val="FFFFFF"/>
                  </a:solidFill>
                </a:uFill>
              </a:defRPr>
            </a:pPr>
            <a:r>
              <a:rPr sz="4400" b="1" dirty="0">
                <a:solidFill>
                  <a:schemeClr val="tx1"/>
                </a:solidFill>
                <a:effectLst/>
                <a:uFill>
                  <a:solidFill>
                    <a:srgbClr val="CCECFF"/>
                  </a:solidFill>
                </a:uFill>
              </a:rPr>
              <a:t>Poisson regression example</a:t>
            </a:r>
          </a:p>
        </p:txBody>
      </p:sp>
      <p:pic>
        <p:nvPicPr>
          <p:cNvPr id="77" name="pasted-image.png" descr="pasted-image.png"/>
          <p:cNvPicPr>
            <a:picLocks noChangeAspect="1"/>
          </p:cNvPicPr>
          <p:nvPr/>
        </p:nvPicPr>
        <p:blipFill>
          <a:blip r:embed="rId2">
            <a:extLst/>
          </a:blip>
          <a:stretch>
            <a:fillRect/>
          </a:stretch>
        </p:blipFill>
        <p:spPr>
          <a:xfrm>
            <a:off x="2182671" y="2122742"/>
            <a:ext cx="4778658" cy="4270290"/>
          </a:xfrm>
          <a:prstGeom prst="rect">
            <a:avLst/>
          </a:prstGeom>
          <a:ln w="12700">
            <a:miter lim="400000"/>
          </a:ln>
        </p:spPr>
      </p:pic>
      <p:pic>
        <p:nvPicPr>
          <p:cNvPr id="78" name="Oval" descr="Oval"/>
          <p:cNvPicPr>
            <a:picLocks/>
          </p:cNvPicPr>
          <p:nvPr/>
        </p:nvPicPr>
        <p:blipFill>
          <a:blip r:embed="rId3">
            <a:extLst/>
          </a:blip>
          <a:stretch>
            <a:fillRect/>
          </a:stretch>
        </p:blipFill>
        <p:spPr>
          <a:xfrm>
            <a:off x="2230120" y="5027017"/>
            <a:ext cx="4125596" cy="601623"/>
          </a:xfrm>
          <a:prstGeom prst="rect">
            <a:avLst/>
          </a:prstGeom>
        </p:spPr>
      </p:pic>
    </p:spTree>
  </p:cSld>
  <p:clrMapOvr>
    <a:masterClrMapping/>
  </p:clrMapOvr>
  <p:transition spd="med"/>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 name="Poisson regression example"/>
          <p:cNvSpPr txBox="1"/>
          <p:nvPr/>
        </p:nvSpPr>
        <p:spPr>
          <a:xfrm>
            <a:off x="457200" y="467042"/>
            <a:ext cx="8229600" cy="777241"/>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nchor="ctr">
            <a:spAutoFit/>
          </a:bodyPr>
          <a:lstStyle>
            <a:lvl1pPr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4400" b="1">
                <a:solidFill>
                  <a:srgbClr val="CCECFF"/>
                </a:solidFill>
                <a:effectLst>
                  <a:outerShdw blurRad="12700" dist="25400" dir="2700000" rotWithShape="0">
                    <a:srgbClr val="000000"/>
                  </a:outerShdw>
                </a:effectLst>
                <a:uFill>
                  <a:solidFill>
                    <a:srgbClr val="CCECFF"/>
                  </a:solidFill>
                </a:uFill>
              </a:defRPr>
            </a:lvl1pPr>
          </a:lstStyle>
          <a:p>
            <a:pPr>
              <a:defRPr sz="1800" b="0">
                <a:solidFill>
                  <a:srgbClr val="FFFFFF"/>
                </a:solidFill>
                <a:effectLst/>
                <a:uFill>
                  <a:solidFill>
                    <a:srgbClr val="FFFFFF"/>
                  </a:solidFill>
                </a:uFill>
              </a:defRPr>
            </a:pPr>
            <a:r>
              <a:rPr sz="4400" b="1" dirty="0">
                <a:solidFill>
                  <a:schemeClr val="tx1"/>
                </a:solidFill>
                <a:effectLst/>
                <a:uFill>
                  <a:solidFill>
                    <a:srgbClr val="CCECFF"/>
                  </a:solidFill>
                </a:uFill>
              </a:rPr>
              <a:t>Poisson regression example</a:t>
            </a:r>
          </a:p>
        </p:txBody>
      </p:sp>
      <p:pic>
        <p:nvPicPr>
          <p:cNvPr id="82" name="pasted-image.png" descr="pasted-image.png"/>
          <p:cNvPicPr>
            <a:picLocks noChangeAspect="1"/>
          </p:cNvPicPr>
          <p:nvPr/>
        </p:nvPicPr>
        <p:blipFill>
          <a:blip r:embed="rId2">
            <a:extLst/>
          </a:blip>
          <a:stretch>
            <a:fillRect/>
          </a:stretch>
        </p:blipFill>
        <p:spPr>
          <a:xfrm>
            <a:off x="1501602" y="3156585"/>
            <a:ext cx="6140796" cy="2574758"/>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 name="Poisson regression example"/>
          <p:cNvSpPr txBox="1"/>
          <p:nvPr/>
        </p:nvSpPr>
        <p:spPr>
          <a:xfrm>
            <a:off x="457200" y="467042"/>
            <a:ext cx="8229600" cy="777241"/>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nchor="ctr">
            <a:spAutoFit/>
          </a:bodyPr>
          <a:lstStyle>
            <a:lvl1pPr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4400" b="1">
                <a:solidFill>
                  <a:srgbClr val="CCECFF"/>
                </a:solidFill>
                <a:effectLst>
                  <a:outerShdw blurRad="12700" dist="25400" dir="2700000" rotWithShape="0">
                    <a:srgbClr val="000000"/>
                  </a:outerShdw>
                </a:effectLst>
                <a:uFill>
                  <a:solidFill>
                    <a:srgbClr val="CCECFF"/>
                  </a:solidFill>
                </a:uFill>
              </a:defRPr>
            </a:lvl1pPr>
          </a:lstStyle>
          <a:p>
            <a:pPr>
              <a:defRPr sz="1800" b="0">
                <a:solidFill>
                  <a:srgbClr val="FFFFFF"/>
                </a:solidFill>
                <a:effectLst/>
                <a:uFill>
                  <a:solidFill>
                    <a:srgbClr val="FFFFFF"/>
                  </a:solidFill>
                </a:uFill>
              </a:defRPr>
            </a:pPr>
            <a:r>
              <a:rPr sz="4400" b="1" dirty="0">
                <a:solidFill>
                  <a:srgbClr val="000000"/>
                </a:solidFill>
                <a:effectLst/>
                <a:uFill>
                  <a:solidFill>
                    <a:srgbClr val="CCECFF"/>
                  </a:solidFill>
                </a:uFill>
              </a:rPr>
              <a:t>Poisson regression example</a:t>
            </a:r>
          </a:p>
        </p:txBody>
      </p:sp>
      <p:pic>
        <p:nvPicPr>
          <p:cNvPr id="85" name="pasted-image.png" descr="pasted-image.png"/>
          <p:cNvPicPr>
            <a:picLocks noChangeAspect="1"/>
          </p:cNvPicPr>
          <p:nvPr/>
        </p:nvPicPr>
        <p:blipFill>
          <a:blip r:embed="rId2">
            <a:extLst/>
          </a:blip>
          <a:stretch>
            <a:fillRect/>
          </a:stretch>
        </p:blipFill>
        <p:spPr>
          <a:xfrm>
            <a:off x="1982501" y="2272347"/>
            <a:ext cx="5178998" cy="4037014"/>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r>
              <a:rPr lang="en-GB" dirty="0" smtClean="0">
                <a:solidFill>
                  <a:srgbClr val="000000"/>
                </a:solidFill>
              </a:rPr>
              <a:t>Recap</a:t>
            </a:r>
            <a:endParaRPr lang="en-GB" dirty="0">
              <a:solidFill>
                <a:srgbClr val="000000"/>
              </a:solidFill>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7" name="Poisson regression example"/>
          <p:cNvSpPr txBox="1"/>
          <p:nvPr/>
        </p:nvSpPr>
        <p:spPr>
          <a:xfrm>
            <a:off x="457200" y="467042"/>
            <a:ext cx="8229600" cy="777241"/>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nchor="ctr">
            <a:spAutoFit/>
          </a:bodyPr>
          <a:lstStyle>
            <a:lvl1pPr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4400" b="1">
                <a:solidFill>
                  <a:srgbClr val="CCECFF"/>
                </a:solidFill>
                <a:effectLst>
                  <a:outerShdw blurRad="12700" dist="25400" dir="2700000" rotWithShape="0">
                    <a:srgbClr val="000000"/>
                  </a:outerShdw>
                </a:effectLst>
                <a:uFill>
                  <a:solidFill>
                    <a:srgbClr val="CCECFF"/>
                  </a:solidFill>
                </a:uFill>
              </a:defRPr>
            </a:lvl1pPr>
          </a:lstStyle>
          <a:p>
            <a:pPr>
              <a:defRPr sz="1800" b="0">
                <a:solidFill>
                  <a:srgbClr val="FFFFFF"/>
                </a:solidFill>
                <a:effectLst/>
                <a:uFill>
                  <a:solidFill>
                    <a:srgbClr val="FFFFFF"/>
                  </a:solidFill>
                </a:uFill>
              </a:defRPr>
            </a:pPr>
            <a:r>
              <a:rPr sz="4400" b="1" dirty="0">
                <a:solidFill>
                  <a:srgbClr val="000000"/>
                </a:solidFill>
                <a:effectLst/>
                <a:uFill>
                  <a:solidFill>
                    <a:srgbClr val="CCECFF"/>
                  </a:solidFill>
                </a:uFill>
              </a:rPr>
              <a:t>Poisson regression example</a:t>
            </a:r>
          </a:p>
        </p:txBody>
      </p:sp>
      <p:pic>
        <p:nvPicPr>
          <p:cNvPr id="88" name="pasted-image.png" descr="pasted-image.png"/>
          <p:cNvPicPr>
            <a:picLocks noChangeAspect="1"/>
          </p:cNvPicPr>
          <p:nvPr/>
        </p:nvPicPr>
        <p:blipFill>
          <a:blip r:embed="rId2">
            <a:extLst/>
          </a:blip>
          <a:stretch>
            <a:fillRect/>
          </a:stretch>
        </p:blipFill>
        <p:spPr>
          <a:xfrm>
            <a:off x="2639523" y="1313656"/>
            <a:ext cx="3580474" cy="1142048"/>
          </a:xfrm>
          <a:prstGeom prst="rect">
            <a:avLst/>
          </a:prstGeom>
          <a:ln w="12700">
            <a:miter lim="400000"/>
          </a:ln>
        </p:spPr>
      </p:pic>
      <p:pic>
        <p:nvPicPr>
          <p:cNvPr id="89" name="pasted-image.png" descr="pasted-image.png"/>
          <p:cNvPicPr>
            <a:picLocks noChangeAspect="1"/>
          </p:cNvPicPr>
          <p:nvPr/>
        </p:nvPicPr>
        <p:blipFill>
          <a:blip r:embed="rId3">
            <a:extLst/>
          </a:blip>
          <a:stretch>
            <a:fillRect/>
          </a:stretch>
        </p:blipFill>
        <p:spPr>
          <a:xfrm>
            <a:off x="2037843" y="2525077"/>
            <a:ext cx="4783834" cy="4195390"/>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1" name="Poisson regression example"/>
          <p:cNvSpPr txBox="1"/>
          <p:nvPr/>
        </p:nvSpPr>
        <p:spPr>
          <a:xfrm>
            <a:off x="457200" y="467042"/>
            <a:ext cx="8229600" cy="777241"/>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nchor="ctr">
            <a:spAutoFit/>
          </a:bodyPr>
          <a:lstStyle>
            <a:lvl1pPr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4400" b="1">
                <a:solidFill>
                  <a:srgbClr val="CCECFF"/>
                </a:solidFill>
                <a:effectLst>
                  <a:outerShdw blurRad="12700" dist="25400" dir="2700000" rotWithShape="0">
                    <a:srgbClr val="000000"/>
                  </a:outerShdw>
                </a:effectLst>
                <a:uFill>
                  <a:solidFill>
                    <a:srgbClr val="CCECFF"/>
                  </a:solidFill>
                </a:uFill>
              </a:defRPr>
            </a:lvl1pPr>
          </a:lstStyle>
          <a:p>
            <a:pPr>
              <a:defRPr sz="1800" b="0">
                <a:solidFill>
                  <a:srgbClr val="FFFFFF"/>
                </a:solidFill>
                <a:effectLst/>
                <a:uFill>
                  <a:solidFill>
                    <a:srgbClr val="FFFFFF"/>
                  </a:solidFill>
                </a:uFill>
              </a:defRPr>
            </a:pPr>
            <a:r>
              <a:rPr sz="4400" b="1" dirty="0">
                <a:solidFill>
                  <a:srgbClr val="000000"/>
                </a:solidFill>
                <a:effectLst/>
                <a:uFill>
                  <a:solidFill>
                    <a:srgbClr val="CCECFF"/>
                  </a:solidFill>
                </a:uFill>
              </a:rPr>
              <a:t>Poisson regression example</a:t>
            </a:r>
          </a:p>
        </p:txBody>
      </p:sp>
      <p:pic>
        <p:nvPicPr>
          <p:cNvPr id="92" name="pasted-image.png" descr="pasted-image.png"/>
          <p:cNvPicPr>
            <a:picLocks noChangeAspect="1"/>
          </p:cNvPicPr>
          <p:nvPr/>
        </p:nvPicPr>
        <p:blipFill>
          <a:blip r:embed="rId2">
            <a:extLst/>
          </a:blip>
          <a:stretch>
            <a:fillRect/>
          </a:stretch>
        </p:blipFill>
        <p:spPr>
          <a:xfrm>
            <a:off x="1076150" y="2306320"/>
            <a:ext cx="6991700" cy="2326820"/>
          </a:xfrm>
          <a:prstGeom prst="rect">
            <a:avLst/>
          </a:prstGeom>
          <a:ln w="12700">
            <a:miter lim="400000"/>
          </a:ln>
        </p:spPr>
      </p:pic>
      <p:pic>
        <p:nvPicPr>
          <p:cNvPr id="93" name="pasted-image.png" descr="pasted-image.png"/>
          <p:cNvPicPr>
            <a:picLocks noChangeAspect="1"/>
          </p:cNvPicPr>
          <p:nvPr/>
        </p:nvPicPr>
        <p:blipFill>
          <a:blip r:embed="rId3">
            <a:extLst/>
          </a:blip>
          <a:stretch>
            <a:fillRect/>
          </a:stretch>
        </p:blipFill>
        <p:spPr>
          <a:xfrm>
            <a:off x="1081205" y="5240397"/>
            <a:ext cx="6981590" cy="844287"/>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5" name="Poisson regression example"/>
          <p:cNvSpPr txBox="1"/>
          <p:nvPr/>
        </p:nvSpPr>
        <p:spPr>
          <a:xfrm>
            <a:off x="457200" y="467042"/>
            <a:ext cx="8229600" cy="777241"/>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nchor="ctr">
            <a:spAutoFit/>
          </a:bodyPr>
          <a:lstStyle>
            <a:lvl1pPr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4400" b="1">
                <a:solidFill>
                  <a:srgbClr val="CCECFF"/>
                </a:solidFill>
                <a:effectLst>
                  <a:outerShdw blurRad="12700" dist="25400" dir="2700000" rotWithShape="0">
                    <a:srgbClr val="000000"/>
                  </a:outerShdw>
                </a:effectLst>
                <a:uFill>
                  <a:solidFill>
                    <a:srgbClr val="CCECFF"/>
                  </a:solidFill>
                </a:uFill>
              </a:defRPr>
            </a:lvl1pPr>
          </a:lstStyle>
          <a:p>
            <a:pPr>
              <a:defRPr sz="1800" b="0">
                <a:solidFill>
                  <a:srgbClr val="FFFFFF"/>
                </a:solidFill>
                <a:effectLst/>
                <a:uFill>
                  <a:solidFill>
                    <a:srgbClr val="FFFFFF"/>
                  </a:solidFill>
                </a:uFill>
              </a:defRPr>
            </a:pPr>
            <a:r>
              <a:rPr sz="4400" b="1" dirty="0">
                <a:solidFill>
                  <a:srgbClr val="000000"/>
                </a:solidFill>
                <a:effectLst/>
                <a:uFill>
                  <a:solidFill>
                    <a:srgbClr val="CCECFF"/>
                  </a:solidFill>
                </a:uFill>
              </a:rPr>
              <a:t>Poisson regression example</a:t>
            </a:r>
          </a:p>
        </p:txBody>
      </p:sp>
      <p:pic>
        <p:nvPicPr>
          <p:cNvPr id="96" name="pasted-image.png" descr="pasted-image.png"/>
          <p:cNvPicPr>
            <a:picLocks noChangeAspect="1"/>
          </p:cNvPicPr>
          <p:nvPr/>
        </p:nvPicPr>
        <p:blipFill>
          <a:blip r:embed="rId2">
            <a:extLst/>
          </a:blip>
          <a:stretch>
            <a:fillRect/>
          </a:stretch>
        </p:blipFill>
        <p:spPr>
          <a:xfrm>
            <a:off x="1510168" y="1358245"/>
            <a:ext cx="6123664" cy="5205116"/>
          </a:xfrm>
          <a:prstGeom prst="rect">
            <a:avLst/>
          </a:prstGeom>
          <a:ln w="12700">
            <a:miter lim="400000"/>
          </a:ln>
        </p:spPr>
      </p:pic>
    </p:spTree>
  </p:cSld>
  <p:clrMapOvr>
    <a:masterClrMapping/>
  </p:clrMapOvr>
  <p:transition spd="med"/>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8" name="Random effects and mixed effects models"/>
          <p:cNvSpPr txBox="1"/>
          <p:nvPr/>
        </p:nvSpPr>
        <p:spPr>
          <a:xfrm>
            <a:off x="457200" y="1757362"/>
            <a:ext cx="8229600" cy="1463041"/>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nchor="ctr">
            <a:spAutoFit/>
          </a:bodyPr>
          <a:lstStyle>
            <a:lvl1pPr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4400" b="1">
                <a:solidFill>
                  <a:srgbClr val="CCECFF"/>
                </a:solidFill>
                <a:effectLst>
                  <a:outerShdw blurRad="12700" dist="25400" dir="2700000" rotWithShape="0">
                    <a:srgbClr val="000000"/>
                  </a:outerShdw>
                </a:effectLst>
                <a:uFill>
                  <a:solidFill>
                    <a:srgbClr val="CCECFF"/>
                  </a:solidFill>
                </a:uFill>
              </a:defRPr>
            </a:lvl1pPr>
          </a:lstStyle>
          <a:p>
            <a:pPr>
              <a:defRPr sz="1800" b="0">
                <a:solidFill>
                  <a:srgbClr val="FFFFFF"/>
                </a:solidFill>
                <a:effectLst/>
                <a:uFill>
                  <a:solidFill>
                    <a:srgbClr val="FFFFFF"/>
                  </a:solidFill>
                </a:uFill>
              </a:defRPr>
            </a:pPr>
            <a:r>
              <a:rPr sz="4400" b="1" dirty="0">
                <a:solidFill>
                  <a:srgbClr val="000000"/>
                </a:solidFill>
                <a:effectLst/>
                <a:uFill>
                  <a:solidFill>
                    <a:srgbClr val="CCECFF"/>
                  </a:solidFill>
                </a:uFill>
              </a:rPr>
              <a:t>Random effects and mixed effects models</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 name="What are random effects?"/>
          <p:cNvSpPr txBox="1"/>
          <p:nvPr/>
        </p:nvSpPr>
        <p:spPr>
          <a:xfrm>
            <a:off x="457200" y="1013142"/>
            <a:ext cx="8229600" cy="777241"/>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nchor="ctr">
            <a:spAutoFit/>
          </a:bodyPr>
          <a:lstStyle>
            <a:lvl1pPr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4400" b="1">
                <a:solidFill>
                  <a:srgbClr val="CCECFF"/>
                </a:solidFill>
                <a:effectLst>
                  <a:outerShdw blurRad="12700" dist="25400" dir="2700000" rotWithShape="0">
                    <a:srgbClr val="000000"/>
                  </a:outerShdw>
                </a:effectLst>
                <a:uFill>
                  <a:solidFill>
                    <a:srgbClr val="CCECFF"/>
                  </a:solidFill>
                </a:uFill>
              </a:defRPr>
            </a:lvl1pPr>
          </a:lstStyle>
          <a:p>
            <a:pPr>
              <a:defRPr sz="1800" b="0">
                <a:solidFill>
                  <a:srgbClr val="FFFFFF"/>
                </a:solidFill>
                <a:effectLst/>
                <a:uFill>
                  <a:solidFill>
                    <a:srgbClr val="FFFFFF"/>
                  </a:solidFill>
                </a:uFill>
              </a:defRPr>
            </a:pPr>
            <a:r>
              <a:rPr sz="4400" b="1" dirty="0">
                <a:solidFill>
                  <a:srgbClr val="000000"/>
                </a:solidFill>
                <a:effectLst/>
                <a:uFill>
                  <a:solidFill>
                    <a:srgbClr val="CCECFF"/>
                  </a:solidFill>
                </a:uFill>
              </a:rPr>
              <a:t>What are random effects?</a:t>
            </a:r>
          </a:p>
        </p:txBody>
      </p:sp>
      <p:sp>
        <p:nvSpPr>
          <p:cNvPr id="101" name="So far, all the factors we have examined have been…"/>
          <p:cNvSpPr txBox="1"/>
          <p:nvPr/>
        </p:nvSpPr>
        <p:spPr>
          <a:xfrm>
            <a:off x="928687" y="2874327"/>
            <a:ext cx="7286626" cy="2328801"/>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6799" tIns="46799" rIns="46799" bIns="46799">
            <a:spAutoFit/>
          </a:bodyPr>
          <a:lstStyle/>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dirty="0">
                <a:solidFill>
                  <a:schemeClr val="tx1"/>
                </a:solidFill>
              </a:rPr>
              <a:t>So far, all the factors we have examined have been </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b="1" dirty="0">
                <a:solidFill>
                  <a:schemeClr val="tx1"/>
                </a:solidFill>
              </a:rPr>
              <a:t>fixed effects</a:t>
            </a:r>
            <a:r>
              <a:rPr dirty="0">
                <a:solidFill>
                  <a:schemeClr val="tx1"/>
                </a:solidFill>
              </a:rPr>
              <a:t>. For a fixed effect, we assume that we have included all levels of interest in the experiment, and our conclusions will be restricted to those levels</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dirty="0">
              <a:solidFill>
                <a:schemeClr val="tx1"/>
              </a:solidFill>
            </a:endParaRP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dirty="0">
                <a:solidFill>
                  <a:schemeClr val="tx1"/>
                </a:solidFill>
              </a:rPr>
              <a:t>A </a:t>
            </a:r>
            <a:r>
              <a:rPr b="1" dirty="0">
                <a:solidFill>
                  <a:schemeClr val="tx1"/>
                </a:solidFill>
              </a:rPr>
              <a:t>random effect </a:t>
            </a:r>
            <a:r>
              <a:rPr dirty="0">
                <a:solidFill>
                  <a:schemeClr val="tx1"/>
                </a:solidFill>
              </a:rPr>
              <a:t>is a categorical variable where the levels can be thought of as random samples from a population of levels that we wish to reach conclusions about</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3" name="What are random effects?"/>
          <p:cNvSpPr txBox="1"/>
          <p:nvPr/>
        </p:nvSpPr>
        <p:spPr>
          <a:xfrm>
            <a:off x="457200" y="1013142"/>
            <a:ext cx="8229600" cy="777241"/>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nchor="ctr">
            <a:spAutoFit/>
          </a:bodyPr>
          <a:lstStyle>
            <a:lvl1pPr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4400" b="1">
                <a:solidFill>
                  <a:srgbClr val="CCECFF"/>
                </a:solidFill>
                <a:effectLst>
                  <a:outerShdw blurRad="12700" dist="25400" dir="2700000" rotWithShape="0">
                    <a:srgbClr val="000000"/>
                  </a:outerShdw>
                </a:effectLst>
                <a:uFill>
                  <a:solidFill>
                    <a:srgbClr val="CCECFF"/>
                  </a:solidFill>
                </a:uFill>
              </a:defRPr>
            </a:lvl1pPr>
          </a:lstStyle>
          <a:p>
            <a:pPr>
              <a:defRPr sz="1800" b="0">
                <a:solidFill>
                  <a:srgbClr val="FFFFFF"/>
                </a:solidFill>
                <a:effectLst/>
                <a:uFill>
                  <a:solidFill>
                    <a:srgbClr val="FFFFFF"/>
                  </a:solidFill>
                </a:uFill>
              </a:defRPr>
            </a:pPr>
            <a:r>
              <a:rPr sz="4400" b="1" dirty="0">
                <a:solidFill>
                  <a:schemeClr val="tx1"/>
                </a:solidFill>
                <a:effectLst/>
                <a:uFill>
                  <a:solidFill>
                    <a:srgbClr val="CCECFF"/>
                  </a:solidFill>
                </a:uFill>
              </a:rPr>
              <a:t>What are random effects?</a:t>
            </a:r>
          </a:p>
        </p:txBody>
      </p:sp>
      <p:sp>
        <p:nvSpPr>
          <p:cNvPr id="104" name="Another way to identify random effects is to think about repeating the experiment:…"/>
          <p:cNvSpPr txBox="1"/>
          <p:nvPr/>
        </p:nvSpPr>
        <p:spPr>
          <a:xfrm>
            <a:off x="1001077" y="3351847"/>
            <a:ext cx="7286626" cy="1756506"/>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6799" tIns="46799" rIns="46799" bIns="46799">
            <a:spAutoFit/>
          </a:bodyPr>
          <a:lstStyle/>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a:solidFill>
                  <a:schemeClr val="tx1"/>
                </a:solidFill>
              </a:rPr>
              <a:t>Another way to identify random effects is to think about repeating the experiment:</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a:solidFill>
                <a:schemeClr val="tx1"/>
              </a:solidFill>
            </a:endParaRP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a:solidFill>
                  <a:schemeClr val="tx1"/>
                </a:solidFill>
              </a:rPr>
              <a:t>Would we consider the experiment meaningfully repeated only if we used the same levels of the factor, or would different levels be acceptable?</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6" name="What are random effects?"/>
          <p:cNvSpPr txBox="1"/>
          <p:nvPr/>
        </p:nvSpPr>
        <p:spPr>
          <a:xfrm>
            <a:off x="457200" y="1013142"/>
            <a:ext cx="8229600" cy="777241"/>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nchor="ctr">
            <a:spAutoFit/>
          </a:bodyPr>
          <a:lstStyle>
            <a:lvl1pPr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4400" b="1">
                <a:solidFill>
                  <a:srgbClr val="CCECFF"/>
                </a:solidFill>
                <a:effectLst>
                  <a:outerShdw blurRad="12700" dist="25400" dir="2700000" rotWithShape="0">
                    <a:srgbClr val="000000"/>
                  </a:outerShdw>
                </a:effectLst>
                <a:uFill>
                  <a:solidFill>
                    <a:srgbClr val="CCECFF"/>
                  </a:solidFill>
                </a:uFill>
              </a:defRPr>
            </a:lvl1pPr>
          </a:lstStyle>
          <a:p>
            <a:pPr>
              <a:defRPr sz="1800" b="0">
                <a:solidFill>
                  <a:srgbClr val="FFFFFF"/>
                </a:solidFill>
                <a:effectLst/>
                <a:uFill>
                  <a:solidFill>
                    <a:srgbClr val="FFFFFF"/>
                  </a:solidFill>
                </a:uFill>
              </a:defRPr>
            </a:pPr>
            <a:r>
              <a:rPr sz="4400" b="1" dirty="0">
                <a:solidFill>
                  <a:schemeClr val="tx1"/>
                </a:solidFill>
                <a:effectLst/>
                <a:uFill>
                  <a:solidFill>
                    <a:srgbClr val="CCECFF"/>
                  </a:solidFill>
                </a:uFill>
              </a:rPr>
              <a:t>What are random effects?</a:t>
            </a:r>
          </a:p>
        </p:txBody>
      </p:sp>
      <p:sp>
        <p:nvSpPr>
          <p:cNvPr id="107" name="Criterion:…"/>
          <p:cNvSpPr txBox="1"/>
          <p:nvPr/>
        </p:nvSpPr>
        <p:spPr>
          <a:xfrm>
            <a:off x="433387" y="2363787"/>
            <a:ext cx="1490663" cy="1389001"/>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6799" tIns="46799" rIns="46799" bIns="46799">
            <a:spAutoFit/>
          </a:bodyPr>
          <a:lstStyle/>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sz="1400" i="1">
                <a:solidFill>
                  <a:schemeClr val="tx1"/>
                </a:solidFill>
              </a:rPr>
              <a:t>Criterion:</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sz="1400">
              <a:solidFill>
                <a:schemeClr val="tx1"/>
              </a:solidFill>
            </a:endParaRP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sz="1400">
              <a:solidFill>
                <a:schemeClr val="tx1"/>
              </a:solidFill>
            </a:endParaRP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sz="1400">
                <a:solidFill>
                  <a:schemeClr val="tx1"/>
                </a:solidFill>
              </a:rPr>
              <a:t>Fixed effects</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sz="1400">
              <a:solidFill>
                <a:schemeClr val="tx1"/>
              </a:solidFill>
            </a:endParaRP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sz="1400">
                <a:solidFill>
                  <a:schemeClr val="tx1"/>
                </a:solidFill>
              </a:rPr>
              <a:t>Random effects</a:t>
            </a:r>
          </a:p>
        </p:txBody>
      </p:sp>
      <p:sp>
        <p:nvSpPr>
          <p:cNvPr id="108" name="Repetition: If the experiment were repeated:…"/>
          <p:cNvSpPr txBox="1"/>
          <p:nvPr/>
        </p:nvSpPr>
        <p:spPr>
          <a:xfrm>
            <a:off x="2087562" y="2362200"/>
            <a:ext cx="3433763" cy="1389000"/>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6799" tIns="46799" rIns="46799" bIns="46799">
            <a:spAutoFit/>
          </a:bodyPr>
          <a:lstStyle/>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sz="1400" i="1">
                <a:solidFill>
                  <a:schemeClr val="tx1"/>
                </a:solidFill>
              </a:rPr>
              <a:t>Repetition:</a:t>
            </a:r>
            <a:br>
              <a:rPr sz="1400" i="1">
                <a:solidFill>
                  <a:schemeClr val="tx1"/>
                </a:solidFill>
              </a:rPr>
            </a:br>
            <a:r>
              <a:rPr sz="1400">
                <a:solidFill>
                  <a:schemeClr val="tx1"/>
                </a:solidFill>
              </a:rPr>
              <a:t>If the experiment were repeated:</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sz="1400">
              <a:solidFill>
                <a:schemeClr val="tx1"/>
              </a:solidFill>
            </a:endParaRP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sz="1400">
                <a:solidFill>
                  <a:schemeClr val="tx1"/>
                </a:solidFill>
              </a:rPr>
              <a:t>Same levels would be used</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sz="1400">
              <a:solidFill>
                <a:schemeClr val="tx1"/>
              </a:solidFill>
            </a:endParaRP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sz="1400">
                <a:solidFill>
                  <a:schemeClr val="tx1"/>
                </a:solidFill>
              </a:rPr>
              <a:t>Different levels would be used</a:t>
            </a:r>
          </a:p>
        </p:txBody>
      </p:sp>
      <p:sp>
        <p:nvSpPr>
          <p:cNvPr id="109" name="Desired inference: The conclusions refer to:…"/>
          <p:cNvSpPr txBox="1"/>
          <p:nvPr/>
        </p:nvSpPr>
        <p:spPr>
          <a:xfrm>
            <a:off x="5345112" y="2363787"/>
            <a:ext cx="3408363" cy="1602617"/>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6799" tIns="46799" rIns="46799" bIns="46799">
            <a:spAutoFit/>
          </a:bodyPr>
          <a:lstStyle/>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sz="1400" i="1">
                <a:solidFill>
                  <a:schemeClr val="tx1"/>
                </a:solidFill>
              </a:rPr>
              <a:t>Desired inference:</a:t>
            </a:r>
            <a:br>
              <a:rPr sz="1400" i="1">
                <a:solidFill>
                  <a:schemeClr val="tx1"/>
                </a:solidFill>
              </a:rPr>
            </a:br>
            <a:r>
              <a:rPr sz="1400">
                <a:solidFill>
                  <a:schemeClr val="tx1"/>
                </a:solidFill>
              </a:rPr>
              <a:t>The conclusions refer to:</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sz="1400">
              <a:solidFill>
                <a:schemeClr val="tx1"/>
              </a:solidFill>
            </a:endParaRP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sz="1400">
                <a:solidFill>
                  <a:schemeClr val="tx1"/>
                </a:solidFill>
              </a:rPr>
              <a:t>Just the actual levels used</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sz="1400">
              <a:solidFill>
                <a:schemeClr val="tx1"/>
              </a:solidFill>
            </a:endParaRP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sz="1400">
                <a:solidFill>
                  <a:schemeClr val="tx1"/>
                </a:solidFill>
              </a:rPr>
              <a:t>A population from which the levels used are just a (random) sample</a:t>
            </a:r>
          </a:p>
        </p:txBody>
      </p:sp>
      <p:sp>
        <p:nvSpPr>
          <p:cNvPr id="110" name="Line"/>
          <p:cNvSpPr/>
          <p:nvPr/>
        </p:nvSpPr>
        <p:spPr>
          <a:xfrm>
            <a:off x="357187" y="2285998"/>
            <a:ext cx="8526463" cy="1591"/>
          </a:xfrm>
          <a:prstGeom prst="line">
            <a:avLst/>
          </a:prstGeom>
          <a:ln w="9360">
            <a:solidFill>
              <a:srgbClr val="FFFFFF"/>
            </a:solidFill>
            <a:miter/>
          </a:ln>
        </p:spPr>
        <p:txBody>
          <a:bodyPr lIns="45719" rIns="45719"/>
          <a:lstStyle/>
          <a:p>
            <a:pPr algn="l" defTabSz="457200">
              <a:defRPr sz="1200">
                <a:uFillTx/>
                <a:latin typeface="+mj-lt"/>
                <a:ea typeface="+mj-ea"/>
                <a:cs typeface="+mj-cs"/>
                <a:sym typeface="Helvetica"/>
              </a:defRPr>
            </a:pPr>
            <a:endParaRPr>
              <a:solidFill>
                <a:schemeClr val="tx1"/>
              </a:solidFill>
            </a:endParaRPr>
          </a:p>
        </p:txBody>
      </p:sp>
      <p:sp>
        <p:nvSpPr>
          <p:cNvPr id="111" name="Line"/>
          <p:cNvSpPr/>
          <p:nvPr/>
        </p:nvSpPr>
        <p:spPr>
          <a:xfrm>
            <a:off x="263525" y="4200523"/>
            <a:ext cx="8526463" cy="1591"/>
          </a:xfrm>
          <a:prstGeom prst="line">
            <a:avLst/>
          </a:prstGeom>
          <a:ln w="9360">
            <a:solidFill>
              <a:srgbClr val="FFFFFF"/>
            </a:solidFill>
            <a:miter/>
          </a:ln>
        </p:spPr>
        <p:txBody>
          <a:bodyPr lIns="45719" rIns="45719"/>
          <a:lstStyle/>
          <a:p>
            <a:pPr algn="l" defTabSz="457200">
              <a:defRPr sz="1200">
                <a:uFillTx/>
                <a:latin typeface="+mj-lt"/>
                <a:ea typeface="+mj-ea"/>
                <a:cs typeface="+mj-cs"/>
                <a:sym typeface="Helvetica"/>
              </a:defRPr>
            </a:pPr>
            <a:endParaRPr>
              <a:solidFill>
                <a:schemeClr val="tx1"/>
              </a:solidFill>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3" name="Common random effects"/>
          <p:cNvSpPr txBox="1"/>
          <p:nvPr/>
        </p:nvSpPr>
        <p:spPr>
          <a:xfrm>
            <a:off x="457200" y="1013142"/>
            <a:ext cx="8229600" cy="777241"/>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nchor="ctr">
            <a:spAutoFit/>
          </a:bodyPr>
          <a:lstStyle>
            <a:lvl1pPr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4400" b="1">
                <a:solidFill>
                  <a:srgbClr val="CCECFF"/>
                </a:solidFill>
                <a:effectLst>
                  <a:outerShdw blurRad="12700" dist="25400" dir="2700000" rotWithShape="0">
                    <a:srgbClr val="000000"/>
                  </a:outerShdw>
                </a:effectLst>
                <a:uFill>
                  <a:solidFill>
                    <a:srgbClr val="CCECFF"/>
                  </a:solidFill>
                </a:uFill>
              </a:defRPr>
            </a:lvl1pPr>
          </a:lstStyle>
          <a:p>
            <a:pPr>
              <a:defRPr sz="1800" b="0">
                <a:solidFill>
                  <a:srgbClr val="FFFFFF"/>
                </a:solidFill>
                <a:effectLst/>
                <a:uFill>
                  <a:solidFill>
                    <a:srgbClr val="FFFFFF"/>
                  </a:solidFill>
                </a:uFill>
              </a:defRPr>
            </a:pPr>
            <a:r>
              <a:rPr sz="4400" b="1" dirty="0">
                <a:solidFill>
                  <a:schemeClr val="tx1"/>
                </a:solidFill>
                <a:effectLst/>
                <a:uFill>
                  <a:solidFill>
                    <a:srgbClr val="CCECFF"/>
                  </a:solidFill>
                </a:uFill>
              </a:rPr>
              <a:t>Common random effects</a:t>
            </a:r>
          </a:p>
        </p:txBody>
      </p:sp>
      <p:sp>
        <p:nvSpPr>
          <p:cNvPr id="114" name="Brood…"/>
          <p:cNvSpPr txBox="1"/>
          <p:nvPr/>
        </p:nvSpPr>
        <p:spPr>
          <a:xfrm>
            <a:off x="2044700" y="2000250"/>
            <a:ext cx="4813727" cy="3480054"/>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wrap="none" lIns="46799" tIns="46799" rIns="46799" bIns="46799">
            <a:spAutoFit/>
          </a:bodyPr>
          <a:lstStyle/>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sz="2000" dirty="0">
              <a:solidFill>
                <a:schemeClr val="tx1"/>
              </a:solidFill>
            </a:endParaRP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sz="2000" dirty="0">
                <a:solidFill>
                  <a:schemeClr val="tx1"/>
                </a:solidFill>
              </a:rPr>
              <a:t>Brood</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sz="2000" dirty="0">
              <a:solidFill>
                <a:schemeClr val="tx1"/>
              </a:solidFill>
            </a:endParaRP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sz="2000" dirty="0">
                <a:solidFill>
                  <a:schemeClr val="tx1"/>
                </a:solidFill>
              </a:rPr>
              <a:t>Block within a field</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sz="2000" dirty="0">
              <a:solidFill>
                <a:schemeClr val="tx1"/>
              </a:solidFill>
            </a:endParaRP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sz="2000" dirty="0">
                <a:solidFill>
                  <a:schemeClr val="tx1"/>
                </a:solidFill>
              </a:rPr>
              <a:t>Household</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sz="2000" dirty="0">
              <a:solidFill>
                <a:schemeClr val="tx1"/>
              </a:solidFill>
            </a:endParaRP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sz="2000" dirty="0">
                <a:solidFill>
                  <a:schemeClr val="tx1"/>
                </a:solidFill>
              </a:rPr>
              <a:t>Individuals in repeated measures designs</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sz="2000" dirty="0">
              <a:solidFill>
                <a:schemeClr val="tx1"/>
              </a:solidFill>
            </a:endParaRP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sz="2000" dirty="0">
                <a:solidFill>
                  <a:schemeClr val="tx1"/>
                </a:solidFill>
              </a:rPr>
              <a:t>Parent</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sz="2000" dirty="0">
              <a:solidFill>
                <a:schemeClr val="tx1"/>
              </a:solidFill>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6" name="Random effect models"/>
          <p:cNvSpPr txBox="1"/>
          <p:nvPr/>
        </p:nvSpPr>
        <p:spPr>
          <a:xfrm>
            <a:off x="457200" y="1013142"/>
            <a:ext cx="8229600" cy="777241"/>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nchor="ctr">
            <a:spAutoFit/>
          </a:bodyPr>
          <a:lstStyle>
            <a:lvl1pPr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4400" b="1">
                <a:solidFill>
                  <a:srgbClr val="CCECFF"/>
                </a:solidFill>
                <a:effectLst>
                  <a:outerShdw blurRad="12700" dist="25400" dir="2700000" rotWithShape="0">
                    <a:srgbClr val="000000"/>
                  </a:outerShdw>
                </a:effectLst>
                <a:uFill>
                  <a:solidFill>
                    <a:srgbClr val="CCECFF"/>
                  </a:solidFill>
                </a:uFill>
              </a:defRPr>
            </a:lvl1pPr>
          </a:lstStyle>
          <a:p>
            <a:pPr>
              <a:defRPr sz="1800" b="0">
                <a:solidFill>
                  <a:srgbClr val="FFFFFF"/>
                </a:solidFill>
                <a:effectLst/>
                <a:uFill>
                  <a:solidFill>
                    <a:srgbClr val="FFFFFF"/>
                  </a:solidFill>
                </a:uFill>
              </a:defRPr>
            </a:pPr>
            <a:r>
              <a:rPr sz="4400" b="1" dirty="0">
                <a:solidFill>
                  <a:schemeClr val="tx1"/>
                </a:solidFill>
                <a:effectLst/>
                <a:uFill>
                  <a:solidFill>
                    <a:srgbClr val="CCECFF"/>
                  </a:solidFill>
                </a:uFill>
              </a:rPr>
              <a:t>Random effect models</a:t>
            </a:r>
          </a:p>
        </p:txBody>
      </p:sp>
      <p:sp>
        <p:nvSpPr>
          <p:cNvPr id="117" name="ANOVA: for a response weight_gain and explanatory factor diet, with a random effect being the individual animal chosen for the experiment from some population…"/>
          <p:cNvSpPr txBox="1"/>
          <p:nvPr/>
        </p:nvSpPr>
        <p:spPr>
          <a:xfrm>
            <a:off x="1500187" y="2000250"/>
            <a:ext cx="6550026" cy="3049167"/>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6799" tIns="46799" rIns="46799" bIns="46799">
            <a:spAutoFit/>
          </a:bodyPr>
          <a:lstStyle/>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dirty="0">
                <a:solidFill>
                  <a:schemeClr val="tx1"/>
                </a:solidFill>
              </a:rPr>
              <a:t>ANOVA: for a response </a:t>
            </a:r>
            <a:r>
              <a:rPr i="1" dirty="0">
                <a:solidFill>
                  <a:schemeClr val="tx1"/>
                </a:solidFill>
              </a:rPr>
              <a:t>weight_gain</a:t>
            </a:r>
            <a:r>
              <a:rPr dirty="0">
                <a:solidFill>
                  <a:schemeClr val="tx1"/>
                </a:solidFill>
              </a:rPr>
              <a:t> and explanatory factor </a:t>
            </a:r>
            <a:r>
              <a:rPr i="1" dirty="0">
                <a:solidFill>
                  <a:schemeClr val="tx1"/>
                </a:solidFill>
              </a:rPr>
              <a:t>diet, </a:t>
            </a:r>
            <a:r>
              <a:rPr dirty="0">
                <a:solidFill>
                  <a:schemeClr val="tx1"/>
                </a:solidFill>
              </a:rPr>
              <a:t>with a random effect being the individual animal chosen for the experiment from some population</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i="1" dirty="0">
                <a:solidFill>
                  <a:schemeClr val="tx1"/>
                </a:solidFill>
              </a:rPr>
              <a:t> </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i="1" dirty="0">
                <a:solidFill>
                  <a:schemeClr val="tx1"/>
                </a:solidFill>
              </a:rPr>
              <a:t>Weight gain</a:t>
            </a:r>
            <a:r>
              <a:rPr i="1" baseline="-25000" dirty="0">
                <a:solidFill>
                  <a:schemeClr val="tx1"/>
                </a:solidFill>
              </a:rPr>
              <a:t>i,j</a:t>
            </a:r>
            <a:r>
              <a:rPr i="1" dirty="0">
                <a:solidFill>
                  <a:schemeClr val="tx1"/>
                </a:solidFill>
              </a:rPr>
              <a:t> = diet</a:t>
            </a:r>
            <a:r>
              <a:rPr i="1" baseline="-25000" dirty="0">
                <a:solidFill>
                  <a:schemeClr val="tx1"/>
                </a:solidFill>
              </a:rPr>
              <a:t>i</a:t>
            </a:r>
            <a:r>
              <a:rPr i="1" dirty="0">
                <a:solidFill>
                  <a:schemeClr val="tx1"/>
                </a:solidFill>
              </a:rPr>
              <a:t> + individual</a:t>
            </a:r>
            <a:r>
              <a:rPr i="1" baseline="-25000" dirty="0">
                <a:solidFill>
                  <a:schemeClr val="tx1"/>
                </a:solidFill>
              </a:rPr>
              <a:t>i</a:t>
            </a:r>
            <a:r>
              <a:rPr baseline="-25000" dirty="0">
                <a:solidFill>
                  <a:schemeClr val="tx1"/>
                </a:solidFill>
              </a:rPr>
              <a:t> + </a:t>
            </a:r>
            <a:r>
              <a:rPr i="1" dirty="0">
                <a:solidFill>
                  <a:schemeClr val="tx1"/>
                </a:solidFill>
              </a:rPr>
              <a:t>ε</a:t>
            </a:r>
            <a:r>
              <a:rPr i="1" baseline="-25000" dirty="0">
                <a:solidFill>
                  <a:schemeClr val="tx1"/>
                </a:solidFill>
              </a:rPr>
              <a:t>i,j</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i="1" baseline="-25000" dirty="0">
              <a:solidFill>
                <a:schemeClr val="tx1"/>
              </a:solidFill>
            </a:endParaRP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dirty="0">
                <a:solidFill>
                  <a:schemeClr val="tx1"/>
                </a:solidFill>
              </a:rPr>
              <a:t>In a random effects model, both </a:t>
            </a:r>
            <a:r>
              <a:rPr i="1" dirty="0">
                <a:solidFill>
                  <a:schemeClr val="tx1"/>
                </a:solidFill>
              </a:rPr>
              <a:t>individual</a:t>
            </a:r>
            <a:r>
              <a:rPr dirty="0">
                <a:solidFill>
                  <a:schemeClr val="tx1"/>
                </a:solidFill>
              </a:rPr>
              <a:t> and the error term are random variables, drawn independently for each observation from a normal distribution with mean 0.</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dirty="0">
              <a:solidFill>
                <a:schemeClr val="tx1"/>
              </a:solidFill>
            </a:endParaRP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dirty="0">
                <a:solidFill>
                  <a:schemeClr val="tx1"/>
                </a:solidFill>
              </a:rPr>
              <a:t>So both the random effect term and the error have variance</a:t>
            </a:r>
          </a:p>
        </p:txBody>
      </p:sp>
      <p:sp>
        <p:nvSpPr>
          <p:cNvPr id="118" name="The variation in weight gain  due to error and individual can be divided up into two components of variance"/>
          <p:cNvSpPr txBox="1"/>
          <p:nvPr/>
        </p:nvSpPr>
        <p:spPr>
          <a:xfrm>
            <a:off x="1428750" y="5286375"/>
            <a:ext cx="6643688" cy="652400"/>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6799" tIns="46799" rIns="46799" bIns="46799">
            <a:spAutoFit/>
          </a:bodyPr>
          <a:lstStyle/>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t>The variation in </a:t>
            </a:r>
            <a:r>
              <a:rPr i="1"/>
              <a:t>weight gain </a:t>
            </a:r>
            <a:r>
              <a:t> due to error and </a:t>
            </a:r>
            <a:r>
              <a:rPr i="1"/>
              <a:t>individual</a:t>
            </a:r>
            <a:r>
              <a:t> can be divided up into two </a:t>
            </a:r>
            <a:r>
              <a:rPr b="1"/>
              <a:t>components of variance</a:t>
            </a:r>
            <a:r>
              <a:t>  </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0" name="Different hypotheses"/>
          <p:cNvSpPr txBox="1"/>
          <p:nvPr/>
        </p:nvSpPr>
        <p:spPr>
          <a:xfrm>
            <a:off x="457200" y="1013142"/>
            <a:ext cx="8229600" cy="777241"/>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nchor="ctr">
            <a:spAutoFit/>
          </a:bodyPr>
          <a:lstStyle>
            <a:lvl1pPr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4400" b="1">
                <a:solidFill>
                  <a:srgbClr val="CCECFF"/>
                </a:solidFill>
                <a:effectLst>
                  <a:outerShdw blurRad="12700" dist="25400" dir="2700000" rotWithShape="0">
                    <a:srgbClr val="000000"/>
                  </a:outerShdw>
                </a:effectLst>
                <a:uFill>
                  <a:solidFill>
                    <a:srgbClr val="CCECFF"/>
                  </a:solidFill>
                </a:uFill>
              </a:defRPr>
            </a:lvl1pPr>
          </a:lstStyle>
          <a:p>
            <a:pPr>
              <a:defRPr sz="1800" b="0">
                <a:solidFill>
                  <a:srgbClr val="FFFFFF"/>
                </a:solidFill>
                <a:effectLst/>
                <a:uFill>
                  <a:solidFill>
                    <a:srgbClr val="FFFFFF"/>
                  </a:solidFill>
                </a:uFill>
              </a:defRPr>
            </a:pPr>
            <a:r>
              <a:rPr sz="4400" b="1" dirty="0">
                <a:solidFill>
                  <a:srgbClr val="000000"/>
                </a:solidFill>
                <a:effectLst/>
                <a:uFill>
                  <a:solidFill>
                    <a:srgbClr val="CCECFF"/>
                  </a:solidFill>
                </a:uFill>
              </a:rPr>
              <a:t>Different hypotheses</a:t>
            </a:r>
          </a:p>
        </p:txBody>
      </p:sp>
      <p:sp>
        <p:nvSpPr>
          <p:cNvPr id="121" name="For fixed effects, we’re interested in the effect different levels have on the mean response, so e.g. For a four-level factor, a null hypothesis would be…"/>
          <p:cNvSpPr txBox="1"/>
          <p:nvPr/>
        </p:nvSpPr>
        <p:spPr>
          <a:xfrm>
            <a:off x="428625" y="2143125"/>
            <a:ext cx="8286750" cy="3962238"/>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6799" tIns="46799" rIns="46799" bIns="46799">
            <a:spAutoFit/>
          </a:bodyPr>
          <a:lstStyle/>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sz="2000" dirty="0">
                <a:solidFill>
                  <a:schemeClr val="tx1"/>
                </a:solidFill>
              </a:rPr>
              <a:t>For fixed effects, we’re interested in the effect different levels have on the mean response, so e.g. For a four-level factor, a null hypothesis would be</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sz="2000" dirty="0">
              <a:solidFill>
                <a:schemeClr val="tx1"/>
              </a:solidFill>
            </a:endParaRP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sz="2000" dirty="0">
                <a:solidFill>
                  <a:schemeClr val="tx1"/>
                </a:solidFill>
              </a:rPr>
              <a:t>μ</a:t>
            </a:r>
            <a:r>
              <a:rPr sz="2000" baseline="-25000" dirty="0">
                <a:solidFill>
                  <a:schemeClr val="tx1"/>
                </a:solidFill>
              </a:rPr>
              <a:t>1</a:t>
            </a:r>
            <a:r>
              <a:rPr sz="2000" dirty="0">
                <a:solidFill>
                  <a:schemeClr val="tx1"/>
                </a:solidFill>
              </a:rPr>
              <a:t> = μ</a:t>
            </a:r>
            <a:r>
              <a:rPr sz="2000" baseline="-25000" dirty="0">
                <a:solidFill>
                  <a:schemeClr val="tx1"/>
                </a:solidFill>
              </a:rPr>
              <a:t>2</a:t>
            </a:r>
            <a:r>
              <a:rPr sz="2000" dirty="0">
                <a:solidFill>
                  <a:schemeClr val="tx1"/>
                </a:solidFill>
              </a:rPr>
              <a:t> = μ</a:t>
            </a:r>
            <a:r>
              <a:rPr sz="2000" baseline="-25000" dirty="0">
                <a:solidFill>
                  <a:schemeClr val="tx1"/>
                </a:solidFill>
              </a:rPr>
              <a:t>3 </a:t>
            </a:r>
            <a:r>
              <a:rPr sz="2000" dirty="0">
                <a:solidFill>
                  <a:schemeClr val="tx1"/>
                </a:solidFill>
              </a:rPr>
              <a:t>= μ</a:t>
            </a:r>
            <a:r>
              <a:rPr sz="2000" baseline="-25000" dirty="0">
                <a:solidFill>
                  <a:schemeClr val="tx1"/>
                </a:solidFill>
              </a:rPr>
              <a:t>4</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sz="2000" baseline="-25000" dirty="0">
              <a:solidFill>
                <a:schemeClr val="tx1"/>
              </a:solidFill>
            </a:endParaRP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sz="2000" dirty="0">
                <a:solidFill>
                  <a:schemeClr val="tx1"/>
                </a:solidFill>
              </a:rPr>
              <a:t>For a random effect, this question is of no interest – we don’t care about the mean effect of choosing a particular leaf to measure. What we’re interested in is the </a:t>
            </a:r>
            <a:r>
              <a:rPr sz="2000" i="1" dirty="0">
                <a:solidFill>
                  <a:schemeClr val="tx1"/>
                </a:solidFill>
              </a:rPr>
              <a:t>variance </a:t>
            </a:r>
            <a:r>
              <a:rPr sz="2000" dirty="0">
                <a:solidFill>
                  <a:schemeClr val="tx1"/>
                </a:solidFill>
              </a:rPr>
              <a:t>between different leaves. The null hypothesis is:</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sz="2000" dirty="0">
              <a:solidFill>
                <a:schemeClr val="tx1"/>
              </a:solidFill>
            </a:endParaRP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sz="2000" dirty="0">
                <a:solidFill>
                  <a:schemeClr val="tx1"/>
                </a:solidFill>
              </a:rPr>
              <a:t>σ</a:t>
            </a:r>
            <a:r>
              <a:rPr sz="2000" baseline="-25000" dirty="0">
                <a:solidFill>
                  <a:schemeClr val="tx1"/>
                </a:solidFill>
              </a:rPr>
              <a:t>i</a:t>
            </a:r>
            <a:r>
              <a:rPr sz="2000" baseline="29999" dirty="0">
                <a:solidFill>
                  <a:schemeClr val="tx1"/>
                </a:solidFill>
              </a:rPr>
              <a:t>2 </a:t>
            </a:r>
            <a:r>
              <a:rPr sz="2000" dirty="0">
                <a:solidFill>
                  <a:schemeClr val="tx1"/>
                </a:solidFill>
              </a:rPr>
              <a:t>= 0</a:t>
            </a:r>
            <a:r>
              <a:rPr sz="2000" baseline="-25000" dirty="0">
                <a:solidFill>
                  <a:schemeClr val="tx1"/>
                </a:solidFill>
              </a:rPr>
              <a:t> </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i="1" dirty="0">
              <a:solidFill>
                <a:schemeClr val="tx1"/>
              </a:solidFill>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 name="Random effects, mixed models and beyond GLM"/>
          <p:cNvSpPr txBox="1"/>
          <p:nvPr/>
        </p:nvSpPr>
        <p:spPr>
          <a:xfrm>
            <a:off x="457200" y="670242"/>
            <a:ext cx="8229600" cy="1463041"/>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nchor="ctr">
            <a:spAutoFit/>
          </a:bodyPr>
          <a:lstStyle>
            <a:lvl1pPr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4400" b="1">
                <a:solidFill>
                  <a:srgbClr val="CCECFF"/>
                </a:solidFill>
                <a:effectLst>
                  <a:outerShdw blurRad="12700" dist="25400" dir="2700000" rotWithShape="0">
                    <a:srgbClr val="000000"/>
                  </a:outerShdw>
                </a:effectLst>
                <a:uFill>
                  <a:solidFill>
                    <a:srgbClr val="CCECFF"/>
                  </a:solidFill>
                </a:uFill>
              </a:defRPr>
            </a:lvl1pPr>
          </a:lstStyle>
          <a:p>
            <a:pPr>
              <a:defRPr sz="1800" b="0">
                <a:solidFill>
                  <a:srgbClr val="FFFFFF"/>
                </a:solidFill>
                <a:effectLst/>
                <a:uFill>
                  <a:solidFill>
                    <a:srgbClr val="FFFFFF"/>
                  </a:solidFill>
                </a:uFill>
              </a:defRPr>
            </a:pPr>
            <a:r>
              <a:rPr sz="4400" b="1" dirty="0">
                <a:solidFill>
                  <a:srgbClr val="000000"/>
                </a:solidFill>
                <a:effectLst/>
                <a:uFill>
                  <a:solidFill>
                    <a:srgbClr val="CCECFF"/>
                  </a:solidFill>
                </a:uFill>
              </a:rPr>
              <a:t>Random effects, mixed models and beyond GLM</a:t>
            </a:r>
          </a:p>
        </p:txBody>
      </p:sp>
      <p:sp>
        <p:nvSpPr>
          <p:cNvPr id="30" name="Generalised linear models…"/>
          <p:cNvSpPr txBox="1"/>
          <p:nvPr/>
        </p:nvSpPr>
        <p:spPr>
          <a:xfrm>
            <a:off x="2000250" y="2470150"/>
            <a:ext cx="5600105" cy="2269339"/>
          </a:xfrm>
          <a:prstGeom prst="rect">
            <a:avLst/>
          </a:prstGeom>
          <a:ln w="12700">
            <a:miter lim="400000"/>
          </a:ln>
          <a:effectLst/>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spAutoFit/>
          </a:bodyPr>
          <a:lstStyle/>
          <a:p>
            <a:pPr marL="827263" indent="-827263" algn="l" defTabSz="914400">
              <a:lnSpc>
                <a:spcPct val="90000"/>
              </a:lnSpc>
              <a:spcBef>
                <a:spcPts val="600"/>
              </a:spcBef>
              <a:buSzPct val="100000"/>
              <a:buAutoNum type="arabicPeriod"/>
              <a:tabLst>
                <a:tab pos="901700" algn="l"/>
                <a:tab pos="1816100" algn="l"/>
                <a:tab pos="2730500" algn="l"/>
                <a:tab pos="3644900" algn="l"/>
                <a:tab pos="4559300" algn="l"/>
                <a:tab pos="5473700" algn="l"/>
                <a:tab pos="6388100" algn="l"/>
                <a:tab pos="7302500" algn="l"/>
                <a:tab pos="8216900" algn="l"/>
                <a:tab pos="9131300" algn="l"/>
                <a:tab pos="10045700" algn="l"/>
              </a:tabLst>
              <a:defRPr sz="2800">
                <a:solidFill>
                  <a:srgbClr val="FFFFFF"/>
                </a:solidFill>
                <a:uFill>
                  <a:solidFill>
                    <a:srgbClr val="FFFFFF"/>
                  </a:solidFill>
                </a:uFill>
              </a:defRPr>
            </a:pPr>
            <a:r>
              <a:rPr dirty="0">
                <a:solidFill>
                  <a:schemeClr val="tx1"/>
                </a:solidFill>
              </a:rPr>
              <a:t>Generalised linear models</a:t>
            </a:r>
          </a:p>
          <a:p>
            <a:pPr marL="827263" indent="-827263" algn="l" defTabSz="914400">
              <a:lnSpc>
                <a:spcPct val="90000"/>
              </a:lnSpc>
              <a:spcBef>
                <a:spcPts val="600"/>
              </a:spcBef>
              <a:buSzPct val="100000"/>
              <a:buAutoNum type="arabicPeriod"/>
              <a:tabLst>
                <a:tab pos="901700" algn="l"/>
                <a:tab pos="1816100" algn="l"/>
                <a:tab pos="2730500" algn="l"/>
                <a:tab pos="3644900" algn="l"/>
                <a:tab pos="4559300" algn="l"/>
                <a:tab pos="5473700" algn="l"/>
                <a:tab pos="6388100" algn="l"/>
                <a:tab pos="7302500" algn="l"/>
                <a:tab pos="8216900" algn="l"/>
                <a:tab pos="9131300" algn="l"/>
                <a:tab pos="10045700" algn="l"/>
              </a:tabLst>
              <a:defRPr sz="2800">
                <a:solidFill>
                  <a:srgbClr val="FFFFFF"/>
                </a:solidFill>
                <a:uFill>
                  <a:solidFill>
                    <a:srgbClr val="FFFFFF"/>
                  </a:solidFill>
                </a:uFill>
              </a:defRPr>
            </a:pPr>
            <a:r>
              <a:rPr dirty="0">
                <a:solidFill>
                  <a:schemeClr val="tx1"/>
                </a:solidFill>
              </a:rPr>
              <a:t>Random effects and mixed effects models</a:t>
            </a:r>
          </a:p>
          <a:p>
            <a:pPr marL="827263" indent="-827263" algn="l" defTabSz="914400">
              <a:lnSpc>
                <a:spcPct val="90000"/>
              </a:lnSpc>
              <a:spcBef>
                <a:spcPts val="600"/>
              </a:spcBef>
              <a:buSzPct val="100000"/>
              <a:buAutoNum type="arabicPeriod"/>
              <a:tabLst>
                <a:tab pos="901700" algn="l"/>
                <a:tab pos="1816100" algn="l"/>
                <a:tab pos="2730500" algn="l"/>
                <a:tab pos="3644900" algn="l"/>
                <a:tab pos="4559300" algn="l"/>
                <a:tab pos="5473700" algn="l"/>
                <a:tab pos="6388100" algn="l"/>
                <a:tab pos="7302500" algn="l"/>
                <a:tab pos="8216900" algn="l"/>
                <a:tab pos="9131300" algn="l"/>
                <a:tab pos="10045700" algn="l"/>
              </a:tabLst>
              <a:defRPr sz="2800">
                <a:solidFill>
                  <a:srgbClr val="FFFFFF"/>
                </a:solidFill>
                <a:uFill>
                  <a:solidFill>
                    <a:srgbClr val="FFFFFF"/>
                  </a:solidFill>
                </a:uFill>
              </a:defRPr>
            </a:pPr>
            <a:r>
              <a:rPr dirty="0">
                <a:solidFill>
                  <a:schemeClr val="tx1"/>
                </a:solidFill>
              </a:rPr>
              <a:t>Polynomial regression</a:t>
            </a:r>
          </a:p>
          <a:p>
            <a:pPr marL="827263" indent="-827263" algn="l" defTabSz="914400">
              <a:lnSpc>
                <a:spcPct val="90000"/>
              </a:lnSpc>
              <a:spcBef>
                <a:spcPts val="600"/>
              </a:spcBef>
              <a:buSzPct val="100000"/>
              <a:buAutoNum type="arabicPeriod"/>
              <a:tabLst>
                <a:tab pos="901700" algn="l"/>
                <a:tab pos="1816100" algn="l"/>
                <a:tab pos="2730500" algn="l"/>
                <a:tab pos="3644900" algn="l"/>
                <a:tab pos="4559300" algn="l"/>
                <a:tab pos="5473700" algn="l"/>
                <a:tab pos="6388100" algn="l"/>
                <a:tab pos="7302500" algn="l"/>
                <a:tab pos="8216900" algn="l"/>
                <a:tab pos="9131300" algn="l"/>
                <a:tab pos="10045700" algn="l"/>
              </a:tabLst>
              <a:defRPr sz="2800">
                <a:solidFill>
                  <a:srgbClr val="FFFFFF"/>
                </a:solidFill>
                <a:uFill>
                  <a:solidFill>
                    <a:srgbClr val="FFFFFF"/>
                  </a:solidFill>
                </a:uFill>
              </a:defRPr>
            </a:pPr>
            <a:r>
              <a:rPr dirty="0">
                <a:solidFill>
                  <a:schemeClr val="tx1"/>
                </a:solidFill>
              </a:rPr>
              <a:t>Generalised additive models	</a:t>
            </a:r>
            <a:endParaRPr sz="1800" dirty="0">
              <a:solidFill>
                <a:schemeClr val="tx1"/>
              </a:solidFill>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3" name="Nesting"/>
          <p:cNvSpPr txBox="1"/>
          <p:nvPr/>
        </p:nvSpPr>
        <p:spPr>
          <a:xfrm>
            <a:off x="457200" y="459105"/>
            <a:ext cx="8229600" cy="777241"/>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nchor="ctr">
            <a:spAutoFit/>
          </a:bodyPr>
          <a:lstStyle>
            <a:lvl1pPr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4400" b="1">
                <a:solidFill>
                  <a:srgbClr val="CCECFF"/>
                </a:solidFill>
                <a:effectLst>
                  <a:outerShdw blurRad="12700" dist="25400" dir="2700000" rotWithShape="0">
                    <a:srgbClr val="000000"/>
                  </a:outerShdw>
                </a:effectLst>
                <a:uFill>
                  <a:solidFill>
                    <a:srgbClr val="CCECFF"/>
                  </a:solidFill>
                </a:uFill>
              </a:defRPr>
            </a:lvl1pPr>
          </a:lstStyle>
          <a:p>
            <a:pPr>
              <a:defRPr sz="1800" b="0">
                <a:solidFill>
                  <a:srgbClr val="FFFFFF"/>
                </a:solidFill>
                <a:effectLst/>
                <a:uFill>
                  <a:solidFill>
                    <a:srgbClr val="FFFFFF"/>
                  </a:solidFill>
                </a:uFill>
              </a:defRPr>
            </a:pPr>
            <a:r>
              <a:rPr sz="4400" b="1" dirty="0">
                <a:solidFill>
                  <a:srgbClr val="000000"/>
                </a:solidFill>
                <a:effectLst/>
                <a:uFill>
                  <a:solidFill>
                    <a:srgbClr val="CCECFF"/>
                  </a:solidFill>
                </a:uFill>
              </a:rPr>
              <a:t>Nesting</a:t>
            </a:r>
          </a:p>
        </p:txBody>
      </p:sp>
      <p:sp>
        <p:nvSpPr>
          <p:cNvPr id="124" name="Random effects models are often nested, rather than crossed/factorial.…"/>
          <p:cNvSpPr txBox="1"/>
          <p:nvPr/>
        </p:nvSpPr>
        <p:spPr>
          <a:xfrm>
            <a:off x="457200" y="1600200"/>
            <a:ext cx="8229600" cy="2857192"/>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spAutoFit/>
          </a:bodyPr>
          <a:lstStyle/>
          <a:p>
            <a:pPr marL="530930" indent="-530930" algn="l" defTabSz="914400">
              <a:spcBef>
                <a:spcPts val="700"/>
              </a:spcBef>
              <a:buClr>
                <a:srgbClr val="FFFFFF"/>
              </a:buClr>
              <a:buSzPct val="100000"/>
              <a:buAutoNum type="arabicPeriod"/>
              <a:tabLst>
                <a:tab pos="901700" algn="l"/>
                <a:tab pos="1816100" algn="l"/>
                <a:tab pos="2730500" algn="l"/>
                <a:tab pos="3644900" algn="l"/>
                <a:tab pos="4559300" algn="l"/>
                <a:tab pos="5473700" algn="l"/>
                <a:tab pos="6388100" algn="l"/>
                <a:tab pos="7302500" algn="l"/>
                <a:tab pos="8216900" algn="l"/>
                <a:tab pos="9131300" algn="l"/>
                <a:tab pos="10045700" algn="l"/>
              </a:tabLst>
              <a:defRPr sz="1800">
                <a:solidFill>
                  <a:srgbClr val="FFFFFF"/>
                </a:solidFill>
                <a:uFill>
                  <a:solidFill>
                    <a:srgbClr val="FFFFFF"/>
                  </a:solidFill>
                </a:uFill>
              </a:defRPr>
            </a:pPr>
            <a:r>
              <a:rPr sz="2800" dirty="0">
                <a:solidFill>
                  <a:schemeClr val="tx1"/>
                </a:solidFill>
              </a:rPr>
              <a:t>Random effects models are often </a:t>
            </a:r>
            <a:r>
              <a:rPr sz="2800" i="1" dirty="0">
                <a:solidFill>
                  <a:schemeClr val="tx1"/>
                </a:solidFill>
              </a:rPr>
              <a:t>nested</a:t>
            </a:r>
            <a:r>
              <a:rPr sz="2800" dirty="0">
                <a:solidFill>
                  <a:schemeClr val="tx1"/>
                </a:solidFill>
              </a:rPr>
              <a:t>, rather than </a:t>
            </a:r>
            <a:r>
              <a:rPr sz="2800" i="1" dirty="0">
                <a:solidFill>
                  <a:schemeClr val="tx1"/>
                </a:solidFill>
              </a:rPr>
              <a:t>crossed/factorial</a:t>
            </a:r>
            <a:r>
              <a:rPr sz="2800" dirty="0">
                <a:solidFill>
                  <a:schemeClr val="tx1"/>
                </a:solidFill>
              </a:rPr>
              <a:t>.</a:t>
            </a:r>
          </a:p>
          <a:p>
            <a:pPr marL="341312" indent="-341312" algn="l" defTabSz="914400">
              <a:spcBef>
                <a:spcPts val="700"/>
              </a:spcBef>
              <a:tabLst>
                <a:tab pos="901700" algn="l"/>
                <a:tab pos="1816100" algn="l"/>
                <a:tab pos="2730500" algn="l"/>
                <a:tab pos="3644900" algn="l"/>
                <a:tab pos="4559300" algn="l"/>
                <a:tab pos="5473700" algn="l"/>
                <a:tab pos="6388100" algn="l"/>
                <a:tab pos="7302500" algn="l"/>
                <a:tab pos="8216900" algn="l"/>
                <a:tab pos="9131300" algn="l"/>
                <a:tab pos="10045700" algn="l"/>
              </a:tabLst>
              <a:defRPr sz="1800">
                <a:solidFill>
                  <a:srgbClr val="FFFFFF"/>
                </a:solidFill>
                <a:uFill>
                  <a:solidFill>
                    <a:srgbClr val="FFFFFF"/>
                  </a:solidFill>
                </a:uFill>
              </a:defRPr>
            </a:pPr>
            <a:endParaRPr sz="2800" i="1" dirty="0">
              <a:solidFill>
                <a:schemeClr val="tx1"/>
              </a:solidFill>
            </a:endParaRPr>
          </a:p>
          <a:p>
            <a:pPr marL="530930" indent="-530930" algn="l" defTabSz="914400">
              <a:spcBef>
                <a:spcPts val="700"/>
              </a:spcBef>
              <a:buClr>
                <a:srgbClr val="FFFFFF"/>
              </a:buClr>
              <a:buSzPct val="100000"/>
              <a:buChar char="•"/>
              <a:tabLst>
                <a:tab pos="901700" algn="l"/>
                <a:tab pos="1816100" algn="l"/>
                <a:tab pos="2730500" algn="l"/>
                <a:tab pos="3644900" algn="l"/>
                <a:tab pos="4559300" algn="l"/>
                <a:tab pos="5473700" algn="l"/>
                <a:tab pos="6388100" algn="l"/>
                <a:tab pos="7302500" algn="l"/>
                <a:tab pos="8216900" algn="l"/>
                <a:tab pos="9131300" algn="l"/>
                <a:tab pos="10045700" algn="l"/>
              </a:tabLst>
              <a:defRPr sz="1800">
                <a:solidFill>
                  <a:srgbClr val="FFFFFF"/>
                </a:solidFill>
                <a:uFill>
                  <a:solidFill>
                    <a:srgbClr val="FFFFFF"/>
                  </a:solidFill>
                </a:uFill>
              </a:defRPr>
            </a:pPr>
            <a:r>
              <a:rPr sz="2800" dirty="0">
                <a:solidFill>
                  <a:schemeClr val="tx1"/>
                </a:solidFill>
              </a:rPr>
              <a:t>so each level (e.g. Biological Individual) of the random factor is only exposed to a single combination of factors</a:t>
            </a:r>
          </a:p>
        </p:txBody>
      </p:sp>
      <p:grpSp>
        <p:nvGrpSpPr>
          <p:cNvPr id="127" name="Group"/>
          <p:cNvGrpSpPr/>
          <p:nvPr/>
        </p:nvGrpSpPr>
        <p:grpSpPr>
          <a:xfrm>
            <a:off x="2428874" y="5000625"/>
            <a:ext cx="2143126" cy="785813"/>
            <a:chOff x="0" y="0"/>
            <a:chExt cx="2143125" cy="785812"/>
          </a:xfrm>
        </p:grpSpPr>
        <p:sp>
          <p:nvSpPr>
            <p:cNvPr id="125" name="Rectangle"/>
            <p:cNvSpPr/>
            <p:nvPr/>
          </p:nvSpPr>
          <p:spPr>
            <a:xfrm>
              <a:off x="0" y="0"/>
              <a:ext cx="2143125" cy="785813"/>
            </a:xfrm>
            <a:prstGeom prst="rect">
              <a:avLst/>
            </a:prstGeom>
            <a:solidFill>
              <a:srgbClr val="0088E4"/>
            </a:solidFill>
            <a:ln w="9360" cap="flat">
              <a:solidFill>
                <a:srgbClr val="FFFFFF"/>
              </a:solidFill>
              <a:prstDash val="solid"/>
              <a:round/>
            </a:ln>
            <a:effectLst/>
          </p:spPr>
          <p:txBody>
            <a:bodyPr wrap="square" lIns="45719" tIns="45719" rIns="45719" bIns="45719" numCol="1" anchor="ctr">
              <a:noAutofit/>
            </a:bodyPr>
            <a:lstStyle/>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a:p>
          </p:txBody>
        </p:sp>
        <p:sp>
          <p:nvSpPr>
            <p:cNvPr id="126" name="1    2   3    4"/>
            <p:cNvSpPr txBox="1"/>
            <p:nvPr/>
          </p:nvSpPr>
          <p:spPr>
            <a:xfrm>
              <a:off x="0" y="206406"/>
              <a:ext cx="1050615" cy="373001"/>
            </a:xfrm>
            <a:prstGeom prst="rect">
              <a:avLst/>
            </a:prstGeom>
            <a:noFill/>
            <a:ln w="12700" cap="flat">
              <a:noFill/>
              <a:miter lim="400000"/>
            </a:ln>
            <a:effectLst/>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wrap="none" lIns="46799" tIns="46799" rIns="46799" bIns="46799" numCol="1" anchor="ctr">
              <a:spAutoFit/>
            </a:bodyPr>
            <a:lstStyle>
              <a:lvl1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lvl1pPr>
            </a:lstStyle>
            <a:p>
              <a:r>
                <a:t>1    2   3    4</a:t>
              </a:r>
            </a:p>
          </p:txBody>
        </p:sp>
      </p:grpSp>
      <p:grpSp>
        <p:nvGrpSpPr>
          <p:cNvPr id="130" name="Group"/>
          <p:cNvGrpSpPr/>
          <p:nvPr/>
        </p:nvGrpSpPr>
        <p:grpSpPr>
          <a:xfrm>
            <a:off x="5143499" y="5000625"/>
            <a:ext cx="2143126" cy="785813"/>
            <a:chOff x="0" y="0"/>
            <a:chExt cx="2143125" cy="785812"/>
          </a:xfrm>
        </p:grpSpPr>
        <p:sp>
          <p:nvSpPr>
            <p:cNvPr id="128" name="Rectangle"/>
            <p:cNvSpPr/>
            <p:nvPr/>
          </p:nvSpPr>
          <p:spPr>
            <a:xfrm>
              <a:off x="0" y="0"/>
              <a:ext cx="2143125" cy="785813"/>
            </a:xfrm>
            <a:prstGeom prst="rect">
              <a:avLst/>
            </a:prstGeom>
            <a:solidFill>
              <a:srgbClr val="0088E4"/>
            </a:solidFill>
            <a:ln w="9360" cap="flat">
              <a:solidFill>
                <a:srgbClr val="FFFFFF"/>
              </a:solidFill>
              <a:prstDash val="solid"/>
              <a:round/>
            </a:ln>
            <a:effectLst/>
          </p:spPr>
          <p:txBody>
            <a:bodyPr wrap="square" lIns="45719" tIns="45719" rIns="45719" bIns="45719" numCol="1" anchor="ctr">
              <a:noAutofit/>
            </a:bodyPr>
            <a:lstStyle/>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a:p>
          </p:txBody>
        </p:sp>
        <p:sp>
          <p:nvSpPr>
            <p:cNvPr id="129" name="5   6   7   8"/>
            <p:cNvSpPr txBox="1"/>
            <p:nvPr/>
          </p:nvSpPr>
          <p:spPr>
            <a:xfrm>
              <a:off x="0" y="206406"/>
              <a:ext cx="963216" cy="373001"/>
            </a:xfrm>
            <a:prstGeom prst="rect">
              <a:avLst/>
            </a:prstGeom>
            <a:noFill/>
            <a:ln w="12700" cap="flat">
              <a:noFill/>
              <a:miter lim="400000"/>
            </a:ln>
            <a:effectLst/>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wrap="none" lIns="46799" tIns="46799" rIns="46799" bIns="46799" numCol="1" anchor="ctr">
              <a:spAutoFit/>
            </a:bodyPr>
            <a:lstStyle>
              <a:lvl1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lvl1pPr>
            </a:lstStyle>
            <a:p>
              <a:r>
                <a:t>5   6   7   8</a:t>
              </a:r>
            </a:p>
          </p:txBody>
        </p:sp>
      </p:grpSp>
      <p:sp>
        <p:nvSpPr>
          <p:cNvPr id="131" name="Treatment 1"/>
          <p:cNvSpPr txBox="1"/>
          <p:nvPr/>
        </p:nvSpPr>
        <p:spPr>
          <a:xfrm>
            <a:off x="2789237" y="4572000"/>
            <a:ext cx="1251645" cy="373000"/>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wrap="none" lIns="46799" tIns="46799" rIns="46799" bIns="46799">
            <a:spAutoFit/>
          </a:bodyPr>
          <a:lstStyle>
            <a:lvl1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lvl1pPr>
          </a:lstStyle>
          <a:p>
            <a:r>
              <a:t>Treatment 1</a:t>
            </a:r>
          </a:p>
        </p:txBody>
      </p:sp>
      <p:sp>
        <p:nvSpPr>
          <p:cNvPr id="132" name="Treatment 2"/>
          <p:cNvSpPr txBox="1"/>
          <p:nvPr/>
        </p:nvSpPr>
        <p:spPr>
          <a:xfrm>
            <a:off x="5503862" y="4572000"/>
            <a:ext cx="1265933" cy="373000"/>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wrap="none" lIns="46799" tIns="46799" rIns="46799" bIns="46799">
            <a:spAutoFit/>
          </a:bodyPr>
          <a:lstStyle>
            <a:lvl1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lvl1pPr>
          </a:lstStyle>
          <a:p>
            <a:r>
              <a:t>Treatment 2</a:t>
            </a:r>
          </a:p>
        </p:txBody>
      </p:sp>
      <p:sp>
        <p:nvSpPr>
          <p:cNvPr id="133" name="individual"/>
          <p:cNvSpPr txBox="1"/>
          <p:nvPr/>
        </p:nvSpPr>
        <p:spPr>
          <a:xfrm>
            <a:off x="1081087" y="5214937"/>
            <a:ext cx="1019696" cy="373001"/>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wrap="none" lIns="46799" tIns="46799" rIns="46799" bIns="46799">
            <a:spAutoFit/>
          </a:bodyPr>
          <a:lstStyle>
            <a:lvl1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lvl1pPr>
          </a:lstStyle>
          <a:p>
            <a:r>
              <a:t>individual</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5" name="Denominators for F ratios"/>
          <p:cNvSpPr txBox="1"/>
          <p:nvPr/>
        </p:nvSpPr>
        <p:spPr>
          <a:xfrm>
            <a:off x="457200" y="459105"/>
            <a:ext cx="8229600" cy="777241"/>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nchor="ctr">
            <a:spAutoFit/>
          </a:bodyPr>
          <a:lstStyle>
            <a:lvl1pPr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4400" b="1">
                <a:solidFill>
                  <a:srgbClr val="CCECFF"/>
                </a:solidFill>
                <a:effectLst>
                  <a:outerShdw blurRad="12700" dist="25400" dir="2700000" rotWithShape="0">
                    <a:srgbClr val="000000"/>
                  </a:outerShdw>
                </a:effectLst>
                <a:uFill>
                  <a:solidFill>
                    <a:srgbClr val="CCECFF"/>
                  </a:solidFill>
                </a:uFill>
              </a:defRPr>
            </a:lvl1pPr>
          </a:lstStyle>
          <a:p>
            <a:pPr>
              <a:defRPr sz="1800" b="0">
                <a:solidFill>
                  <a:srgbClr val="FFFFFF"/>
                </a:solidFill>
                <a:effectLst/>
                <a:uFill>
                  <a:solidFill>
                    <a:srgbClr val="FFFFFF"/>
                  </a:solidFill>
                </a:uFill>
              </a:defRPr>
            </a:pPr>
            <a:r>
              <a:rPr sz="4400" b="1" dirty="0">
                <a:solidFill>
                  <a:srgbClr val="000000"/>
                </a:solidFill>
                <a:effectLst/>
                <a:uFill>
                  <a:solidFill>
                    <a:srgbClr val="CCECFF"/>
                  </a:solidFill>
                </a:uFill>
              </a:rPr>
              <a:t>Denominators for F ratios</a:t>
            </a:r>
          </a:p>
        </p:txBody>
      </p:sp>
      <p:sp>
        <p:nvSpPr>
          <p:cNvPr id="136" name="So far, the error MS has been the denominator for all the F ratios we have calculated.…"/>
          <p:cNvSpPr txBox="1"/>
          <p:nvPr/>
        </p:nvSpPr>
        <p:spPr>
          <a:xfrm>
            <a:off x="457200" y="1600200"/>
            <a:ext cx="8229600" cy="4447540"/>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spAutoFit/>
          </a:bodyPr>
          <a:lstStyle/>
          <a:p>
            <a:pPr marL="530930" indent="-530930" algn="l" defTabSz="914400">
              <a:spcBef>
                <a:spcPts val="700"/>
              </a:spcBef>
              <a:buClr>
                <a:schemeClr val="tx1"/>
              </a:buClr>
              <a:buSzPct val="100000"/>
              <a:buAutoNum type="arabicPeriod"/>
              <a:tabLst>
                <a:tab pos="901700" algn="l"/>
                <a:tab pos="1816100" algn="l"/>
                <a:tab pos="2730500" algn="l"/>
                <a:tab pos="3644900" algn="l"/>
                <a:tab pos="4559300" algn="l"/>
                <a:tab pos="5473700" algn="l"/>
                <a:tab pos="6388100" algn="l"/>
                <a:tab pos="7302500" algn="l"/>
                <a:tab pos="8216900" algn="l"/>
                <a:tab pos="9131300" algn="l"/>
                <a:tab pos="10045700" algn="l"/>
              </a:tabLst>
              <a:defRPr sz="1800">
                <a:solidFill>
                  <a:srgbClr val="FFFFFF"/>
                </a:solidFill>
                <a:uFill>
                  <a:solidFill>
                    <a:srgbClr val="FFFFFF"/>
                  </a:solidFill>
                </a:uFill>
              </a:defRPr>
            </a:pPr>
            <a:r>
              <a:rPr sz="2800" dirty="0">
                <a:solidFill>
                  <a:schemeClr val="tx1"/>
                </a:solidFill>
              </a:rPr>
              <a:t>So far, the error MS has been the denominator for all the F ratios we have calculated.</a:t>
            </a:r>
          </a:p>
          <a:p>
            <a:pPr marL="514350" indent="-514350" algn="l" defTabSz="914400">
              <a:spcBef>
                <a:spcPts val="700"/>
              </a:spcBef>
              <a:buClr>
                <a:schemeClr val="tx1"/>
              </a:buClr>
              <a:buFont typeface="+mj-lt"/>
              <a:buAutoNum type="arabicPeriod"/>
              <a:tabLst>
                <a:tab pos="901700" algn="l"/>
                <a:tab pos="1816100" algn="l"/>
                <a:tab pos="2730500" algn="l"/>
                <a:tab pos="3644900" algn="l"/>
                <a:tab pos="4559300" algn="l"/>
                <a:tab pos="5473700" algn="l"/>
                <a:tab pos="6388100" algn="l"/>
                <a:tab pos="7302500" algn="l"/>
                <a:tab pos="8216900" algn="l"/>
                <a:tab pos="9131300" algn="l"/>
                <a:tab pos="10045700" algn="l"/>
              </a:tabLst>
              <a:defRPr sz="1800">
                <a:solidFill>
                  <a:srgbClr val="FFFFFF"/>
                </a:solidFill>
                <a:uFill>
                  <a:solidFill>
                    <a:srgbClr val="FFFFFF"/>
                  </a:solidFill>
                </a:uFill>
              </a:defRPr>
            </a:pPr>
            <a:endParaRPr sz="2800" dirty="0">
              <a:solidFill>
                <a:schemeClr val="tx1"/>
              </a:solidFill>
            </a:endParaRPr>
          </a:p>
          <a:p>
            <a:pPr marL="530930" indent="-530930" algn="l" defTabSz="914400">
              <a:spcBef>
                <a:spcPts val="700"/>
              </a:spcBef>
              <a:buClr>
                <a:schemeClr val="tx1"/>
              </a:buClr>
              <a:buSzPct val="100000"/>
              <a:buAutoNum type="arabicPeriod"/>
              <a:tabLst>
                <a:tab pos="901700" algn="l"/>
                <a:tab pos="1816100" algn="l"/>
                <a:tab pos="2730500" algn="l"/>
                <a:tab pos="3644900" algn="l"/>
                <a:tab pos="4559300" algn="l"/>
                <a:tab pos="5473700" algn="l"/>
                <a:tab pos="6388100" algn="l"/>
                <a:tab pos="7302500" algn="l"/>
                <a:tab pos="8216900" algn="l"/>
                <a:tab pos="9131300" algn="l"/>
                <a:tab pos="10045700" algn="l"/>
              </a:tabLst>
              <a:defRPr sz="1800">
                <a:solidFill>
                  <a:srgbClr val="FFFFFF"/>
                </a:solidFill>
                <a:uFill>
                  <a:solidFill>
                    <a:srgbClr val="FFFFFF"/>
                  </a:solidFill>
                </a:uFill>
              </a:defRPr>
            </a:pPr>
            <a:r>
              <a:rPr sz="2800" dirty="0">
                <a:solidFill>
                  <a:schemeClr val="tx1"/>
                </a:solidFill>
              </a:rPr>
              <a:t>This is also true for the lowest level of factors in a nested design, but not for others.. </a:t>
            </a:r>
          </a:p>
          <a:p>
            <a:pPr marL="514350" indent="-514350" algn="l" defTabSz="914400">
              <a:spcBef>
                <a:spcPts val="700"/>
              </a:spcBef>
              <a:buClr>
                <a:schemeClr val="tx1"/>
              </a:buClr>
              <a:buFont typeface="+mj-lt"/>
              <a:buAutoNum type="arabicPeriod"/>
              <a:tabLst>
                <a:tab pos="901700" algn="l"/>
                <a:tab pos="1816100" algn="l"/>
                <a:tab pos="2730500" algn="l"/>
                <a:tab pos="3644900" algn="l"/>
                <a:tab pos="4559300" algn="l"/>
                <a:tab pos="5473700" algn="l"/>
                <a:tab pos="6388100" algn="l"/>
                <a:tab pos="7302500" algn="l"/>
                <a:tab pos="8216900" algn="l"/>
                <a:tab pos="9131300" algn="l"/>
                <a:tab pos="10045700" algn="l"/>
              </a:tabLst>
              <a:defRPr sz="1800">
                <a:solidFill>
                  <a:srgbClr val="FFFFFF"/>
                </a:solidFill>
                <a:uFill>
                  <a:solidFill>
                    <a:srgbClr val="FFFFFF"/>
                  </a:solidFill>
                </a:uFill>
              </a:defRPr>
            </a:pPr>
            <a:endParaRPr sz="2800" dirty="0">
              <a:solidFill>
                <a:schemeClr val="tx1"/>
              </a:solidFill>
            </a:endParaRPr>
          </a:p>
          <a:p>
            <a:pPr marL="530930" indent="-530930" algn="l" defTabSz="914400">
              <a:spcBef>
                <a:spcPts val="700"/>
              </a:spcBef>
              <a:buClr>
                <a:schemeClr val="tx1"/>
              </a:buClr>
              <a:buSzPct val="100000"/>
              <a:buAutoNum type="arabicPeriod"/>
              <a:tabLst>
                <a:tab pos="901700" algn="l"/>
                <a:tab pos="1816100" algn="l"/>
                <a:tab pos="2730500" algn="l"/>
                <a:tab pos="3644900" algn="l"/>
                <a:tab pos="4559300" algn="l"/>
                <a:tab pos="5473700" algn="l"/>
                <a:tab pos="6388100" algn="l"/>
                <a:tab pos="7302500" algn="l"/>
                <a:tab pos="8216900" algn="l"/>
                <a:tab pos="9131300" algn="l"/>
                <a:tab pos="10045700" algn="l"/>
              </a:tabLst>
              <a:defRPr sz="1800">
                <a:solidFill>
                  <a:srgbClr val="FFFFFF"/>
                </a:solidFill>
                <a:uFill>
                  <a:solidFill>
                    <a:srgbClr val="FFFFFF"/>
                  </a:solidFill>
                </a:uFill>
              </a:defRPr>
            </a:pPr>
            <a:r>
              <a:rPr sz="2800" dirty="0">
                <a:solidFill>
                  <a:schemeClr val="tx1"/>
                </a:solidFill>
              </a:rPr>
              <a:t>For some designs, no denominator exists.. ‘synthetic denominators’ are calculated in a way I don’t really understand!</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8" name="Highly non-linear data"/>
          <p:cNvSpPr txBox="1"/>
          <p:nvPr/>
        </p:nvSpPr>
        <p:spPr>
          <a:xfrm>
            <a:off x="457200" y="681355"/>
            <a:ext cx="8229600" cy="777241"/>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nchor="ctr">
            <a:spAutoFit/>
          </a:bodyPr>
          <a:lstStyle>
            <a:lvl1pPr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4400" b="1">
                <a:solidFill>
                  <a:srgbClr val="CCECFF"/>
                </a:solidFill>
                <a:effectLst>
                  <a:outerShdw blurRad="12700" dist="25400" dir="2700000" rotWithShape="0">
                    <a:srgbClr val="000000"/>
                  </a:outerShdw>
                </a:effectLst>
                <a:uFill>
                  <a:solidFill>
                    <a:srgbClr val="CCECFF"/>
                  </a:solidFill>
                </a:uFill>
              </a:defRPr>
            </a:lvl1pPr>
          </a:lstStyle>
          <a:p>
            <a:pPr>
              <a:defRPr sz="1800" b="0">
                <a:solidFill>
                  <a:srgbClr val="FFFFFF"/>
                </a:solidFill>
                <a:effectLst/>
                <a:uFill>
                  <a:solidFill>
                    <a:srgbClr val="FFFFFF"/>
                  </a:solidFill>
                </a:uFill>
              </a:defRPr>
            </a:pPr>
            <a:r>
              <a:rPr sz="4400" b="1" dirty="0">
                <a:solidFill>
                  <a:srgbClr val="000000"/>
                </a:solidFill>
                <a:effectLst/>
                <a:uFill>
                  <a:solidFill>
                    <a:srgbClr val="CCECFF"/>
                  </a:solidFill>
                </a:uFill>
              </a:rPr>
              <a:t>Highly non-linear data</a:t>
            </a:r>
          </a:p>
        </p:txBody>
      </p:sp>
      <p:sp>
        <p:nvSpPr>
          <p:cNvPr id="139" name="Sometimes we get data that is inherently non-linear, and difficult to fit with polynomials:"/>
          <p:cNvSpPr txBox="1"/>
          <p:nvPr/>
        </p:nvSpPr>
        <p:spPr>
          <a:xfrm>
            <a:off x="1000125" y="1597025"/>
            <a:ext cx="7786688" cy="652400"/>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6799" tIns="46799" rIns="46799" bIns="46799">
            <a:spAutoFit/>
          </a:bodyPr>
          <a:lstStyle>
            <a:lvl1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lvl1pPr>
          </a:lstStyle>
          <a:p>
            <a:r>
              <a:rPr>
                <a:solidFill>
                  <a:srgbClr val="000000"/>
                </a:solidFill>
              </a:rPr>
              <a:t>Sometimes we get data that is inherently non-linear, and difficult to fit with polynomials:</a:t>
            </a:r>
          </a:p>
        </p:txBody>
      </p:sp>
      <p:pic>
        <p:nvPicPr>
          <p:cNvPr id="140" name="image.png" descr="image.png"/>
          <p:cNvPicPr>
            <a:picLocks noChangeAspect="1"/>
          </p:cNvPicPr>
          <p:nvPr/>
        </p:nvPicPr>
        <p:blipFill>
          <a:blip r:embed="rId2">
            <a:extLst/>
          </a:blip>
          <a:stretch>
            <a:fillRect/>
          </a:stretch>
        </p:blipFill>
        <p:spPr>
          <a:xfrm>
            <a:off x="2857500" y="2454275"/>
            <a:ext cx="3786188" cy="3778250"/>
          </a:xfrm>
          <a:prstGeom prst="rect">
            <a:avLst/>
          </a:prstGeom>
          <a:ln w="12700">
            <a:miter lim="400000"/>
          </a:ln>
        </p:spPr>
      </p:pic>
    </p:spTree>
  </p:cSld>
  <p:clrMapOvr>
    <a:masterClrMapping/>
  </p:clrMapOvr>
  <p:transition spd="med"/>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2" name="Polynomial regression"/>
          <p:cNvSpPr txBox="1"/>
          <p:nvPr/>
        </p:nvSpPr>
        <p:spPr>
          <a:xfrm>
            <a:off x="457200" y="609917"/>
            <a:ext cx="8229600" cy="777241"/>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nchor="ctr">
            <a:spAutoFit/>
          </a:bodyPr>
          <a:lstStyle>
            <a:lvl1pPr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4400" b="1">
                <a:solidFill>
                  <a:srgbClr val="CCECFF"/>
                </a:solidFill>
                <a:effectLst>
                  <a:outerShdw blurRad="12700" dist="25400" dir="2700000" rotWithShape="0">
                    <a:srgbClr val="000000"/>
                  </a:outerShdw>
                </a:effectLst>
                <a:uFill>
                  <a:solidFill>
                    <a:srgbClr val="CCECFF"/>
                  </a:solidFill>
                </a:uFill>
              </a:defRPr>
            </a:lvl1pPr>
          </a:lstStyle>
          <a:p>
            <a:pPr>
              <a:defRPr sz="1800" b="0">
                <a:solidFill>
                  <a:srgbClr val="FFFFFF"/>
                </a:solidFill>
                <a:effectLst/>
                <a:uFill>
                  <a:solidFill>
                    <a:srgbClr val="FFFFFF"/>
                  </a:solidFill>
                </a:uFill>
              </a:defRPr>
            </a:pPr>
            <a:r>
              <a:rPr sz="4400" b="1" dirty="0">
                <a:solidFill>
                  <a:srgbClr val="000000"/>
                </a:solidFill>
                <a:effectLst/>
                <a:uFill>
                  <a:solidFill>
                    <a:srgbClr val="CCECFF"/>
                  </a:solidFill>
                </a:uFill>
              </a:rPr>
              <a:t>Polynomial regression</a:t>
            </a:r>
          </a:p>
        </p:txBody>
      </p:sp>
      <p:sp>
        <p:nvSpPr>
          <p:cNvPr id="143" name="Fitting higher order polynomials in turn:"/>
          <p:cNvSpPr txBox="1"/>
          <p:nvPr/>
        </p:nvSpPr>
        <p:spPr>
          <a:xfrm>
            <a:off x="1000125" y="1357312"/>
            <a:ext cx="7786688" cy="373001"/>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6799" tIns="46799" rIns="46799" bIns="46799">
            <a:spAutoFit/>
          </a:bodyPr>
          <a:lstStyle>
            <a:lvl1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lvl1pPr>
          </a:lstStyle>
          <a:p>
            <a:r>
              <a:t>Fitting higher order polynomials in turn:</a:t>
            </a:r>
          </a:p>
        </p:txBody>
      </p:sp>
      <p:pic>
        <p:nvPicPr>
          <p:cNvPr id="144" name="image.png" descr="image.png"/>
          <p:cNvPicPr>
            <a:picLocks noChangeAspect="1"/>
          </p:cNvPicPr>
          <p:nvPr/>
        </p:nvPicPr>
        <p:blipFill>
          <a:blip r:embed="rId2">
            <a:extLst/>
          </a:blip>
          <a:stretch>
            <a:fillRect/>
          </a:stretch>
        </p:blipFill>
        <p:spPr>
          <a:xfrm>
            <a:off x="357187" y="1857375"/>
            <a:ext cx="2382838" cy="2378075"/>
          </a:xfrm>
          <a:prstGeom prst="rect">
            <a:avLst/>
          </a:prstGeom>
          <a:ln w="12700">
            <a:miter lim="400000"/>
          </a:ln>
        </p:spPr>
      </p:pic>
      <p:pic>
        <p:nvPicPr>
          <p:cNvPr id="145" name="image.png" descr="image.png"/>
          <p:cNvPicPr>
            <a:picLocks noChangeAspect="1"/>
          </p:cNvPicPr>
          <p:nvPr/>
        </p:nvPicPr>
        <p:blipFill>
          <a:blip r:embed="rId3">
            <a:extLst/>
          </a:blip>
          <a:stretch>
            <a:fillRect/>
          </a:stretch>
        </p:blipFill>
        <p:spPr>
          <a:xfrm>
            <a:off x="3357562" y="1857375"/>
            <a:ext cx="2382838" cy="2378075"/>
          </a:xfrm>
          <a:prstGeom prst="rect">
            <a:avLst/>
          </a:prstGeom>
          <a:ln w="12700">
            <a:miter lim="400000"/>
          </a:ln>
        </p:spPr>
      </p:pic>
      <p:pic>
        <p:nvPicPr>
          <p:cNvPr id="146" name="image.png" descr="image.png"/>
          <p:cNvPicPr>
            <a:picLocks noChangeAspect="1"/>
          </p:cNvPicPr>
          <p:nvPr/>
        </p:nvPicPr>
        <p:blipFill>
          <a:blip r:embed="rId4">
            <a:extLst/>
          </a:blip>
          <a:stretch>
            <a:fillRect/>
          </a:stretch>
        </p:blipFill>
        <p:spPr>
          <a:xfrm>
            <a:off x="6357937" y="1857375"/>
            <a:ext cx="2435226" cy="2428875"/>
          </a:xfrm>
          <a:prstGeom prst="rect">
            <a:avLst/>
          </a:prstGeom>
          <a:ln w="12700">
            <a:miter lim="400000"/>
          </a:ln>
        </p:spPr>
      </p:pic>
      <p:pic>
        <p:nvPicPr>
          <p:cNvPr id="147" name="image.png" descr="image.png"/>
          <p:cNvPicPr>
            <a:picLocks noChangeAspect="1"/>
          </p:cNvPicPr>
          <p:nvPr/>
        </p:nvPicPr>
        <p:blipFill>
          <a:blip r:embed="rId5">
            <a:extLst/>
          </a:blip>
          <a:stretch>
            <a:fillRect/>
          </a:stretch>
        </p:blipFill>
        <p:spPr>
          <a:xfrm>
            <a:off x="357187" y="4500562"/>
            <a:ext cx="2362201" cy="2357438"/>
          </a:xfrm>
          <a:prstGeom prst="rect">
            <a:avLst/>
          </a:prstGeom>
          <a:ln w="12700">
            <a:miter lim="400000"/>
          </a:ln>
        </p:spPr>
      </p:pic>
      <p:pic>
        <p:nvPicPr>
          <p:cNvPr id="148" name="image.png" descr="image.png"/>
          <p:cNvPicPr>
            <a:picLocks noChangeAspect="1"/>
          </p:cNvPicPr>
          <p:nvPr/>
        </p:nvPicPr>
        <p:blipFill>
          <a:blip r:embed="rId6">
            <a:extLst/>
          </a:blip>
          <a:stretch>
            <a:fillRect/>
          </a:stretch>
        </p:blipFill>
        <p:spPr>
          <a:xfrm>
            <a:off x="3429000" y="4505325"/>
            <a:ext cx="2357438" cy="2352675"/>
          </a:xfrm>
          <a:prstGeom prst="rect">
            <a:avLst/>
          </a:prstGeom>
          <a:ln w="12700">
            <a:miter lim="400000"/>
          </a:ln>
        </p:spPr>
      </p:pic>
      <p:pic>
        <p:nvPicPr>
          <p:cNvPr id="149" name="image.png" descr="image.png"/>
          <p:cNvPicPr>
            <a:picLocks noChangeAspect="1"/>
          </p:cNvPicPr>
          <p:nvPr/>
        </p:nvPicPr>
        <p:blipFill>
          <a:blip r:embed="rId7">
            <a:extLst/>
          </a:blip>
          <a:stretch>
            <a:fillRect/>
          </a:stretch>
        </p:blipFill>
        <p:spPr>
          <a:xfrm>
            <a:off x="6429375" y="4438650"/>
            <a:ext cx="2424113" cy="2419350"/>
          </a:xfrm>
          <a:prstGeom prst="rect">
            <a:avLst/>
          </a:prstGeom>
          <a:ln w="12700">
            <a:miter lim="400000"/>
          </a:ln>
        </p:spPr>
      </p:pic>
    </p:spTree>
  </p:cSld>
  <p:clrMapOvr>
    <a:masterClrMapping/>
  </p:clrMapOvr>
  <p:transition spd="med"/>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1" name="Polynomial regression is doing a terrible job!"/>
          <p:cNvSpPr txBox="1"/>
          <p:nvPr/>
        </p:nvSpPr>
        <p:spPr>
          <a:xfrm>
            <a:off x="457200" y="116205"/>
            <a:ext cx="8229600" cy="1463041"/>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nchor="ctr">
            <a:spAutoFit/>
          </a:bodyPr>
          <a:lstStyle>
            <a:lvl1pPr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4400" b="1">
                <a:solidFill>
                  <a:srgbClr val="CCECFF"/>
                </a:solidFill>
                <a:effectLst>
                  <a:outerShdw blurRad="12700" dist="25400" dir="2700000" rotWithShape="0">
                    <a:srgbClr val="000000"/>
                  </a:outerShdw>
                </a:effectLst>
                <a:uFill>
                  <a:solidFill>
                    <a:srgbClr val="CCECFF"/>
                  </a:solidFill>
                </a:uFill>
              </a:defRPr>
            </a:lvl1pPr>
          </a:lstStyle>
          <a:p>
            <a:pPr>
              <a:defRPr sz="1800" b="0">
                <a:solidFill>
                  <a:srgbClr val="FFFFFF"/>
                </a:solidFill>
                <a:effectLst/>
                <a:uFill>
                  <a:solidFill>
                    <a:srgbClr val="FFFFFF"/>
                  </a:solidFill>
                </a:uFill>
              </a:defRPr>
            </a:pPr>
            <a:r>
              <a:rPr sz="4400" b="1" dirty="0">
                <a:solidFill>
                  <a:srgbClr val="000000"/>
                </a:solidFill>
                <a:effectLst/>
                <a:uFill>
                  <a:solidFill>
                    <a:srgbClr val="CCECFF"/>
                  </a:solidFill>
                </a:uFill>
              </a:rPr>
              <a:t>Polynomial regression is doing a terrible job!</a:t>
            </a:r>
          </a:p>
        </p:txBody>
      </p:sp>
      <p:pic>
        <p:nvPicPr>
          <p:cNvPr id="152" name="image.png" descr="image.png"/>
          <p:cNvPicPr>
            <a:picLocks noChangeAspect="1"/>
          </p:cNvPicPr>
          <p:nvPr/>
        </p:nvPicPr>
        <p:blipFill>
          <a:blip r:embed="rId2">
            <a:extLst/>
          </a:blip>
          <a:stretch>
            <a:fillRect/>
          </a:stretch>
        </p:blipFill>
        <p:spPr>
          <a:xfrm>
            <a:off x="2357437" y="1785937"/>
            <a:ext cx="4476751" cy="4467226"/>
          </a:xfrm>
          <a:prstGeom prst="rect">
            <a:avLst/>
          </a:prstGeom>
          <a:ln w="12700">
            <a:miter lim="400000"/>
          </a:ln>
        </p:spPr>
      </p:pic>
    </p:spTree>
  </p:cSld>
  <p:clrMapOvr>
    <a:masterClrMapping/>
  </p:clrMapOvr>
  <p:transition spd="med"/>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4" name="General additive models"/>
          <p:cNvSpPr txBox="1"/>
          <p:nvPr/>
        </p:nvSpPr>
        <p:spPr>
          <a:xfrm>
            <a:off x="457200" y="681355"/>
            <a:ext cx="8229600" cy="777241"/>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nchor="ctr">
            <a:spAutoFit/>
          </a:bodyPr>
          <a:lstStyle>
            <a:lvl1pPr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4400" b="1">
                <a:solidFill>
                  <a:srgbClr val="CCECFF"/>
                </a:solidFill>
                <a:effectLst>
                  <a:outerShdw blurRad="12700" dist="25400" dir="2700000" rotWithShape="0">
                    <a:srgbClr val="000000"/>
                  </a:outerShdw>
                </a:effectLst>
                <a:uFill>
                  <a:solidFill>
                    <a:srgbClr val="CCECFF"/>
                  </a:solidFill>
                </a:uFill>
              </a:defRPr>
            </a:lvl1pPr>
          </a:lstStyle>
          <a:p>
            <a:pPr>
              <a:defRPr sz="1800" b="0">
                <a:solidFill>
                  <a:srgbClr val="FFFFFF"/>
                </a:solidFill>
                <a:effectLst/>
                <a:uFill>
                  <a:solidFill>
                    <a:srgbClr val="FFFFFF"/>
                  </a:solidFill>
                </a:uFill>
              </a:defRPr>
            </a:pPr>
            <a:r>
              <a:rPr sz="4400" b="1" dirty="0">
                <a:solidFill>
                  <a:schemeClr val="tx1"/>
                </a:solidFill>
                <a:effectLst/>
                <a:uFill>
                  <a:solidFill>
                    <a:srgbClr val="CCECFF"/>
                  </a:solidFill>
                </a:uFill>
              </a:rPr>
              <a:t>General additive models</a:t>
            </a:r>
          </a:p>
        </p:txBody>
      </p:sp>
      <p:pic>
        <p:nvPicPr>
          <p:cNvPr id="155" name="image.png" descr="image.png"/>
          <p:cNvPicPr>
            <a:picLocks noChangeAspect="1"/>
          </p:cNvPicPr>
          <p:nvPr/>
        </p:nvPicPr>
        <p:blipFill>
          <a:blip r:embed="rId2">
            <a:extLst/>
          </a:blip>
          <a:stretch>
            <a:fillRect/>
          </a:stretch>
        </p:blipFill>
        <p:spPr>
          <a:xfrm>
            <a:off x="2357437" y="1785937"/>
            <a:ext cx="4476751" cy="4467226"/>
          </a:xfrm>
          <a:prstGeom prst="rect">
            <a:avLst/>
          </a:prstGeom>
          <a:ln w="12700">
            <a:miter lim="400000"/>
          </a:ln>
        </p:spPr>
      </p:pic>
    </p:spTree>
  </p:cSld>
  <p:clrMapOvr>
    <a:masterClrMapping/>
  </p:clrMapOvr>
  <p:transition spd="med"/>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7" name="What is a General additive model?"/>
          <p:cNvSpPr txBox="1"/>
          <p:nvPr/>
        </p:nvSpPr>
        <p:spPr>
          <a:xfrm>
            <a:off x="457200" y="338455"/>
            <a:ext cx="8229600" cy="1463041"/>
          </a:xfrm>
          <a:prstGeom prst="rect">
            <a:avLst/>
          </a:prstGeom>
          <a:ln w="12700">
            <a:miter lim="400000"/>
          </a:ln>
          <a:effectLst/>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nchor="ctr">
            <a:spAutoFit/>
          </a:bodyPr>
          <a:lstStyle>
            <a:lvl1pPr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4400" b="1">
                <a:solidFill>
                  <a:srgbClr val="CCECFF"/>
                </a:solidFill>
                <a:effectLst>
                  <a:outerShdw blurRad="12700" dist="25400" dir="2700000" rotWithShape="0">
                    <a:srgbClr val="000000"/>
                  </a:outerShdw>
                </a:effectLst>
                <a:uFill>
                  <a:solidFill>
                    <a:srgbClr val="CCECFF"/>
                  </a:solidFill>
                </a:uFill>
              </a:defRPr>
            </a:lvl1pPr>
          </a:lstStyle>
          <a:p>
            <a:pPr>
              <a:defRPr sz="1800" b="0">
                <a:solidFill>
                  <a:srgbClr val="FFFFFF"/>
                </a:solidFill>
                <a:effectLst/>
                <a:uFill>
                  <a:solidFill>
                    <a:srgbClr val="FFFFFF"/>
                  </a:solidFill>
                </a:uFill>
              </a:defRPr>
            </a:pPr>
            <a:r>
              <a:rPr sz="4400" b="1" dirty="0">
                <a:solidFill>
                  <a:schemeClr val="tx1"/>
                </a:solidFill>
                <a:effectLst/>
                <a:uFill>
                  <a:solidFill>
                    <a:srgbClr val="CCECFF"/>
                  </a:solidFill>
                </a:uFill>
              </a:rPr>
              <a:t>What is a General additive model?</a:t>
            </a:r>
          </a:p>
        </p:txBody>
      </p:sp>
      <p:sp>
        <p:nvSpPr>
          <p:cNvPr id="158" name="GLM single-factor regression equation: heighti = α + β.y + εi"/>
          <p:cNvSpPr txBox="1"/>
          <p:nvPr/>
        </p:nvSpPr>
        <p:spPr>
          <a:xfrm>
            <a:off x="1160462" y="2500312"/>
            <a:ext cx="6944823" cy="402289"/>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wrap="none" lIns="46799" tIns="46799" rIns="46799" bIns="46799">
            <a:spAutoFit/>
          </a:bodyPr>
          <a:lstStyle/>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sz="2000">
                <a:solidFill>
                  <a:schemeClr val="tx1"/>
                </a:solidFill>
              </a:rPr>
              <a:t>GLM single-factor regression equation</a:t>
            </a:r>
            <a:r>
              <a:rPr sz="2000" i="1">
                <a:solidFill>
                  <a:schemeClr val="tx1"/>
                </a:solidFill>
              </a:rPr>
              <a:t>:	height</a:t>
            </a:r>
            <a:r>
              <a:rPr sz="2000" i="1" baseline="-25000">
                <a:solidFill>
                  <a:schemeClr val="tx1"/>
                </a:solidFill>
              </a:rPr>
              <a:t>i </a:t>
            </a:r>
            <a:r>
              <a:rPr sz="2000" i="1">
                <a:solidFill>
                  <a:schemeClr val="tx1"/>
                </a:solidFill>
              </a:rPr>
              <a:t>= α + β.y</a:t>
            </a:r>
            <a:r>
              <a:rPr sz="2000" i="1" baseline="-25000">
                <a:solidFill>
                  <a:schemeClr val="tx1"/>
                </a:solidFill>
              </a:rPr>
              <a:t> </a:t>
            </a:r>
            <a:r>
              <a:rPr sz="2000" i="1">
                <a:solidFill>
                  <a:schemeClr val="tx1"/>
                </a:solidFill>
              </a:rPr>
              <a:t>+ ε</a:t>
            </a:r>
            <a:r>
              <a:rPr sz="2000" i="1" baseline="-25000">
                <a:solidFill>
                  <a:schemeClr val="tx1"/>
                </a:solidFill>
              </a:rPr>
              <a:t>i</a:t>
            </a:r>
          </a:p>
        </p:txBody>
      </p:sp>
      <p:sp>
        <p:nvSpPr>
          <p:cNvPr id="159" name="GAM single-factor regression equation:  heighti = α + S(y) + εi"/>
          <p:cNvSpPr txBox="1"/>
          <p:nvPr/>
        </p:nvSpPr>
        <p:spPr>
          <a:xfrm>
            <a:off x="1104900" y="3571875"/>
            <a:ext cx="7042631" cy="402289"/>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wrap="none" lIns="46799" tIns="46799" rIns="46799" bIns="46799">
            <a:spAutoFit/>
          </a:bodyPr>
          <a:lstStyle/>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sz="2000">
                <a:solidFill>
                  <a:schemeClr val="tx1"/>
                </a:solidFill>
              </a:rPr>
              <a:t>GAM single-factor regression equation</a:t>
            </a:r>
            <a:r>
              <a:rPr sz="2000" i="1">
                <a:solidFill>
                  <a:schemeClr val="tx1"/>
                </a:solidFill>
              </a:rPr>
              <a:t>:  height</a:t>
            </a:r>
            <a:r>
              <a:rPr sz="2000" i="1" baseline="-25000">
                <a:solidFill>
                  <a:schemeClr val="tx1"/>
                </a:solidFill>
              </a:rPr>
              <a:t>i </a:t>
            </a:r>
            <a:r>
              <a:rPr sz="2000" i="1">
                <a:solidFill>
                  <a:schemeClr val="tx1"/>
                </a:solidFill>
              </a:rPr>
              <a:t>= α + S(y)</a:t>
            </a:r>
            <a:r>
              <a:rPr sz="2000" i="1" baseline="-25000">
                <a:solidFill>
                  <a:schemeClr val="tx1"/>
                </a:solidFill>
              </a:rPr>
              <a:t> </a:t>
            </a:r>
            <a:r>
              <a:rPr sz="2000" i="1">
                <a:solidFill>
                  <a:schemeClr val="tx1"/>
                </a:solidFill>
              </a:rPr>
              <a:t>+ ε</a:t>
            </a:r>
            <a:r>
              <a:rPr sz="2000" i="1" baseline="-25000">
                <a:solidFill>
                  <a:schemeClr val="tx1"/>
                </a:solidFill>
              </a:rPr>
              <a:t>i</a:t>
            </a:r>
          </a:p>
        </p:txBody>
      </p:sp>
      <p:sp>
        <p:nvSpPr>
          <p:cNvPr id="160" name="Where S(y) is a non-parametric smoother fitted to y…"/>
          <p:cNvSpPr txBox="1"/>
          <p:nvPr/>
        </p:nvSpPr>
        <p:spPr>
          <a:xfrm>
            <a:off x="1644650" y="4857750"/>
            <a:ext cx="5959121" cy="987064"/>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wrap="none" lIns="46799" tIns="46799" rIns="46799" bIns="46799">
            <a:spAutoFit/>
          </a:bodyPr>
          <a:lstStyle/>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sz="2000">
                <a:solidFill>
                  <a:schemeClr val="tx1"/>
                </a:solidFill>
              </a:rPr>
              <a:t>Where </a:t>
            </a:r>
            <a:r>
              <a:rPr sz="2000" i="1">
                <a:solidFill>
                  <a:schemeClr val="tx1"/>
                </a:solidFill>
              </a:rPr>
              <a:t>S(y)</a:t>
            </a:r>
            <a:r>
              <a:rPr sz="2000">
                <a:solidFill>
                  <a:schemeClr val="tx1"/>
                </a:solidFill>
              </a:rPr>
              <a:t> is a non-parametric smoother fitted to </a:t>
            </a:r>
            <a:r>
              <a:rPr sz="2000" i="1">
                <a:solidFill>
                  <a:schemeClr val="tx1"/>
                </a:solidFill>
              </a:rPr>
              <a:t>y</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a:solidFill>
                <a:schemeClr val="tx1"/>
              </a:solidFill>
            </a:endParaRP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sz="2000">
                <a:solidFill>
                  <a:schemeClr val="tx1"/>
                </a:solidFill>
              </a:rPr>
              <a:t>NB: </a:t>
            </a:r>
            <a:r>
              <a:rPr sz="2000" i="1">
                <a:solidFill>
                  <a:schemeClr val="tx1"/>
                </a:solidFill>
              </a:rPr>
              <a:t>Generalised</a:t>
            </a:r>
            <a:r>
              <a:rPr sz="2000">
                <a:solidFill>
                  <a:schemeClr val="tx1"/>
                </a:solidFill>
              </a:rPr>
              <a:t> additive models also exist</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2" name="Non Parametric Smoothing"/>
          <p:cNvSpPr txBox="1"/>
          <p:nvPr/>
        </p:nvSpPr>
        <p:spPr>
          <a:xfrm>
            <a:off x="457200" y="681355"/>
            <a:ext cx="8229600" cy="777241"/>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nchor="ctr">
            <a:spAutoFit/>
          </a:bodyPr>
          <a:lstStyle>
            <a:lvl1pPr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4400" b="1">
                <a:solidFill>
                  <a:srgbClr val="CCECFF"/>
                </a:solidFill>
                <a:effectLst>
                  <a:outerShdw blurRad="12700" dist="25400" dir="2700000" rotWithShape="0">
                    <a:srgbClr val="000000"/>
                  </a:outerShdw>
                </a:effectLst>
                <a:uFill>
                  <a:solidFill>
                    <a:srgbClr val="CCECFF"/>
                  </a:solidFill>
                </a:uFill>
              </a:defRPr>
            </a:lvl1pPr>
          </a:lstStyle>
          <a:p>
            <a:pPr>
              <a:defRPr sz="1800" b="0">
                <a:solidFill>
                  <a:srgbClr val="FFFFFF"/>
                </a:solidFill>
                <a:effectLst/>
                <a:uFill>
                  <a:solidFill>
                    <a:srgbClr val="FFFFFF"/>
                  </a:solidFill>
                </a:uFill>
              </a:defRPr>
            </a:pPr>
            <a:r>
              <a:rPr sz="4400" b="1" dirty="0">
                <a:solidFill>
                  <a:srgbClr val="000000"/>
                </a:solidFill>
                <a:effectLst/>
                <a:uFill>
                  <a:solidFill>
                    <a:srgbClr val="CCECFF"/>
                  </a:solidFill>
                </a:uFill>
              </a:rPr>
              <a:t>Non Parametric Smoothing</a:t>
            </a:r>
          </a:p>
        </p:txBody>
      </p:sp>
      <p:sp>
        <p:nvSpPr>
          <p:cNvPr id="163" name="e.g. Running means, Lowess regression, cubic splines…"/>
          <p:cNvSpPr txBox="1"/>
          <p:nvPr/>
        </p:nvSpPr>
        <p:spPr>
          <a:xfrm>
            <a:off x="1243012" y="1587500"/>
            <a:ext cx="6737707" cy="1325618"/>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wrap="none" lIns="46799" tIns="46799" rIns="46799" bIns="46799">
            <a:spAutoFit/>
          </a:bodyPr>
          <a:lstStyle/>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sz="2000" dirty="0">
                <a:solidFill>
                  <a:schemeClr val="tx1"/>
                </a:solidFill>
              </a:rPr>
              <a:t>e.g. Running means, Lowess regression, cubic splines</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sz="2000" dirty="0">
              <a:solidFill>
                <a:schemeClr val="tx1"/>
              </a:solidFill>
            </a:endParaRP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sz="2000" dirty="0">
                <a:solidFill>
                  <a:schemeClr val="tx1"/>
                </a:solidFill>
              </a:rPr>
              <a:t>Perform averaging/linear regression/polynomial regression</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sz="2000" dirty="0">
                <a:solidFill>
                  <a:schemeClr val="tx1"/>
                </a:solidFill>
              </a:rPr>
              <a:t>On a window sliding along the data:</a:t>
            </a:r>
          </a:p>
        </p:txBody>
      </p:sp>
      <p:pic>
        <p:nvPicPr>
          <p:cNvPr id="164" name="image.png" descr="image.png"/>
          <p:cNvPicPr>
            <a:picLocks noChangeAspect="1"/>
          </p:cNvPicPr>
          <p:nvPr/>
        </p:nvPicPr>
        <p:blipFill>
          <a:blip r:embed="rId2">
            <a:extLst/>
          </a:blip>
          <a:stretch>
            <a:fillRect/>
          </a:stretch>
        </p:blipFill>
        <p:spPr>
          <a:xfrm>
            <a:off x="2786062" y="3000375"/>
            <a:ext cx="3651251" cy="3643313"/>
          </a:xfrm>
          <a:prstGeom prst="rect">
            <a:avLst/>
          </a:prstGeom>
          <a:ln w="12700">
            <a:miter lim="400000"/>
          </a:ln>
        </p:spPr>
      </p:pic>
      <p:sp>
        <p:nvSpPr>
          <p:cNvPr id="165" name="Rectangle"/>
          <p:cNvSpPr/>
          <p:nvPr/>
        </p:nvSpPr>
        <p:spPr>
          <a:xfrm>
            <a:off x="3714750" y="3571875"/>
            <a:ext cx="357188" cy="2357438"/>
          </a:xfrm>
          <a:prstGeom prst="rect">
            <a:avLst/>
          </a:prstGeom>
          <a:solidFill>
            <a:srgbClr val="0088E4">
              <a:alpha val="39999"/>
            </a:srgbClr>
          </a:solidFill>
          <a:ln w="9360">
            <a:solidFill>
              <a:srgbClr val="FFFFFF"/>
            </a:solidFill>
          </a:ln>
        </p:spPr>
        <p:txBody>
          <a:bodyPr lIns="45719" rIns="45719" anchor="ctr"/>
          <a:lstStyle/>
          <a:p>
            <a:pPr algn="l" defTabSz="914400">
              <a:defRPr sz="1800">
                <a:solidFill>
                  <a:srgbClr val="FFFFFF"/>
                </a:solidFill>
                <a:uFill>
                  <a:solidFill>
                    <a:srgbClr val="FFFFFF"/>
                  </a:solidFill>
                </a:uFill>
              </a:defRPr>
            </a:pPr>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7" name="Non Parametric Smoothing"/>
          <p:cNvSpPr txBox="1"/>
          <p:nvPr/>
        </p:nvSpPr>
        <p:spPr>
          <a:xfrm>
            <a:off x="457200" y="681355"/>
            <a:ext cx="8229600" cy="777241"/>
          </a:xfrm>
          <a:prstGeom prst="rect">
            <a:avLst/>
          </a:prstGeom>
          <a:ln w="12700">
            <a:miter lim="400000"/>
          </a:ln>
          <a:effectLst/>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nchor="ctr">
            <a:spAutoFit/>
          </a:bodyPr>
          <a:lstStyle>
            <a:lvl1pPr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4400" b="1">
                <a:solidFill>
                  <a:srgbClr val="CCECFF"/>
                </a:solidFill>
                <a:effectLst>
                  <a:outerShdw blurRad="12700" dist="25400" dir="2700000" rotWithShape="0">
                    <a:srgbClr val="000000"/>
                  </a:outerShdw>
                </a:effectLst>
                <a:uFill>
                  <a:solidFill>
                    <a:srgbClr val="CCECFF"/>
                  </a:solidFill>
                </a:uFill>
              </a:defRPr>
            </a:lvl1pPr>
          </a:lstStyle>
          <a:p>
            <a:pPr>
              <a:defRPr sz="1800" b="0">
                <a:solidFill>
                  <a:srgbClr val="FFFFFF"/>
                </a:solidFill>
                <a:effectLst/>
                <a:uFill>
                  <a:solidFill>
                    <a:srgbClr val="FFFFFF"/>
                  </a:solidFill>
                </a:uFill>
              </a:defRPr>
            </a:pPr>
            <a:r>
              <a:rPr sz="4400" b="1" dirty="0">
                <a:solidFill>
                  <a:srgbClr val="000000"/>
                </a:solidFill>
                <a:effectLst/>
                <a:uFill>
                  <a:solidFill>
                    <a:srgbClr val="CCECFF"/>
                  </a:solidFill>
                </a:uFill>
              </a:rPr>
              <a:t>Non Parametric Smoothing</a:t>
            </a:r>
          </a:p>
        </p:txBody>
      </p:sp>
      <p:sp>
        <p:nvSpPr>
          <p:cNvPr id="168" name="Effect of Window size"/>
          <p:cNvSpPr txBox="1"/>
          <p:nvPr/>
        </p:nvSpPr>
        <p:spPr>
          <a:xfrm>
            <a:off x="3009900" y="1571625"/>
            <a:ext cx="2546230" cy="402289"/>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wrap="none" lIns="46799" tIns="46799" rIns="46799" bIns="46799">
            <a:spAutoFit/>
          </a:bodyPr>
          <a:lstStyle>
            <a:lvl1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FFFFFF"/>
                </a:solidFill>
                <a:uFill>
                  <a:solidFill>
                    <a:srgbClr val="FFFFFF"/>
                  </a:solidFill>
                </a:uFill>
              </a:defRPr>
            </a:lvl1pPr>
          </a:lstStyle>
          <a:p>
            <a:pPr>
              <a:defRPr sz="1800"/>
            </a:pPr>
            <a:r>
              <a:rPr sz="2000" dirty="0">
                <a:solidFill>
                  <a:srgbClr val="000000"/>
                </a:solidFill>
              </a:rPr>
              <a:t>Effect of Window size</a:t>
            </a:r>
          </a:p>
        </p:txBody>
      </p:sp>
      <p:pic>
        <p:nvPicPr>
          <p:cNvPr id="169" name="image.png" descr="image.png"/>
          <p:cNvPicPr>
            <a:picLocks noChangeAspect="1"/>
          </p:cNvPicPr>
          <p:nvPr/>
        </p:nvPicPr>
        <p:blipFill>
          <a:blip r:embed="rId2">
            <a:extLst/>
          </a:blip>
          <a:stretch>
            <a:fillRect/>
          </a:stretch>
        </p:blipFill>
        <p:spPr>
          <a:xfrm>
            <a:off x="500062" y="2301875"/>
            <a:ext cx="3883026" cy="3876675"/>
          </a:xfrm>
          <a:prstGeom prst="rect">
            <a:avLst/>
          </a:prstGeom>
          <a:ln w="12700">
            <a:miter lim="400000"/>
          </a:ln>
        </p:spPr>
      </p:pic>
      <p:pic>
        <p:nvPicPr>
          <p:cNvPr id="170" name="image.png" descr="image.png"/>
          <p:cNvPicPr>
            <a:picLocks noChangeAspect="1"/>
          </p:cNvPicPr>
          <p:nvPr/>
        </p:nvPicPr>
        <p:blipFill>
          <a:blip r:embed="rId3">
            <a:extLst/>
          </a:blip>
          <a:stretch>
            <a:fillRect/>
          </a:stretch>
        </p:blipFill>
        <p:spPr>
          <a:xfrm>
            <a:off x="4643437" y="2314575"/>
            <a:ext cx="3857626" cy="3851275"/>
          </a:xfrm>
          <a:prstGeom prst="rect">
            <a:avLst/>
          </a:prstGeom>
          <a:ln w="12700">
            <a:miter lim="400000"/>
          </a:ln>
        </p:spPr>
      </p:pic>
    </p:spTree>
  </p:cSld>
  <p:clrMapOvr>
    <a:masterClrMapping/>
  </p:clrMapOvr>
  <p:transition spd="med"/>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2" name="General additive model"/>
          <p:cNvSpPr txBox="1"/>
          <p:nvPr/>
        </p:nvSpPr>
        <p:spPr>
          <a:xfrm>
            <a:off x="457200" y="681355"/>
            <a:ext cx="8229600" cy="777241"/>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nchor="ctr">
            <a:spAutoFit/>
          </a:bodyPr>
          <a:lstStyle>
            <a:lvl1pPr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4400" b="1">
                <a:solidFill>
                  <a:srgbClr val="CCECFF"/>
                </a:solidFill>
                <a:effectLst>
                  <a:outerShdw blurRad="12700" dist="25400" dir="2700000" rotWithShape="0">
                    <a:srgbClr val="000000"/>
                  </a:outerShdw>
                </a:effectLst>
                <a:uFill>
                  <a:solidFill>
                    <a:srgbClr val="CCECFF"/>
                  </a:solidFill>
                </a:uFill>
              </a:defRPr>
            </a:lvl1pPr>
          </a:lstStyle>
          <a:p>
            <a:pPr>
              <a:defRPr sz="1800" b="0">
                <a:solidFill>
                  <a:srgbClr val="FFFFFF"/>
                </a:solidFill>
                <a:effectLst/>
                <a:uFill>
                  <a:solidFill>
                    <a:srgbClr val="FFFFFF"/>
                  </a:solidFill>
                </a:uFill>
              </a:defRPr>
            </a:pPr>
            <a:r>
              <a:rPr sz="4400" b="1" dirty="0">
                <a:solidFill>
                  <a:srgbClr val="000000"/>
                </a:solidFill>
                <a:effectLst/>
                <a:uFill>
                  <a:solidFill>
                    <a:srgbClr val="CCECFF"/>
                  </a:solidFill>
                </a:uFill>
              </a:rPr>
              <a:t>General additive model</a:t>
            </a:r>
          </a:p>
        </p:txBody>
      </p:sp>
      <p:sp>
        <p:nvSpPr>
          <p:cNvPr id="173" name="Just like with GLM, you can also do hypothesis testing with GAMs…"/>
          <p:cNvSpPr txBox="1"/>
          <p:nvPr/>
        </p:nvSpPr>
        <p:spPr>
          <a:xfrm>
            <a:off x="500062" y="1643062"/>
            <a:ext cx="8072438" cy="3141501"/>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6799" tIns="46799" rIns="46799" bIns="46799">
            <a:spAutoFit/>
          </a:bodyPr>
          <a:lstStyle/>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dirty="0">
                <a:solidFill>
                  <a:schemeClr val="tx1"/>
                </a:solidFill>
              </a:rPr>
              <a:t>Just like with GLM, you can also do hypothesis testing with GAMs</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dirty="0">
              <a:solidFill>
                <a:schemeClr val="tx1"/>
              </a:solidFill>
            </a:endParaRP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dirty="0">
                <a:solidFill>
                  <a:schemeClr val="tx1"/>
                </a:solidFill>
              </a:rPr>
              <a:t>The basic idea is familiar: measure SS of points away from the mean (total SS), the SS of points away from the smoothing line (error SS) and the SS of the line from the mean (effect SS)‏</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dirty="0">
              <a:solidFill>
                <a:schemeClr val="tx1"/>
              </a:solidFill>
            </a:endParaRP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dirty="0">
                <a:solidFill>
                  <a:schemeClr val="tx1"/>
                </a:solidFill>
              </a:rPr>
              <a:t>Calculate an F-ratio as normal.</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dirty="0">
              <a:solidFill>
                <a:schemeClr val="tx1"/>
              </a:solidFill>
            </a:endParaRP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dirty="0">
                <a:solidFill>
                  <a:schemeClr val="tx1"/>
                </a:solidFill>
              </a:rPr>
              <a:t>The difficulty is in calculating how many degrees of freedom the smoothed line has. This has to be estimated - usually, this isn’t an integer, and is approximate</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 name="Generalised linear models"/>
          <p:cNvSpPr txBox="1"/>
          <p:nvPr/>
        </p:nvSpPr>
        <p:spPr>
          <a:xfrm>
            <a:off x="457200" y="1013142"/>
            <a:ext cx="8229600" cy="777241"/>
          </a:xfrm>
          <a:prstGeom prst="rect">
            <a:avLst/>
          </a:prstGeom>
          <a:ln w="12700">
            <a:miter lim="400000"/>
          </a:ln>
          <a:effectLst/>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nchor="ctr">
            <a:spAutoFit/>
          </a:bodyPr>
          <a:lstStyle>
            <a:lvl1pPr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4400" b="1">
                <a:solidFill>
                  <a:srgbClr val="CCECFF"/>
                </a:solidFill>
                <a:effectLst>
                  <a:outerShdw blurRad="12700" dist="25400" dir="2700000" rotWithShape="0">
                    <a:srgbClr val="000000"/>
                  </a:outerShdw>
                </a:effectLst>
                <a:uFill>
                  <a:solidFill>
                    <a:srgbClr val="CCECFF"/>
                  </a:solidFill>
                </a:uFill>
              </a:defRPr>
            </a:lvl1pPr>
          </a:lstStyle>
          <a:p>
            <a:pPr>
              <a:defRPr sz="1800" b="0">
                <a:solidFill>
                  <a:srgbClr val="FFFFFF"/>
                </a:solidFill>
                <a:effectLst/>
                <a:uFill>
                  <a:solidFill>
                    <a:srgbClr val="FFFFFF"/>
                  </a:solidFill>
                </a:uFill>
              </a:defRPr>
            </a:pPr>
            <a:r>
              <a:rPr sz="4400" b="1" dirty="0">
                <a:solidFill>
                  <a:schemeClr val="tx1"/>
                </a:solidFill>
                <a:effectLst/>
                <a:uFill>
                  <a:solidFill>
                    <a:srgbClr val="CCECFF"/>
                  </a:solidFill>
                </a:uFill>
              </a:rPr>
              <a:t>Generalised linear models</a:t>
            </a:r>
          </a:p>
        </p:txBody>
      </p:sp>
      <p:sp>
        <p:nvSpPr>
          <p:cNvPr id="33" name="NB: beware. Some (perhaps many, even most) textbooks use GLM to refer to…"/>
          <p:cNvSpPr txBox="1"/>
          <p:nvPr/>
        </p:nvSpPr>
        <p:spPr>
          <a:xfrm>
            <a:off x="571500" y="2214562"/>
            <a:ext cx="8215313" cy="3446401"/>
          </a:xfrm>
          <a:prstGeom prst="rect">
            <a:avLst/>
          </a:prstGeom>
          <a:ln w="12700">
            <a:miter lim="400000"/>
          </a:ln>
          <a:effectLst/>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6799" tIns="46799" rIns="46799" bIns="46799">
            <a:spAutoFit/>
          </a:bodyPr>
          <a:lstStyle/>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dirty="0">
                <a:solidFill>
                  <a:schemeClr val="tx1"/>
                </a:solidFill>
              </a:rPr>
              <a:t>NB: beware. Some (perhaps many, even most) textbooks use GLM to refer to </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i="1" dirty="0">
                <a:solidFill>
                  <a:schemeClr val="tx1"/>
                </a:solidFill>
              </a:rPr>
              <a:t>Generalised</a:t>
            </a:r>
            <a:r>
              <a:rPr dirty="0">
                <a:solidFill>
                  <a:schemeClr val="tx1"/>
                </a:solidFill>
              </a:rPr>
              <a:t> linear models, rather than </a:t>
            </a:r>
            <a:r>
              <a:rPr i="1" dirty="0">
                <a:solidFill>
                  <a:schemeClr val="tx1"/>
                </a:solidFill>
              </a:rPr>
              <a:t>General</a:t>
            </a:r>
            <a:r>
              <a:rPr dirty="0">
                <a:solidFill>
                  <a:schemeClr val="tx1"/>
                </a:solidFill>
              </a:rPr>
              <a:t> linear models.</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i="1" dirty="0">
              <a:solidFill>
                <a:schemeClr val="tx1"/>
              </a:solidFill>
            </a:endParaRP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dirty="0">
                <a:solidFill>
                  <a:schemeClr val="tx1"/>
                </a:solidFill>
              </a:rPr>
              <a:t>Here, I’ll abbreviate Generalised Linear Model as </a:t>
            </a:r>
            <a:r>
              <a:rPr b="1" dirty="0">
                <a:solidFill>
                  <a:schemeClr val="tx1"/>
                </a:solidFill>
              </a:rPr>
              <a:t>GLIM</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b="1" dirty="0">
              <a:solidFill>
                <a:schemeClr val="tx1"/>
              </a:solidFill>
            </a:endParaRP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dirty="0">
                <a:solidFill>
                  <a:schemeClr val="tx1"/>
                </a:solidFill>
              </a:rPr>
              <a:t>Generalised linear models are a natural extension of GLMs – all GLMs that we have seen are also GLIMs, and GLIMs also generalise some other methods you may have come across – logistic regression, poisson regression</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dirty="0">
              <a:solidFill>
                <a:schemeClr val="tx1"/>
              </a:solidFill>
            </a:endParaRP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dirty="0">
                <a:solidFill>
                  <a:schemeClr val="tx1"/>
                </a:solidFill>
              </a:rPr>
              <a:t>Essentially, GLIM attempts to relax the GLM assumption of normal errors and homogenous variance, while keeping the general framework of linear combinations of effects</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5" name="General additive models"/>
          <p:cNvSpPr txBox="1"/>
          <p:nvPr/>
        </p:nvSpPr>
        <p:spPr>
          <a:xfrm>
            <a:off x="457200" y="681355"/>
            <a:ext cx="8229600" cy="777241"/>
          </a:xfrm>
          <a:prstGeom prst="rect">
            <a:avLst/>
          </a:prstGeom>
          <a:ln w="12700">
            <a:miter lim="400000"/>
          </a:ln>
          <a:effectLst/>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nchor="ctr">
            <a:spAutoFit/>
          </a:bodyPr>
          <a:lstStyle>
            <a:lvl1pPr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4400" b="1">
                <a:solidFill>
                  <a:srgbClr val="CCECFF"/>
                </a:solidFill>
                <a:effectLst>
                  <a:outerShdw blurRad="12700" dist="25400" dir="2700000" rotWithShape="0">
                    <a:srgbClr val="000000"/>
                  </a:outerShdw>
                </a:effectLst>
                <a:uFill>
                  <a:solidFill>
                    <a:srgbClr val="CCECFF"/>
                  </a:solidFill>
                </a:uFill>
              </a:defRPr>
            </a:lvl1pPr>
          </a:lstStyle>
          <a:p>
            <a:pPr>
              <a:defRPr sz="1800" b="0">
                <a:solidFill>
                  <a:srgbClr val="FFFFFF"/>
                </a:solidFill>
                <a:effectLst/>
                <a:uFill>
                  <a:solidFill>
                    <a:srgbClr val="FFFFFF"/>
                  </a:solidFill>
                </a:uFill>
              </a:defRPr>
            </a:pPr>
            <a:r>
              <a:rPr sz="4400" b="1" dirty="0">
                <a:solidFill>
                  <a:schemeClr val="tx1"/>
                </a:solidFill>
                <a:effectLst/>
                <a:uFill>
                  <a:solidFill>
                    <a:srgbClr val="CCECFF"/>
                  </a:solidFill>
                </a:uFill>
              </a:rPr>
              <a:t>General additive models</a:t>
            </a:r>
          </a:p>
        </p:txBody>
      </p:sp>
      <p:pic>
        <p:nvPicPr>
          <p:cNvPr id="176" name="Figure 4 Fitted GAMs and data.pdf" descr="Figure 4 Fitted GAMs and data.pdf"/>
          <p:cNvPicPr>
            <a:picLocks noChangeAspect="1"/>
          </p:cNvPicPr>
          <p:nvPr/>
        </p:nvPicPr>
        <p:blipFill>
          <a:blip r:embed="rId2">
            <a:extLst/>
          </a:blip>
          <a:stretch>
            <a:fillRect/>
          </a:stretch>
        </p:blipFill>
        <p:spPr>
          <a:xfrm>
            <a:off x="1376327" y="1485145"/>
            <a:ext cx="6391346" cy="4243922"/>
          </a:xfrm>
          <a:prstGeom prst="rect">
            <a:avLst/>
          </a:prstGeom>
          <a:ln w="12700">
            <a:miter lim="400000"/>
          </a:ln>
        </p:spPr>
      </p:pic>
      <p:sp>
        <p:nvSpPr>
          <p:cNvPr id="177" name="Ryder, J.J., Hoare, M.-J., Pastok, D., Bottery, M., Boots, M., Fenton, A., Atkinson, D., Knell, Robert J., and Hurst, G.D.D. (2014). Disease Epidemiology in Arthropods Is Altered by the Presence of Nonprotective Symbionts. The American Naturalist 183, E89–E104."/>
          <p:cNvSpPr txBox="1"/>
          <p:nvPr/>
        </p:nvSpPr>
        <p:spPr>
          <a:xfrm>
            <a:off x="160707" y="5884664"/>
            <a:ext cx="8822586" cy="1005841"/>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wrap="none" lIns="45719" rIns="45719">
            <a:spAutoFit/>
          </a:bodyPr>
          <a:lstStyle>
            <a:lvl1pPr>
              <a:defRPr sz="1500">
                <a:solidFill>
                  <a:srgbClr val="FFFFFF"/>
                </a:solidFill>
              </a:defRPr>
            </a:lvl1pPr>
          </a:lstStyle>
          <a:p>
            <a:r>
              <a:t>Ryder, J.J., Hoare, M.-J., Pastok, D., Bottery, M., Boots, M., Fenton, A., Atkinson, D., Knell, Robert J., and Hurst, G.D.D. (2014). Disease Epidemiology in Arthropods Is Altered by the Presence of Nonprotective Symbionts. The American Naturalist 183, E89–E104.</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 name="Generalised linear models"/>
          <p:cNvSpPr txBox="1"/>
          <p:nvPr/>
        </p:nvSpPr>
        <p:spPr>
          <a:xfrm>
            <a:off x="457200" y="1013142"/>
            <a:ext cx="8229600" cy="777241"/>
          </a:xfrm>
          <a:prstGeom prst="rect">
            <a:avLst/>
          </a:prstGeom>
          <a:ln w="12700">
            <a:miter lim="400000"/>
          </a:ln>
          <a:effectLst/>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nchor="ctr">
            <a:spAutoFit/>
          </a:bodyPr>
          <a:lstStyle>
            <a:lvl1pPr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4400" b="1">
                <a:solidFill>
                  <a:srgbClr val="CCECFF"/>
                </a:solidFill>
                <a:effectLst>
                  <a:outerShdw blurRad="12700" dist="25400" dir="2700000" rotWithShape="0">
                    <a:srgbClr val="000000"/>
                  </a:outerShdw>
                </a:effectLst>
                <a:uFill>
                  <a:solidFill>
                    <a:srgbClr val="CCECFF"/>
                  </a:solidFill>
                </a:uFill>
              </a:defRPr>
            </a:lvl1pPr>
          </a:lstStyle>
          <a:p>
            <a:pPr>
              <a:defRPr sz="1800" b="0">
                <a:solidFill>
                  <a:srgbClr val="FFFFFF"/>
                </a:solidFill>
                <a:effectLst/>
                <a:uFill>
                  <a:solidFill>
                    <a:srgbClr val="FFFFFF"/>
                  </a:solidFill>
                </a:uFill>
              </a:defRPr>
            </a:pPr>
            <a:r>
              <a:rPr sz="4400" b="1" dirty="0">
                <a:solidFill>
                  <a:schemeClr val="tx1"/>
                </a:solidFill>
                <a:effectLst/>
                <a:uFill>
                  <a:solidFill>
                    <a:srgbClr val="CCECFF"/>
                  </a:solidFill>
                </a:uFill>
              </a:rPr>
              <a:t>Generalised linear models</a:t>
            </a:r>
          </a:p>
        </p:txBody>
      </p:sp>
      <p:sp>
        <p:nvSpPr>
          <p:cNvPr id="36" name="A  GLIM consists of three elements:…"/>
          <p:cNvSpPr txBox="1"/>
          <p:nvPr/>
        </p:nvSpPr>
        <p:spPr>
          <a:xfrm>
            <a:off x="661987" y="2482087"/>
            <a:ext cx="8124826" cy="3446401"/>
          </a:xfrm>
          <a:prstGeom prst="rect">
            <a:avLst/>
          </a:prstGeom>
          <a:ln w="12700">
            <a:miter lim="400000"/>
          </a:ln>
          <a:effectLst/>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6799" tIns="46799" rIns="46799" bIns="46799" anchor="ctr">
            <a:spAutoFit/>
          </a:bodyPr>
          <a:lstStyle/>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a:solidFill>
                  <a:schemeClr val="tx1"/>
                </a:solidFill>
              </a:rPr>
              <a:t>A  GLIM consists of three elements:</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a:solidFill>
                <a:schemeClr val="tx1"/>
              </a:solidFill>
            </a:endParaRP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a:solidFill>
                  <a:schemeClr val="tx1"/>
                </a:solidFill>
              </a:rPr>
              <a:t>	1. A distribution function </a:t>
            </a:r>
            <a:r>
              <a:rPr i="1">
                <a:solidFill>
                  <a:schemeClr val="tx1"/>
                </a:solidFill>
              </a:rPr>
              <a:t>f</a:t>
            </a:r>
            <a:r>
              <a:rPr>
                <a:solidFill>
                  <a:schemeClr val="tx1"/>
                </a:solidFill>
              </a:rPr>
              <a:t>, from the exponential family, which 	specifies the shape of the error variance. </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a:solidFill>
                <a:schemeClr val="tx1"/>
              </a:solidFill>
            </a:endParaRP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a:solidFill>
                  <a:schemeClr val="tx1"/>
                </a:solidFill>
              </a:rPr>
              <a:t>	2. A linear predictor </a:t>
            </a:r>
            <a:r>
              <a:rPr i="1">
                <a:solidFill>
                  <a:schemeClr val="tx1"/>
                </a:solidFill>
              </a:rPr>
              <a:t>η, </a:t>
            </a:r>
            <a:r>
              <a:rPr>
                <a:solidFill>
                  <a:schemeClr val="tx1"/>
                </a:solidFill>
              </a:rPr>
              <a:t>which is a linear combination of categorical 	and continuous explanatory variables, in exactly the same way as a model formula in a GLM</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a:solidFill>
                <a:schemeClr val="tx1"/>
              </a:solidFill>
            </a:endParaRP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a:solidFill>
                  <a:schemeClr val="tx1"/>
                </a:solidFill>
              </a:rPr>
              <a:t>	3. A link function </a:t>
            </a:r>
            <a:r>
              <a:rPr i="1">
                <a:solidFill>
                  <a:schemeClr val="tx1"/>
                </a:solidFill>
              </a:rPr>
              <a:t>g</a:t>
            </a:r>
            <a:r>
              <a:rPr>
                <a:solidFill>
                  <a:schemeClr val="tx1"/>
                </a:solidFill>
              </a:rPr>
              <a:t> such that for fitted value y, g(y) = </a:t>
            </a:r>
            <a:r>
              <a:rPr i="1">
                <a:solidFill>
                  <a:schemeClr val="tx1"/>
                </a:solidFill>
              </a:rPr>
              <a:t>η</a:t>
            </a:r>
            <a:r>
              <a:rPr>
                <a:solidFill>
                  <a:schemeClr val="tx1"/>
                </a:solidFill>
              </a:rPr>
              <a:t>. This controls 	how the combined explanatory variables are related to the fitted values for the response.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 name="Generalised linear models"/>
          <p:cNvSpPr txBox="1"/>
          <p:nvPr/>
        </p:nvSpPr>
        <p:spPr>
          <a:xfrm>
            <a:off x="457200" y="1013142"/>
            <a:ext cx="8229600" cy="777241"/>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nchor="ctr">
            <a:spAutoFit/>
          </a:bodyPr>
          <a:lstStyle>
            <a:lvl1pPr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4400" b="1">
                <a:solidFill>
                  <a:srgbClr val="CCECFF"/>
                </a:solidFill>
                <a:effectLst>
                  <a:outerShdw blurRad="12700" dist="25400" dir="2700000" rotWithShape="0">
                    <a:srgbClr val="000000"/>
                  </a:outerShdw>
                </a:effectLst>
                <a:uFill>
                  <a:solidFill>
                    <a:srgbClr val="CCECFF"/>
                  </a:solidFill>
                </a:uFill>
              </a:defRPr>
            </a:lvl1pPr>
          </a:lstStyle>
          <a:p>
            <a:pPr>
              <a:defRPr sz="1800" b="0">
                <a:solidFill>
                  <a:srgbClr val="FFFFFF"/>
                </a:solidFill>
                <a:effectLst/>
                <a:uFill>
                  <a:solidFill>
                    <a:srgbClr val="FFFFFF"/>
                  </a:solidFill>
                </a:uFill>
              </a:defRPr>
            </a:pPr>
            <a:r>
              <a:rPr sz="4400" b="1" dirty="0">
                <a:solidFill>
                  <a:schemeClr val="tx1"/>
                </a:solidFill>
                <a:effectLst/>
                <a:uFill>
                  <a:solidFill>
                    <a:srgbClr val="CCECFF"/>
                  </a:solidFill>
                </a:uFill>
              </a:rPr>
              <a:t>Generalised linear models</a:t>
            </a:r>
          </a:p>
        </p:txBody>
      </p:sp>
      <p:sp>
        <p:nvSpPr>
          <p:cNvPr id="39" name="Note that for a link function g:…"/>
          <p:cNvSpPr txBox="1"/>
          <p:nvPr/>
        </p:nvSpPr>
        <p:spPr>
          <a:xfrm>
            <a:off x="509587" y="2355306"/>
            <a:ext cx="8124826" cy="4157163"/>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6799" tIns="46799" rIns="46799" bIns="46799" anchor="ctr">
            <a:spAutoFit/>
          </a:bodyPr>
          <a:lstStyle/>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a:solidFill>
                  <a:schemeClr val="tx1"/>
                </a:solidFill>
              </a:rPr>
              <a:t>Note that for a link function g:</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a:solidFill>
                  <a:schemeClr val="tx1"/>
                </a:solidFill>
              </a:rPr>
              <a:t>		g(y) = η  is the same as: y = g</a:t>
            </a:r>
            <a:r>
              <a:rPr baseline="29999">
                <a:solidFill>
                  <a:schemeClr val="tx1"/>
                </a:solidFill>
              </a:rPr>
              <a:t>-1</a:t>
            </a:r>
            <a:r>
              <a:rPr>
                <a:solidFill>
                  <a:schemeClr val="tx1"/>
                </a:solidFill>
              </a:rPr>
              <a:t>(η)‏</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a:solidFill>
                <a:schemeClr val="tx1"/>
              </a:solidFill>
            </a:endParaRP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a:solidFill>
                  <a:schemeClr val="tx1"/>
                </a:solidFill>
              </a:rPr>
              <a:t>The equation for a GLIM looks like this:</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a:solidFill>
                <a:schemeClr val="tx1"/>
              </a:solidFill>
            </a:endParaRP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a:solidFill>
                  <a:schemeClr val="tx1"/>
                </a:solidFill>
              </a:rPr>
              <a:t>	e.g. For 2 categorical factors</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a:solidFill>
                <a:schemeClr val="tx1"/>
              </a:solidFill>
            </a:endParaRP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a:solidFill>
                  <a:schemeClr val="tx1"/>
                </a:solidFill>
              </a:rPr>
              <a:t>	y</a:t>
            </a:r>
            <a:r>
              <a:rPr baseline="-25000">
                <a:solidFill>
                  <a:schemeClr val="tx1"/>
                </a:solidFill>
              </a:rPr>
              <a:t>i,j,k</a:t>
            </a:r>
            <a:r>
              <a:rPr>
                <a:solidFill>
                  <a:schemeClr val="tx1"/>
                </a:solidFill>
              </a:rPr>
              <a:t> = g</a:t>
            </a:r>
            <a:r>
              <a:rPr baseline="29999">
                <a:solidFill>
                  <a:schemeClr val="tx1"/>
                </a:solidFill>
              </a:rPr>
              <a:t>-1</a:t>
            </a:r>
            <a:r>
              <a:rPr>
                <a:solidFill>
                  <a:schemeClr val="tx1"/>
                </a:solidFill>
              </a:rPr>
              <a:t>(α</a:t>
            </a:r>
            <a:r>
              <a:rPr baseline="-25000">
                <a:solidFill>
                  <a:schemeClr val="tx1"/>
                </a:solidFill>
              </a:rPr>
              <a:t>i</a:t>
            </a:r>
            <a:r>
              <a:rPr>
                <a:solidFill>
                  <a:schemeClr val="tx1"/>
                </a:solidFill>
              </a:rPr>
              <a:t> + β</a:t>
            </a:r>
            <a:r>
              <a:rPr baseline="-25000">
                <a:solidFill>
                  <a:schemeClr val="tx1"/>
                </a:solidFill>
              </a:rPr>
              <a:t>j</a:t>
            </a:r>
            <a:r>
              <a:rPr>
                <a:solidFill>
                  <a:schemeClr val="tx1"/>
                </a:solidFill>
              </a:rPr>
              <a:t>)+ε</a:t>
            </a:r>
            <a:r>
              <a:rPr baseline="-25000">
                <a:solidFill>
                  <a:schemeClr val="tx1"/>
                </a:solidFill>
              </a:rPr>
              <a:t>i,j,k</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baseline="-25000">
              <a:solidFill>
                <a:schemeClr val="tx1"/>
              </a:solidFill>
            </a:endParaRP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a:solidFill>
                  <a:schemeClr val="tx1"/>
                </a:solidFill>
              </a:rPr>
              <a:t>Note that g is </a:t>
            </a:r>
            <a:r>
              <a:rPr b="1">
                <a:solidFill>
                  <a:schemeClr val="tx1"/>
                </a:solidFill>
              </a:rPr>
              <a:t>almost </a:t>
            </a:r>
            <a:r>
              <a:rPr>
                <a:solidFill>
                  <a:schemeClr val="tx1"/>
                </a:solidFill>
              </a:rPr>
              <a:t>the same as transforming the response variable, except that it does not affect the error term: this means you can alter distribution of the residuals separately from the variance</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a:solidFill>
                <a:schemeClr val="tx1"/>
              </a:solidFill>
            </a:endParaRP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a:solidFill>
                <a:schemeClr val="tx1"/>
              </a:solidFill>
            </a:endParaRP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a:solidFill>
                  <a:schemeClr val="tx1"/>
                </a:solidFill>
              </a:rPr>
              <a:t>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 name="GLM as Generalised linear model"/>
          <p:cNvSpPr txBox="1"/>
          <p:nvPr/>
        </p:nvSpPr>
        <p:spPr>
          <a:xfrm>
            <a:off x="457200" y="670242"/>
            <a:ext cx="8229600" cy="1463041"/>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nchor="ctr">
            <a:spAutoFit/>
          </a:bodyPr>
          <a:lstStyle/>
          <a:p>
            <a:pPr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sz="4400" b="1" dirty="0">
                <a:solidFill>
                  <a:schemeClr val="tx1"/>
                </a:solidFill>
                <a:uFill>
                  <a:solidFill>
                    <a:srgbClr val="CCECFF"/>
                  </a:solidFill>
                </a:uFill>
              </a:rPr>
              <a:t>GLM as</a:t>
            </a:r>
            <a:br>
              <a:rPr sz="4400" b="1" dirty="0">
                <a:solidFill>
                  <a:schemeClr val="tx1"/>
                </a:solidFill>
                <a:uFill>
                  <a:solidFill>
                    <a:srgbClr val="CCECFF"/>
                  </a:solidFill>
                </a:uFill>
              </a:rPr>
            </a:br>
            <a:r>
              <a:rPr sz="4400" b="1" dirty="0">
                <a:solidFill>
                  <a:schemeClr val="tx1"/>
                </a:solidFill>
                <a:uFill>
                  <a:solidFill>
                    <a:srgbClr val="CCECFF"/>
                  </a:solidFill>
                </a:uFill>
              </a:rPr>
              <a:t>Generalised linear model</a:t>
            </a:r>
          </a:p>
        </p:txBody>
      </p:sp>
      <p:sp>
        <p:nvSpPr>
          <p:cNvPr id="42" name="To help you get your bearings, a GLM is a GLIM with…"/>
          <p:cNvSpPr txBox="1"/>
          <p:nvPr/>
        </p:nvSpPr>
        <p:spPr>
          <a:xfrm>
            <a:off x="684212" y="3196472"/>
            <a:ext cx="8124826" cy="2033505"/>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6799" tIns="46799" rIns="46799" bIns="46799" anchor="ctr">
            <a:spAutoFit/>
          </a:bodyPr>
          <a:lstStyle/>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a:solidFill>
                  <a:schemeClr val="tx1"/>
                </a:solidFill>
              </a:rPr>
              <a:t>To help you get your bearings, a GLM is a GLIM with</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a:solidFill>
                <a:schemeClr val="tx1"/>
              </a:solidFill>
            </a:endParaRP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a:solidFill>
                  <a:schemeClr val="tx1"/>
                </a:solidFill>
              </a:rPr>
              <a:t>	the normal distribution as its error distribution function</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a:solidFill>
                <a:schemeClr val="tx1"/>
              </a:solidFill>
            </a:endParaRP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r>
              <a:rPr>
                <a:solidFill>
                  <a:schemeClr val="tx1"/>
                </a:solidFill>
              </a:rPr>
              <a:t>	and the ‘identity link’ – i.e. The fitted values are exactly equal to the 	values of the linear predictor</a:t>
            </a:r>
          </a:p>
          <a:p>
            <a:pPr algn="l"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1800">
                <a:solidFill>
                  <a:srgbClr val="FFFFFF"/>
                </a:solidFill>
                <a:uFill>
                  <a:solidFill>
                    <a:srgbClr val="FFFFFF"/>
                  </a:solidFill>
                </a:uFill>
              </a:defRPr>
            </a:pPr>
            <a:endParaRPr>
              <a:solidFill>
                <a:schemeClr val="tx1"/>
              </a:solidFill>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 name="Assumptions"/>
          <p:cNvSpPr txBox="1"/>
          <p:nvPr/>
        </p:nvSpPr>
        <p:spPr>
          <a:xfrm>
            <a:off x="457200" y="457517"/>
            <a:ext cx="8229600" cy="777241"/>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nchor="ctr">
            <a:spAutoFit/>
          </a:bodyPr>
          <a:lstStyle>
            <a:lvl1pPr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4400" b="1">
                <a:solidFill>
                  <a:srgbClr val="CCECFF"/>
                </a:solidFill>
                <a:effectLst>
                  <a:outerShdw blurRad="12700" dist="25400" dir="2700000" rotWithShape="0">
                    <a:srgbClr val="000000"/>
                  </a:outerShdw>
                </a:effectLst>
                <a:uFill>
                  <a:solidFill>
                    <a:srgbClr val="CCECFF"/>
                  </a:solidFill>
                </a:uFill>
              </a:defRPr>
            </a:lvl1pPr>
          </a:lstStyle>
          <a:p>
            <a:pPr>
              <a:defRPr sz="1800" b="0">
                <a:solidFill>
                  <a:srgbClr val="FFFFFF"/>
                </a:solidFill>
                <a:effectLst/>
                <a:uFill>
                  <a:solidFill>
                    <a:srgbClr val="FFFFFF"/>
                  </a:solidFill>
                </a:uFill>
              </a:defRPr>
            </a:pPr>
            <a:r>
              <a:rPr sz="4400" b="1" dirty="0">
                <a:solidFill>
                  <a:schemeClr val="tx1"/>
                </a:solidFill>
                <a:effectLst/>
                <a:uFill>
                  <a:solidFill>
                    <a:srgbClr val="CCECFF"/>
                  </a:solidFill>
                </a:uFill>
              </a:rPr>
              <a:t>Assumptions</a:t>
            </a:r>
          </a:p>
        </p:txBody>
      </p:sp>
      <p:sp>
        <p:nvSpPr>
          <p:cNvPr id="45" name="GLM"/>
          <p:cNvSpPr txBox="1"/>
          <p:nvPr/>
        </p:nvSpPr>
        <p:spPr>
          <a:xfrm>
            <a:off x="457200" y="1804034"/>
            <a:ext cx="4040188" cy="370841"/>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nchor="b">
            <a:spAutoFit/>
          </a:bodyPr>
          <a:lstStyle>
            <a:lvl1pPr algn="l" defTabSz="914400">
              <a:spcBef>
                <a:spcPts val="600"/>
              </a:spcBef>
              <a:tabLst>
                <a:tab pos="558800" algn="l"/>
                <a:tab pos="1473200" algn="l"/>
                <a:tab pos="2387600" algn="l"/>
                <a:tab pos="3302000" algn="l"/>
                <a:tab pos="4216400" algn="l"/>
                <a:tab pos="5130800" algn="l"/>
                <a:tab pos="6045200" algn="l"/>
                <a:tab pos="6959600" algn="l"/>
                <a:tab pos="7874000" algn="l"/>
                <a:tab pos="8788400" algn="l"/>
                <a:tab pos="9702800" algn="l"/>
              </a:tabLst>
              <a:defRPr sz="1800" b="1">
                <a:solidFill>
                  <a:srgbClr val="FFFFFF"/>
                </a:solidFill>
                <a:effectLst>
                  <a:outerShdw blurRad="12700" dist="25400" dir="2700000" rotWithShape="0">
                    <a:srgbClr val="000000"/>
                  </a:outerShdw>
                </a:effectLst>
                <a:uFill>
                  <a:solidFill>
                    <a:srgbClr val="FFFFFF"/>
                  </a:solidFill>
                </a:uFill>
              </a:defRPr>
            </a:lvl1pPr>
          </a:lstStyle>
          <a:p>
            <a:pPr>
              <a:defRPr b="0">
                <a:effectLst/>
              </a:defRPr>
            </a:pPr>
            <a:r>
              <a:rPr b="1" dirty="0">
                <a:solidFill>
                  <a:schemeClr val="tx1"/>
                </a:solidFill>
                <a:effectLst/>
              </a:rPr>
              <a:t>GLM</a:t>
            </a:r>
          </a:p>
        </p:txBody>
      </p:sp>
      <p:sp>
        <p:nvSpPr>
          <p:cNvPr id="46" name="Independence…"/>
          <p:cNvSpPr txBox="1"/>
          <p:nvPr/>
        </p:nvSpPr>
        <p:spPr>
          <a:xfrm>
            <a:off x="457200" y="2174875"/>
            <a:ext cx="4040188" cy="2492990"/>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spAutoFit/>
          </a:bodyPr>
          <a:lstStyle/>
          <a:p>
            <a:pPr marL="341312" indent="-341312" algn="l" defTabSz="914400">
              <a:spcBef>
                <a:spcPts val="600"/>
              </a:spcBef>
              <a:buClr>
                <a:schemeClr val="tx1"/>
              </a:buClr>
              <a:buSzPct val="100000"/>
              <a:buAutoNum type="arabicPeriod"/>
              <a:tabLst>
                <a:tab pos="901700" algn="l"/>
                <a:tab pos="1816100" algn="l"/>
                <a:tab pos="2730500" algn="l"/>
                <a:tab pos="3644900" algn="l"/>
                <a:tab pos="4559300" algn="l"/>
                <a:tab pos="5473700" algn="l"/>
                <a:tab pos="6388100" algn="l"/>
                <a:tab pos="7302500" algn="l"/>
                <a:tab pos="8216900" algn="l"/>
                <a:tab pos="9131300" algn="l"/>
                <a:tab pos="10045700" algn="l"/>
              </a:tabLst>
              <a:defRPr sz="1800">
                <a:solidFill>
                  <a:srgbClr val="FFFFFF"/>
                </a:solidFill>
                <a:uFill>
                  <a:solidFill>
                    <a:srgbClr val="FFFFFF"/>
                  </a:solidFill>
                </a:uFill>
              </a:defRPr>
            </a:pPr>
            <a:r>
              <a:rPr dirty="0">
                <a:solidFill>
                  <a:schemeClr val="tx1"/>
                </a:solidFill>
              </a:rPr>
              <a:t>Independence</a:t>
            </a:r>
          </a:p>
          <a:p>
            <a:pPr marL="342900" indent="-342900" algn="l" defTabSz="914400">
              <a:spcBef>
                <a:spcPts val="600"/>
              </a:spcBef>
              <a:buClr>
                <a:schemeClr val="tx1"/>
              </a:buClr>
              <a:buFont typeface="+mj-lt"/>
              <a:buAutoNum type="arabicPeriod"/>
              <a:tabLst>
                <a:tab pos="901700" algn="l"/>
                <a:tab pos="1816100" algn="l"/>
                <a:tab pos="2730500" algn="l"/>
                <a:tab pos="3644900" algn="l"/>
                <a:tab pos="4559300" algn="l"/>
                <a:tab pos="5473700" algn="l"/>
                <a:tab pos="6388100" algn="l"/>
                <a:tab pos="7302500" algn="l"/>
                <a:tab pos="8216900" algn="l"/>
                <a:tab pos="9131300" algn="l"/>
                <a:tab pos="10045700" algn="l"/>
              </a:tabLst>
              <a:defRPr sz="1800">
                <a:solidFill>
                  <a:srgbClr val="FFFFFF"/>
                </a:solidFill>
                <a:uFill>
                  <a:solidFill>
                    <a:srgbClr val="FFFFFF"/>
                  </a:solidFill>
                </a:uFill>
              </a:defRPr>
            </a:pPr>
            <a:endParaRPr dirty="0">
              <a:solidFill>
                <a:schemeClr val="tx1"/>
              </a:solidFill>
            </a:endParaRPr>
          </a:p>
          <a:p>
            <a:pPr marL="341312" indent="-341312" algn="l" defTabSz="914400">
              <a:spcBef>
                <a:spcPts val="600"/>
              </a:spcBef>
              <a:buClr>
                <a:schemeClr val="tx1"/>
              </a:buClr>
              <a:buSzPct val="100000"/>
              <a:buAutoNum type="arabicPeriod"/>
              <a:tabLst>
                <a:tab pos="901700" algn="l"/>
                <a:tab pos="1816100" algn="l"/>
                <a:tab pos="2730500" algn="l"/>
                <a:tab pos="3644900" algn="l"/>
                <a:tab pos="4559300" algn="l"/>
                <a:tab pos="5473700" algn="l"/>
                <a:tab pos="6388100" algn="l"/>
                <a:tab pos="7302500" algn="l"/>
                <a:tab pos="8216900" algn="l"/>
                <a:tab pos="9131300" algn="l"/>
                <a:tab pos="10045700" algn="l"/>
              </a:tabLst>
              <a:defRPr sz="1800">
                <a:solidFill>
                  <a:srgbClr val="FFFFFF"/>
                </a:solidFill>
                <a:uFill>
                  <a:solidFill>
                    <a:srgbClr val="FFFFFF"/>
                  </a:solidFill>
                </a:uFill>
              </a:defRPr>
            </a:pPr>
            <a:r>
              <a:rPr dirty="0">
                <a:solidFill>
                  <a:schemeClr val="tx1"/>
                </a:solidFill>
              </a:rPr>
              <a:t> Normality of error</a:t>
            </a:r>
          </a:p>
          <a:p>
            <a:pPr marL="342900" indent="-342900" algn="l" defTabSz="914400">
              <a:spcBef>
                <a:spcPts val="600"/>
              </a:spcBef>
              <a:buClr>
                <a:schemeClr val="tx1"/>
              </a:buClr>
              <a:buFont typeface="+mj-lt"/>
              <a:buAutoNum type="arabicPeriod"/>
              <a:tabLst>
                <a:tab pos="901700" algn="l"/>
                <a:tab pos="1816100" algn="l"/>
                <a:tab pos="2730500" algn="l"/>
                <a:tab pos="3644900" algn="l"/>
                <a:tab pos="4559300" algn="l"/>
                <a:tab pos="5473700" algn="l"/>
                <a:tab pos="6388100" algn="l"/>
                <a:tab pos="7302500" algn="l"/>
                <a:tab pos="8216900" algn="l"/>
                <a:tab pos="9131300" algn="l"/>
                <a:tab pos="10045700" algn="l"/>
              </a:tabLst>
              <a:defRPr sz="1800">
                <a:solidFill>
                  <a:srgbClr val="FFFFFF"/>
                </a:solidFill>
                <a:uFill>
                  <a:solidFill>
                    <a:srgbClr val="FFFFFF"/>
                  </a:solidFill>
                </a:uFill>
              </a:defRPr>
            </a:pPr>
            <a:endParaRPr dirty="0">
              <a:solidFill>
                <a:schemeClr val="tx1"/>
              </a:solidFill>
            </a:endParaRPr>
          </a:p>
          <a:p>
            <a:pPr marL="341312" indent="-341312" algn="l" defTabSz="914400">
              <a:spcBef>
                <a:spcPts val="600"/>
              </a:spcBef>
              <a:buClr>
                <a:schemeClr val="tx1"/>
              </a:buClr>
              <a:buSzPct val="100000"/>
              <a:buAutoNum type="arabicPeriod"/>
              <a:tabLst>
                <a:tab pos="901700" algn="l"/>
                <a:tab pos="1816100" algn="l"/>
                <a:tab pos="2730500" algn="l"/>
                <a:tab pos="3644900" algn="l"/>
                <a:tab pos="4559300" algn="l"/>
                <a:tab pos="5473700" algn="l"/>
                <a:tab pos="6388100" algn="l"/>
                <a:tab pos="7302500" algn="l"/>
                <a:tab pos="8216900" algn="l"/>
                <a:tab pos="9131300" algn="l"/>
                <a:tab pos="10045700" algn="l"/>
              </a:tabLst>
              <a:defRPr sz="1800">
                <a:solidFill>
                  <a:srgbClr val="FFFFFF"/>
                </a:solidFill>
                <a:uFill>
                  <a:solidFill>
                    <a:srgbClr val="FFFFFF"/>
                  </a:solidFill>
                </a:uFill>
              </a:defRPr>
            </a:pPr>
            <a:r>
              <a:rPr dirty="0">
                <a:solidFill>
                  <a:schemeClr val="tx1"/>
                </a:solidFill>
              </a:rPr>
              <a:t>Homogeneity of variance</a:t>
            </a:r>
          </a:p>
          <a:p>
            <a:pPr marL="342900" indent="-342900" algn="l" defTabSz="914400">
              <a:spcBef>
                <a:spcPts val="600"/>
              </a:spcBef>
              <a:buClr>
                <a:schemeClr val="tx1"/>
              </a:buClr>
              <a:buFont typeface="+mj-lt"/>
              <a:buAutoNum type="arabicPeriod"/>
              <a:tabLst>
                <a:tab pos="901700" algn="l"/>
                <a:tab pos="1816100" algn="l"/>
                <a:tab pos="2730500" algn="l"/>
                <a:tab pos="3644900" algn="l"/>
                <a:tab pos="4559300" algn="l"/>
                <a:tab pos="5473700" algn="l"/>
                <a:tab pos="6388100" algn="l"/>
                <a:tab pos="7302500" algn="l"/>
                <a:tab pos="8216900" algn="l"/>
                <a:tab pos="9131300" algn="l"/>
                <a:tab pos="10045700" algn="l"/>
              </a:tabLst>
              <a:defRPr sz="1800">
                <a:solidFill>
                  <a:srgbClr val="FFFFFF"/>
                </a:solidFill>
                <a:uFill>
                  <a:solidFill>
                    <a:srgbClr val="FFFFFF"/>
                  </a:solidFill>
                </a:uFill>
              </a:defRPr>
            </a:pPr>
            <a:endParaRPr dirty="0">
              <a:solidFill>
                <a:schemeClr val="tx1"/>
              </a:solidFill>
            </a:endParaRPr>
          </a:p>
          <a:p>
            <a:pPr marL="341312" indent="-341312" algn="l" defTabSz="914400">
              <a:spcBef>
                <a:spcPts val="600"/>
              </a:spcBef>
              <a:buClr>
                <a:schemeClr val="tx1"/>
              </a:buClr>
              <a:buSzPct val="100000"/>
              <a:buAutoNum type="arabicPeriod"/>
              <a:tabLst>
                <a:tab pos="901700" algn="l"/>
                <a:tab pos="1816100" algn="l"/>
                <a:tab pos="2730500" algn="l"/>
                <a:tab pos="3644900" algn="l"/>
                <a:tab pos="4559300" algn="l"/>
                <a:tab pos="5473700" algn="l"/>
                <a:tab pos="6388100" algn="l"/>
                <a:tab pos="7302500" algn="l"/>
                <a:tab pos="8216900" algn="l"/>
                <a:tab pos="9131300" algn="l"/>
                <a:tab pos="10045700" algn="l"/>
              </a:tabLst>
              <a:defRPr sz="1800">
                <a:solidFill>
                  <a:srgbClr val="FFFFFF"/>
                </a:solidFill>
                <a:uFill>
                  <a:solidFill>
                    <a:srgbClr val="FFFFFF"/>
                  </a:solidFill>
                </a:uFill>
              </a:defRPr>
            </a:pPr>
            <a:r>
              <a:rPr dirty="0">
                <a:solidFill>
                  <a:schemeClr val="tx1"/>
                </a:solidFill>
              </a:rPr>
              <a:t> Linearity/additivity</a:t>
            </a:r>
          </a:p>
        </p:txBody>
      </p:sp>
      <p:sp>
        <p:nvSpPr>
          <p:cNvPr id="47" name="GLIM"/>
          <p:cNvSpPr txBox="1"/>
          <p:nvPr/>
        </p:nvSpPr>
        <p:spPr>
          <a:xfrm>
            <a:off x="4645025" y="1804034"/>
            <a:ext cx="4041775" cy="370841"/>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nchor="b">
            <a:spAutoFit/>
          </a:bodyPr>
          <a:lstStyle>
            <a:lvl1pPr algn="l" defTabSz="914400">
              <a:spcBef>
                <a:spcPts val="600"/>
              </a:spcBef>
              <a:tabLst>
                <a:tab pos="558800" algn="l"/>
                <a:tab pos="1473200" algn="l"/>
                <a:tab pos="2387600" algn="l"/>
                <a:tab pos="3302000" algn="l"/>
                <a:tab pos="4216400" algn="l"/>
                <a:tab pos="5130800" algn="l"/>
                <a:tab pos="6045200" algn="l"/>
                <a:tab pos="6959600" algn="l"/>
                <a:tab pos="7874000" algn="l"/>
                <a:tab pos="8788400" algn="l"/>
                <a:tab pos="9702800" algn="l"/>
              </a:tabLst>
              <a:defRPr sz="1800" b="1">
                <a:solidFill>
                  <a:srgbClr val="FFFFFF"/>
                </a:solidFill>
                <a:effectLst>
                  <a:outerShdw blurRad="12700" dist="25400" dir="2700000" rotWithShape="0">
                    <a:srgbClr val="000000"/>
                  </a:outerShdw>
                </a:effectLst>
                <a:uFill>
                  <a:solidFill>
                    <a:srgbClr val="FFFFFF"/>
                  </a:solidFill>
                </a:uFill>
              </a:defRPr>
            </a:lvl1pPr>
          </a:lstStyle>
          <a:p>
            <a:pPr>
              <a:defRPr b="0">
                <a:effectLst/>
              </a:defRPr>
            </a:pPr>
            <a:r>
              <a:rPr b="1" dirty="0">
                <a:solidFill>
                  <a:schemeClr val="tx1"/>
                </a:solidFill>
                <a:effectLst/>
              </a:rPr>
              <a:t>GLIM</a:t>
            </a:r>
          </a:p>
        </p:txBody>
      </p:sp>
      <p:sp>
        <p:nvSpPr>
          <p:cNvPr id="48" name="Independence…"/>
          <p:cNvSpPr txBox="1"/>
          <p:nvPr/>
        </p:nvSpPr>
        <p:spPr>
          <a:xfrm>
            <a:off x="4645025" y="2174875"/>
            <a:ext cx="4041775" cy="2769989"/>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spAutoFit/>
          </a:bodyPr>
          <a:lstStyle/>
          <a:p>
            <a:pPr marL="341312" indent="-341312" algn="l" defTabSz="914400">
              <a:spcBef>
                <a:spcPts val="600"/>
              </a:spcBef>
              <a:buClr>
                <a:schemeClr val="tx1"/>
              </a:buClr>
              <a:buSzPct val="100000"/>
              <a:buAutoNum type="arabicPeriod"/>
              <a:tabLst>
                <a:tab pos="901700" algn="l"/>
                <a:tab pos="1816100" algn="l"/>
                <a:tab pos="2730500" algn="l"/>
                <a:tab pos="3644900" algn="l"/>
                <a:tab pos="4559300" algn="l"/>
                <a:tab pos="5473700" algn="l"/>
                <a:tab pos="6388100" algn="l"/>
                <a:tab pos="7302500" algn="l"/>
                <a:tab pos="8216900" algn="l"/>
                <a:tab pos="9131300" algn="l"/>
                <a:tab pos="10045700" algn="l"/>
              </a:tabLst>
              <a:defRPr sz="1800">
                <a:solidFill>
                  <a:srgbClr val="FFFFFF"/>
                </a:solidFill>
                <a:uFill>
                  <a:solidFill>
                    <a:srgbClr val="FFFFFF"/>
                  </a:solidFill>
                </a:uFill>
              </a:defRPr>
            </a:pPr>
            <a:r>
              <a:rPr dirty="0">
                <a:solidFill>
                  <a:schemeClr val="tx1"/>
                </a:solidFill>
              </a:rPr>
              <a:t>Independence</a:t>
            </a:r>
          </a:p>
          <a:p>
            <a:pPr marL="342900" indent="-342900" algn="l" defTabSz="914400">
              <a:spcBef>
                <a:spcPts val="600"/>
              </a:spcBef>
              <a:buClr>
                <a:schemeClr val="tx1"/>
              </a:buClr>
              <a:buFont typeface="+mj-lt"/>
              <a:buAutoNum type="arabicPeriod"/>
              <a:tabLst>
                <a:tab pos="901700" algn="l"/>
                <a:tab pos="1816100" algn="l"/>
                <a:tab pos="2730500" algn="l"/>
                <a:tab pos="3644900" algn="l"/>
                <a:tab pos="4559300" algn="l"/>
                <a:tab pos="5473700" algn="l"/>
                <a:tab pos="6388100" algn="l"/>
                <a:tab pos="7302500" algn="l"/>
                <a:tab pos="8216900" algn="l"/>
                <a:tab pos="9131300" algn="l"/>
                <a:tab pos="10045700" algn="l"/>
              </a:tabLst>
              <a:defRPr sz="1800">
                <a:solidFill>
                  <a:srgbClr val="FFFFFF"/>
                </a:solidFill>
                <a:uFill>
                  <a:solidFill>
                    <a:srgbClr val="FFFFFF"/>
                  </a:solidFill>
                </a:uFill>
              </a:defRPr>
            </a:pPr>
            <a:endParaRPr dirty="0">
              <a:solidFill>
                <a:schemeClr val="tx1"/>
              </a:solidFill>
            </a:endParaRPr>
          </a:p>
          <a:p>
            <a:pPr marL="341312" indent="-341312" algn="l" defTabSz="914400">
              <a:spcBef>
                <a:spcPts val="600"/>
              </a:spcBef>
              <a:buClr>
                <a:schemeClr val="tx1"/>
              </a:buClr>
              <a:buSzPct val="100000"/>
              <a:buAutoNum type="arabicPeriod"/>
              <a:tabLst>
                <a:tab pos="901700" algn="l"/>
                <a:tab pos="1816100" algn="l"/>
                <a:tab pos="2730500" algn="l"/>
                <a:tab pos="3644900" algn="l"/>
                <a:tab pos="4559300" algn="l"/>
                <a:tab pos="5473700" algn="l"/>
                <a:tab pos="6388100" algn="l"/>
                <a:tab pos="7302500" algn="l"/>
                <a:tab pos="8216900" algn="l"/>
                <a:tab pos="9131300" algn="l"/>
                <a:tab pos="10045700" algn="l"/>
              </a:tabLst>
              <a:defRPr sz="1800">
                <a:solidFill>
                  <a:srgbClr val="FFFFFF"/>
                </a:solidFill>
                <a:uFill>
                  <a:solidFill>
                    <a:srgbClr val="FFFFFF"/>
                  </a:solidFill>
                </a:uFill>
              </a:defRPr>
            </a:pPr>
            <a:r>
              <a:rPr dirty="0">
                <a:solidFill>
                  <a:schemeClr val="tx1"/>
                </a:solidFill>
              </a:rPr>
              <a:t>Error follows distribution function</a:t>
            </a:r>
          </a:p>
          <a:p>
            <a:pPr marL="342900" indent="-342900" algn="l" defTabSz="914400">
              <a:spcBef>
                <a:spcPts val="600"/>
              </a:spcBef>
              <a:buClr>
                <a:schemeClr val="tx1"/>
              </a:buClr>
              <a:buFont typeface="+mj-lt"/>
              <a:buAutoNum type="arabicPeriod"/>
              <a:tabLst>
                <a:tab pos="901700" algn="l"/>
                <a:tab pos="1816100" algn="l"/>
                <a:tab pos="2730500" algn="l"/>
                <a:tab pos="3644900" algn="l"/>
                <a:tab pos="4559300" algn="l"/>
                <a:tab pos="5473700" algn="l"/>
                <a:tab pos="6388100" algn="l"/>
                <a:tab pos="7302500" algn="l"/>
                <a:tab pos="8216900" algn="l"/>
                <a:tab pos="9131300" algn="l"/>
                <a:tab pos="10045700" algn="l"/>
              </a:tabLst>
              <a:defRPr sz="1800">
                <a:solidFill>
                  <a:srgbClr val="FFFFFF"/>
                </a:solidFill>
                <a:uFill>
                  <a:solidFill>
                    <a:srgbClr val="FFFFFF"/>
                  </a:solidFill>
                </a:uFill>
              </a:defRPr>
            </a:pPr>
            <a:endParaRPr dirty="0">
              <a:solidFill>
                <a:schemeClr val="tx1"/>
              </a:solidFill>
            </a:endParaRPr>
          </a:p>
          <a:p>
            <a:pPr marL="341312" indent="-341312" algn="l" defTabSz="914400">
              <a:spcBef>
                <a:spcPts val="600"/>
              </a:spcBef>
              <a:buClr>
                <a:schemeClr val="tx1"/>
              </a:buClr>
              <a:buSzPct val="100000"/>
              <a:buAutoNum type="arabicPeriod"/>
              <a:tabLst>
                <a:tab pos="901700" algn="l"/>
                <a:tab pos="1816100" algn="l"/>
                <a:tab pos="2730500" algn="l"/>
                <a:tab pos="3644900" algn="l"/>
                <a:tab pos="4559300" algn="l"/>
                <a:tab pos="5473700" algn="l"/>
                <a:tab pos="6388100" algn="l"/>
                <a:tab pos="7302500" algn="l"/>
                <a:tab pos="8216900" algn="l"/>
                <a:tab pos="9131300" algn="l"/>
                <a:tab pos="10045700" algn="l"/>
              </a:tabLst>
              <a:defRPr sz="1800">
                <a:solidFill>
                  <a:srgbClr val="FFFFFF"/>
                </a:solidFill>
                <a:uFill>
                  <a:solidFill>
                    <a:srgbClr val="FFFFFF"/>
                  </a:solidFill>
                </a:uFill>
              </a:defRPr>
            </a:pPr>
            <a:r>
              <a:rPr dirty="0">
                <a:solidFill>
                  <a:schemeClr val="tx1"/>
                </a:solidFill>
              </a:rPr>
              <a:t>Variance distribution depends on distribution function</a:t>
            </a:r>
          </a:p>
          <a:p>
            <a:pPr marL="342900" indent="-342900" algn="l" defTabSz="914400">
              <a:spcBef>
                <a:spcPts val="600"/>
              </a:spcBef>
              <a:buClr>
                <a:schemeClr val="tx1"/>
              </a:buClr>
              <a:buFont typeface="+mj-lt"/>
              <a:buAutoNum type="arabicPeriod"/>
              <a:tabLst>
                <a:tab pos="901700" algn="l"/>
                <a:tab pos="1816100" algn="l"/>
                <a:tab pos="2730500" algn="l"/>
                <a:tab pos="3644900" algn="l"/>
                <a:tab pos="4559300" algn="l"/>
                <a:tab pos="5473700" algn="l"/>
                <a:tab pos="6388100" algn="l"/>
                <a:tab pos="7302500" algn="l"/>
                <a:tab pos="8216900" algn="l"/>
                <a:tab pos="9131300" algn="l"/>
                <a:tab pos="10045700" algn="l"/>
              </a:tabLst>
              <a:defRPr sz="1800">
                <a:solidFill>
                  <a:srgbClr val="FFFFFF"/>
                </a:solidFill>
                <a:uFill>
                  <a:solidFill>
                    <a:srgbClr val="FFFFFF"/>
                  </a:solidFill>
                </a:uFill>
              </a:defRPr>
            </a:pPr>
            <a:endParaRPr dirty="0">
              <a:solidFill>
                <a:schemeClr val="tx1"/>
              </a:solidFill>
            </a:endParaRPr>
          </a:p>
          <a:p>
            <a:pPr marL="341312" indent="-341312" algn="l" defTabSz="914400">
              <a:spcBef>
                <a:spcPts val="600"/>
              </a:spcBef>
              <a:buClr>
                <a:schemeClr val="tx1"/>
              </a:buClr>
              <a:buSzPct val="100000"/>
              <a:buAutoNum type="arabicPeriod"/>
              <a:tabLst>
                <a:tab pos="901700" algn="l"/>
                <a:tab pos="1816100" algn="l"/>
                <a:tab pos="2730500" algn="l"/>
                <a:tab pos="3644900" algn="l"/>
                <a:tab pos="4559300" algn="l"/>
                <a:tab pos="5473700" algn="l"/>
                <a:tab pos="6388100" algn="l"/>
                <a:tab pos="7302500" algn="l"/>
                <a:tab pos="8216900" algn="l"/>
                <a:tab pos="9131300" algn="l"/>
                <a:tab pos="10045700" algn="l"/>
              </a:tabLst>
              <a:defRPr sz="1800">
                <a:solidFill>
                  <a:srgbClr val="FFFFFF"/>
                </a:solidFill>
                <a:uFill>
                  <a:solidFill>
                    <a:srgbClr val="FFFFFF"/>
                  </a:solidFill>
                </a:uFill>
              </a:defRPr>
            </a:pPr>
            <a:r>
              <a:rPr dirty="0">
                <a:solidFill>
                  <a:schemeClr val="tx1"/>
                </a:solidFill>
              </a:rPr>
              <a:t> Linearity/additivity</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 name="Going from GLM to GLIM.."/>
          <p:cNvSpPr txBox="1"/>
          <p:nvPr/>
        </p:nvSpPr>
        <p:spPr>
          <a:xfrm>
            <a:off x="457200" y="457517"/>
            <a:ext cx="8229600" cy="777241"/>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nchor="ctr">
            <a:spAutoFit/>
          </a:bodyPr>
          <a:lstStyle>
            <a:lvl1pPr defTabSz="914400">
              <a:tabLst>
                <a:tab pos="914400" algn="l"/>
                <a:tab pos="1828800" algn="l"/>
                <a:tab pos="2743200" algn="l"/>
                <a:tab pos="3657600" algn="l"/>
                <a:tab pos="4572000" algn="l"/>
                <a:tab pos="5486400" algn="l"/>
                <a:tab pos="6400800" algn="l"/>
                <a:tab pos="7315200" algn="l"/>
                <a:tab pos="8229600" algn="l"/>
                <a:tab pos="9144000" algn="l"/>
                <a:tab pos="10058400" algn="l"/>
              </a:tabLst>
              <a:defRPr sz="4400" b="1">
                <a:solidFill>
                  <a:srgbClr val="CCECFF"/>
                </a:solidFill>
                <a:effectLst>
                  <a:outerShdw blurRad="12700" dist="25400" dir="2700000" rotWithShape="0">
                    <a:srgbClr val="000000"/>
                  </a:outerShdw>
                </a:effectLst>
                <a:uFill>
                  <a:solidFill>
                    <a:srgbClr val="CCECFF"/>
                  </a:solidFill>
                </a:uFill>
              </a:defRPr>
            </a:lvl1pPr>
          </a:lstStyle>
          <a:p>
            <a:pPr>
              <a:defRPr sz="1800" b="0">
                <a:solidFill>
                  <a:srgbClr val="FFFFFF"/>
                </a:solidFill>
                <a:effectLst/>
                <a:uFill>
                  <a:solidFill>
                    <a:srgbClr val="FFFFFF"/>
                  </a:solidFill>
                </a:uFill>
              </a:defRPr>
            </a:pPr>
            <a:r>
              <a:rPr sz="4400" b="1" dirty="0">
                <a:solidFill>
                  <a:schemeClr val="tx1"/>
                </a:solidFill>
                <a:effectLst/>
                <a:uFill>
                  <a:solidFill>
                    <a:srgbClr val="CCECFF"/>
                  </a:solidFill>
                </a:uFill>
              </a:rPr>
              <a:t>Going from GLM to GLIM..</a:t>
            </a:r>
          </a:p>
        </p:txBody>
      </p:sp>
      <p:sp>
        <p:nvSpPr>
          <p:cNvPr id="51" name="Lots of things stay familiar:…"/>
          <p:cNvSpPr txBox="1"/>
          <p:nvPr/>
        </p:nvSpPr>
        <p:spPr>
          <a:xfrm>
            <a:off x="457200" y="1428750"/>
            <a:ext cx="8186738" cy="5819140"/>
          </a:xfrm>
          <a:prstGeom prst="rect">
            <a:avLst/>
          </a:prstGeom>
          <a:ln w="12700">
            <a:miter lim="400000"/>
          </a:ln>
          <a:extLst>
            <a:ext uri="{C572A759-6A51-4108-AA02-DFA0A04FC94B}">
              <ma14:wrappingTextBoxFlag xmlns:mc="http://schemas.openxmlformats.org/markup-compatibility/2006" xmlns:mv="urn:schemas-microsoft-com:mac:vml" xmlns:ma14="http://schemas.microsoft.com/office/mac/drawingml/2011/main" xmlns:p="http://schemas.openxmlformats.org/presentationml/2006/main" xmlns:r="http://schemas.openxmlformats.org/officeDocument/2006/relationships" xmlns:a="http://schemas.openxmlformats.org/drawingml/2006/main" xmlns="" val="1"/>
            </a:ext>
          </a:extLst>
        </p:spPr>
        <p:txBody>
          <a:bodyPr lIns="45719" rIns="45719">
            <a:spAutoFit/>
          </a:bodyPr>
          <a:lstStyle/>
          <a:p>
            <a:pPr marL="341312" indent="-341312" algn="l" defTabSz="914400">
              <a:spcBef>
                <a:spcPts val="600"/>
              </a:spcBef>
              <a:buClr>
                <a:srgbClr val="FFFFFF"/>
              </a:buClr>
              <a:buSzPct val="100000"/>
              <a:buAutoNum type="arabicPeriod"/>
              <a:tabLst>
                <a:tab pos="901700" algn="l"/>
                <a:tab pos="1816100" algn="l"/>
                <a:tab pos="2730500" algn="l"/>
                <a:tab pos="3644900" algn="l"/>
                <a:tab pos="4559300" algn="l"/>
                <a:tab pos="5473700" algn="l"/>
                <a:tab pos="6388100" algn="l"/>
                <a:tab pos="7302500" algn="l"/>
                <a:tab pos="8216900" algn="l"/>
                <a:tab pos="9131300" algn="l"/>
                <a:tab pos="10045700" algn="l"/>
              </a:tabLst>
              <a:defRPr sz="1800">
                <a:solidFill>
                  <a:srgbClr val="FFFFFF"/>
                </a:solidFill>
                <a:uFill>
                  <a:solidFill>
                    <a:srgbClr val="FFFFFF"/>
                  </a:solidFill>
                </a:uFill>
              </a:defRPr>
            </a:pPr>
            <a:r>
              <a:rPr dirty="0">
                <a:solidFill>
                  <a:schemeClr val="tx1"/>
                </a:solidFill>
              </a:rPr>
              <a:t>Lots of things stay familiar:</a:t>
            </a:r>
          </a:p>
          <a:p>
            <a:pPr marL="772936" lvl="1" indent="-315736" algn="l" defTabSz="914400">
              <a:spcBef>
                <a:spcPts val="500"/>
              </a:spcBef>
              <a:buClr>
                <a:schemeClr val="tx1"/>
              </a:buClr>
              <a:buSzPct val="100000"/>
              <a:buChar char="•"/>
              <a:tabLst>
                <a:tab pos="901700" algn="l"/>
                <a:tab pos="1816100" algn="l"/>
                <a:tab pos="2730500" algn="l"/>
                <a:tab pos="3644900" algn="l"/>
                <a:tab pos="4559300" algn="l"/>
                <a:tab pos="5473700" algn="l"/>
                <a:tab pos="6388100" algn="l"/>
                <a:tab pos="7302500" algn="l"/>
                <a:tab pos="8216900" algn="l"/>
                <a:tab pos="9131300" algn="l"/>
                <a:tab pos="10045700" algn="l"/>
              </a:tabLst>
              <a:defRPr sz="1800">
                <a:solidFill>
                  <a:srgbClr val="FFFFFF"/>
                </a:solidFill>
                <a:uFill>
                  <a:solidFill>
                    <a:srgbClr val="FFFFFF"/>
                  </a:solidFill>
                </a:uFill>
              </a:defRPr>
            </a:pPr>
            <a:r>
              <a:rPr sz="2000" dirty="0">
                <a:solidFill>
                  <a:schemeClr val="tx1"/>
                </a:solidFill>
              </a:rPr>
              <a:t>Model formulae</a:t>
            </a:r>
          </a:p>
          <a:p>
            <a:pPr marL="772936" lvl="1" indent="-315736" algn="l" defTabSz="914400">
              <a:spcBef>
                <a:spcPts val="500"/>
              </a:spcBef>
              <a:buClr>
                <a:schemeClr val="tx1"/>
              </a:buClr>
              <a:buSzPct val="100000"/>
              <a:buChar char="•"/>
              <a:tabLst>
                <a:tab pos="901700" algn="l"/>
                <a:tab pos="1816100" algn="l"/>
                <a:tab pos="2730500" algn="l"/>
                <a:tab pos="3644900" algn="l"/>
                <a:tab pos="4559300" algn="l"/>
                <a:tab pos="5473700" algn="l"/>
                <a:tab pos="6388100" algn="l"/>
                <a:tab pos="7302500" algn="l"/>
                <a:tab pos="8216900" algn="l"/>
                <a:tab pos="9131300" algn="l"/>
                <a:tab pos="10045700" algn="l"/>
              </a:tabLst>
              <a:defRPr sz="1800">
                <a:solidFill>
                  <a:srgbClr val="FFFFFF"/>
                </a:solidFill>
                <a:uFill>
                  <a:solidFill>
                    <a:srgbClr val="FFFFFF"/>
                  </a:solidFill>
                </a:uFill>
              </a:defRPr>
            </a:pPr>
            <a:r>
              <a:rPr sz="2000" dirty="0">
                <a:solidFill>
                  <a:schemeClr val="tx1"/>
                </a:solidFill>
              </a:rPr>
              <a:t>Partition variation in the data into different effects</a:t>
            </a:r>
          </a:p>
          <a:p>
            <a:pPr marL="772936" lvl="1" indent="-315736" algn="l" defTabSz="914400">
              <a:spcBef>
                <a:spcPts val="500"/>
              </a:spcBef>
              <a:buClr>
                <a:schemeClr val="tx1"/>
              </a:buClr>
              <a:buSzPct val="100000"/>
              <a:buChar char="•"/>
              <a:tabLst>
                <a:tab pos="901700" algn="l"/>
                <a:tab pos="1816100" algn="l"/>
                <a:tab pos="2730500" algn="l"/>
                <a:tab pos="3644900" algn="l"/>
                <a:tab pos="4559300" algn="l"/>
                <a:tab pos="5473700" algn="l"/>
                <a:tab pos="6388100" algn="l"/>
                <a:tab pos="7302500" algn="l"/>
                <a:tab pos="8216900" algn="l"/>
                <a:tab pos="9131300" algn="l"/>
                <a:tab pos="10045700" algn="l"/>
              </a:tabLst>
              <a:defRPr sz="1800">
                <a:solidFill>
                  <a:srgbClr val="FFFFFF"/>
                </a:solidFill>
                <a:uFill>
                  <a:solidFill>
                    <a:srgbClr val="FFFFFF"/>
                  </a:solidFill>
                </a:uFill>
              </a:defRPr>
            </a:pPr>
            <a:r>
              <a:rPr sz="2000" dirty="0">
                <a:solidFill>
                  <a:schemeClr val="tx1"/>
                </a:solidFill>
              </a:rPr>
              <a:t>Fit mixtures of categorical and continuous explanatory variables</a:t>
            </a:r>
          </a:p>
          <a:p>
            <a:pPr marL="772936" lvl="1" indent="-315736" algn="l" defTabSz="914400">
              <a:spcBef>
                <a:spcPts val="500"/>
              </a:spcBef>
              <a:buClr>
                <a:schemeClr val="tx1"/>
              </a:buClr>
              <a:buSzPct val="100000"/>
              <a:buChar char="•"/>
              <a:tabLst>
                <a:tab pos="901700" algn="l"/>
                <a:tab pos="1816100" algn="l"/>
                <a:tab pos="2730500" algn="l"/>
                <a:tab pos="3644900" algn="l"/>
                <a:tab pos="4559300" algn="l"/>
                <a:tab pos="5473700" algn="l"/>
                <a:tab pos="6388100" algn="l"/>
                <a:tab pos="7302500" algn="l"/>
                <a:tab pos="8216900" algn="l"/>
                <a:tab pos="9131300" algn="l"/>
                <a:tab pos="10045700" algn="l"/>
              </a:tabLst>
              <a:defRPr sz="1800">
                <a:solidFill>
                  <a:srgbClr val="FFFFFF"/>
                </a:solidFill>
                <a:uFill>
                  <a:solidFill>
                    <a:srgbClr val="FFFFFF"/>
                  </a:solidFill>
                </a:uFill>
              </a:defRPr>
            </a:pPr>
            <a:r>
              <a:rPr sz="2000" dirty="0">
                <a:solidFill>
                  <a:schemeClr val="tx1"/>
                </a:solidFill>
              </a:rPr>
              <a:t>Main effects and interactions</a:t>
            </a:r>
          </a:p>
          <a:p>
            <a:pPr marL="772936" lvl="1" indent="-315736" algn="l" defTabSz="914400">
              <a:spcBef>
                <a:spcPts val="500"/>
              </a:spcBef>
              <a:buClr>
                <a:schemeClr val="tx1"/>
              </a:buClr>
              <a:buSzPct val="100000"/>
              <a:buChar char="•"/>
              <a:tabLst>
                <a:tab pos="901700" algn="l"/>
                <a:tab pos="1816100" algn="l"/>
                <a:tab pos="2730500" algn="l"/>
                <a:tab pos="3644900" algn="l"/>
                <a:tab pos="4559300" algn="l"/>
                <a:tab pos="5473700" algn="l"/>
                <a:tab pos="6388100" algn="l"/>
                <a:tab pos="7302500" algn="l"/>
                <a:tab pos="8216900" algn="l"/>
                <a:tab pos="9131300" algn="l"/>
                <a:tab pos="10045700" algn="l"/>
              </a:tabLst>
              <a:defRPr sz="1800">
                <a:solidFill>
                  <a:srgbClr val="FFFFFF"/>
                </a:solidFill>
                <a:uFill>
                  <a:solidFill>
                    <a:srgbClr val="FFFFFF"/>
                  </a:solidFill>
                </a:uFill>
              </a:defRPr>
            </a:pPr>
            <a:r>
              <a:rPr sz="2000" dirty="0">
                <a:solidFill>
                  <a:schemeClr val="tx1"/>
                </a:solidFill>
              </a:rPr>
              <a:t>Coefficients, fitted values, residuals</a:t>
            </a:r>
          </a:p>
          <a:p>
            <a:pPr marL="772936" lvl="1" indent="-315736" algn="l" defTabSz="914400">
              <a:spcBef>
                <a:spcPts val="500"/>
              </a:spcBef>
              <a:buClr>
                <a:schemeClr val="tx1"/>
              </a:buClr>
              <a:buSzPct val="100000"/>
              <a:buChar char="•"/>
              <a:tabLst>
                <a:tab pos="901700" algn="l"/>
                <a:tab pos="1816100" algn="l"/>
                <a:tab pos="2730500" algn="l"/>
                <a:tab pos="3644900" algn="l"/>
                <a:tab pos="4559300" algn="l"/>
                <a:tab pos="5473700" algn="l"/>
                <a:tab pos="6388100" algn="l"/>
                <a:tab pos="7302500" algn="l"/>
                <a:tab pos="8216900" algn="l"/>
                <a:tab pos="9131300" algn="l"/>
                <a:tab pos="10045700" algn="l"/>
              </a:tabLst>
              <a:defRPr sz="1800">
                <a:solidFill>
                  <a:srgbClr val="FFFFFF"/>
                </a:solidFill>
                <a:uFill>
                  <a:solidFill>
                    <a:srgbClr val="FFFFFF"/>
                  </a:solidFill>
                </a:uFill>
              </a:defRPr>
            </a:pPr>
            <a:r>
              <a:rPr sz="2000" dirty="0">
                <a:solidFill>
                  <a:schemeClr val="tx1"/>
                </a:solidFill>
              </a:rPr>
              <a:t>Still need to check assumptions</a:t>
            </a:r>
          </a:p>
          <a:p>
            <a:pPr marL="284162" lvl="1" indent="173037" algn="l" defTabSz="914400">
              <a:spcBef>
                <a:spcPts val="500"/>
              </a:spcBef>
              <a:tabLst>
                <a:tab pos="901700" algn="l"/>
                <a:tab pos="1816100" algn="l"/>
                <a:tab pos="2730500" algn="l"/>
                <a:tab pos="3644900" algn="l"/>
                <a:tab pos="4559300" algn="l"/>
                <a:tab pos="5473700" algn="l"/>
                <a:tab pos="6388100" algn="l"/>
                <a:tab pos="7302500" algn="l"/>
                <a:tab pos="8216900" algn="l"/>
                <a:tab pos="9131300" algn="l"/>
                <a:tab pos="10045700" algn="l"/>
              </a:tabLst>
              <a:defRPr sz="1800">
                <a:solidFill>
                  <a:srgbClr val="FFFFFF"/>
                </a:solidFill>
                <a:uFill>
                  <a:solidFill>
                    <a:srgbClr val="FFFFFF"/>
                  </a:solidFill>
                </a:uFill>
              </a:defRPr>
            </a:pPr>
            <a:endParaRPr sz="2000" dirty="0">
              <a:solidFill>
                <a:schemeClr val="tx1"/>
              </a:solidFill>
            </a:endParaRPr>
          </a:p>
          <a:p>
            <a:pPr marL="341312" indent="-341312" algn="l" defTabSz="914400">
              <a:spcBef>
                <a:spcPts val="600"/>
              </a:spcBef>
              <a:buClr>
                <a:srgbClr val="FFFFFF"/>
              </a:buClr>
              <a:buSzPct val="100000"/>
              <a:buChar char="•"/>
              <a:tabLst>
                <a:tab pos="901700" algn="l"/>
                <a:tab pos="1816100" algn="l"/>
                <a:tab pos="2730500" algn="l"/>
                <a:tab pos="3644900" algn="l"/>
                <a:tab pos="4559300" algn="l"/>
                <a:tab pos="5473700" algn="l"/>
                <a:tab pos="6388100" algn="l"/>
                <a:tab pos="7302500" algn="l"/>
                <a:tab pos="8216900" algn="l"/>
                <a:tab pos="9131300" algn="l"/>
                <a:tab pos="10045700" algn="l"/>
              </a:tabLst>
              <a:defRPr sz="1800">
                <a:solidFill>
                  <a:srgbClr val="FFFFFF"/>
                </a:solidFill>
                <a:uFill>
                  <a:solidFill>
                    <a:srgbClr val="FFFFFF"/>
                  </a:solidFill>
                </a:uFill>
              </a:defRPr>
            </a:pPr>
            <a:r>
              <a:rPr dirty="0">
                <a:solidFill>
                  <a:schemeClr val="tx1"/>
                </a:solidFill>
              </a:rPr>
              <a:t>Some things change:</a:t>
            </a:r>
          </a:p>
          <a:p>
            <a:pPr marL="772936" lvl="1" indent="-315736" algn="l" defTabSz="914400">
              <a:spcBef>
                <a:spcPts val="500"/>
              </a:spcBef>
              <a:buSzPct val="100000"/>
              <a:buFont typeface="Arial"/>
              <a:buChar char="•"/>
              <a:tabLst>
                <a:tab pos="901700" algn="l"/>
                <a:tab pos="1816100" algn="l"/>
                <a:tab pos="2730500" algn="l"/>
                <a:tab pos="3644900" algn="l"/>
                <a:tab pos="4559300" algn="l"/>
                <a:tab pos="5473700" algn="l"/>
                <a:tab pos="6388100" algn="l"/>
                <a:tab pos="7302500" algn="l"/>
                <a:tab pos="8216900" algn="l"/>
                <a:tab pos="9131300" algn="l"/>
                <a:tab pos="10045700" algn="l"/>
              </a:tabLst>
              <a:defRPr sz="1800">
                <a:solidFill>
                  <a:srgbClr val="FFFFFF"/>
                </a:solidFill>
                <a:uFill>
                  <a:solidFill>
                    <a:srgbClr val="FFFFFF"/>
                  </a:solidFill>
                </a:uFill>
              </a:defRPr>
            </a:pPr>
            <a:r>
              <a:rPr sz="2000" dirty="0">
                <a:solidFill>
                  <a:schemeClr val="tx1"/>
                </a:solidFill>
              </a:rPr>
              <a:t>Error not normal, variance not constant</a:t>
            </a:r>
          </a:p>
          <a:p>
            <a:pPr marL="772936" lvl="1" indent="-315736" algn="l" defTabSz="914400">
              <a:spcBef>
                <a:spcPts val="500"/>
              </a:spcBef>
              <a:buSzPct val="100000"/>
              <a:buFont typeface="Arial"/>
              <a:buChar char="•"/>
              <a:tabLst>
                <a:tab pos="901700" algn="l"/>
                <a:tab pos="1816100" algn="l"/>
                <a:tab pos="2730500" algn="l"/>
                <a:tab pos="3644900" algn="l"/>
                <a:tab pos="4559300" algn="l"/>
                <a:tab pos="5473700" algn="l"/>
                <a:tab pos="6388100" algn="l"/>
                <a:tab pos="7302500" algn="l"/>
                <a:tab pos="8216900" algn="l"/>
                <a:tab pos="9131300" algn="l"/>
                <a:tab pos="10045700" algn="l"/>
              </a:tabLst>
              <a:defRPr sz="1800">
                <a:solidFill>
                  <a:srgbClr val="FFFFFF"/>
                </a:solidFill>
                <a:uFill>
                  <a:solidFill>
                    <a:srgbClr val="FFFFFF"/>
                  </a:solidFill>
                </a:uFill>
              </a:defRPr>
            </a:pPr>
            <a:r>
              <a:rPr sz="2000" dirty="0">
                <a:solidFill>
                  <a:schemeClr val="tx1"/>
                </a:solidFill>
              </a:rPr>
              <a:t>In general, no more F, no more SS or MS. Instead we have deviance (-2 * log likelihood) and a test using (usually) a χ</a:t>
            </a:r>
            <a:r>
              <a:rPr sz="2000" baseline="29999" dirty="0">
                <a:solidFill>
                  <a:schemeClr val="tx1"/>
                </a:solidFill>
              </a:rPr>
              <a:t>2 </a:t>
            </a:r>
            <a:r>
              <a:rPr sz="2000" dirty="0">
                <a:solidFill>
                  <a:schemeClr val="tx1"/>
                </a:solidFill>
              </a:rPr>
              <a:t> distribution</a:t>
            </a:r>
          </a:p>
          <a:p>
            <a:pPr marL="284162" lvl="1" indent="173037" algn="l" defTabSz="914400">
              <a:spcBef>
                <a:spcPts val="500"/>
              </a:spcBef>
              <a:tabLst>
                <a:tab pos="901700" algn="l"/>
                <a:tab pos="1816100" algn="l"/>
                <a:tab pos="2730500" algn="l"/>
                <a:tab pos="3644900" algn="l"/>
                <a:tab pos="4559300" algn="l"/>
                <a:tab pos="5473700" algn="l"/>
                <a:tab pos="6388100" algn="l"/>
                <a:tab pos="7302500" algn="l"/>
                <a:tab pos="8216900" algn="l"/>
                <a:tab pos="9131300" algn="l"/>
                <a:tab pos="10045700" algn="l"/>
              </a:tabLst>
              <a:defRPr sz="1800">
                <a:solidFill>
                  <a:srgbClr val="FFFFFF"/>
                </a:solidFill>
                <a:uFill>
                  <a:solidFill>
                    <a:srgbClr val="FFFFFF"/>
                  </a:solidFill>
                </a:uFill>
              </a:defRPr>
            </a:pPr>
            <a:endParaRPr sz="2000" dirty="0">
              <a:solidFill>
                <a:schemeClr val="tx1"/>
              </a:solidFill>
            </a:endParaRPr>
          </a:p>
          <a:p>
            <a:pPr marL="284162" lvl="1" indent="173037" algn="l" defTabSz="914400">
              <a:spcBef>
                <a:spcPts val="500"/>
              </a:spcBef>
              <a:tabLst>
                <a:tab pos="901700" algn="l"/>
                <a:tab pos="1816100" algn="l"/>
                <a:tab pos="2730500" algn="l"/>
                <a:tab pos="3644900" algn="l"/>
                <a:tab pos="4559300" algn="l"/>
                <a:tab pos="5473700" algn="l"/>
                <a:tab pos="6388100" algn="l"/>
                <a:tab pos="7302500" algn="l"/>
                <a:tab pos="8216900" algn="l"/>
                <a:tab pos="9131300" algn="l"/>
                <a:tab pos="10045700" algn="l"/>
              </a:tabLst>
              <a:defRPr sz="1800">
                <a:solidFill>
                  <a:srgbClr val="FFFFFF"/>
                </a:solidFill>
                <a:uFill>
                  <a:solidFill>
                    <a:srgbClr val="FFFFFF"/>
                  </a:solidFill>
                </a:uFill>
              </a:defRPr>
            </a:pPr>
            <a:endParaRPr sz="2000" dirty="0">
              <a:solidFill>
                <a:schemeClr val="tx1"/>
              </a:solidFill>
            </a:endParaRPr>
          </a:p>
          <a:p>
            <a:pPr marL="284162" lvl="1" indent="173037" algn="l" defTabSz="914400">
              <a:spcBef>
                <a:spcPts val="500"/>
              </a:spcBef>
              <a:tabLst>
                <a:tab pos="901700" algn="l"/>
                <a:tab pos="1816100" algn="l"/>
                <a:tab pos="2730500" algn="l"/>
                <a:tab pos="3644900" algn="l"/>
                <a:tab pos="4559300" algn="l"/>
                <a:tab pos="5473700" algn="l"/>
                <a:tab pos="6388100" algn="l"/>
                <a:tab pos="7302500" algn="l"/>
                <a:tab pos="8216900" algn="l"/>
                <a:tab pos="9131300" algn="l"/>
                <a:tab pos="10045700" algn="l"/>
              </a:tabLst>
              <a:defRPr sz="1800">
                <a:solidFill>
                  <a:srgbClr val="FFFFFF"/>
                </a:solidFill>
                <a:uFill>
                  <a:solidFill>
                    <a:srgbClr val="FFFFFF"/>
                  </a:solidFill>
                </a:uFill>
              </a:defRPr>
            </a:pPr>
            <a:endParaRPr sz="2000" dirty="0">
              <a:solidFill>
                <a:schemeClr val="tx1"/>
              </a:solidFill>
            </a:endParaRPr>
          </a:p>
        </p:txBody>
      </p:sp>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E8BC4A"/>
      </a:accent1>
      <a:accent2>
        <a:srgbClr val="83C1C6"/>
      </a:accent2>
      <a:accent3>
        <a:srgbClr val="AAAAAA"/>
      </a:accent3>
      <a:accent4>
        <a:srgbClr val="DADADA"/>
      </a:accent4>
      <a:accent5>
        <a:srgbClr val="F0D8B1"/>
      </a:accent5>
      <a:accent6>
        <a:srgbClr val="77AFB3"/>
      </a:accent6>
      <a:hlink>
        <a:srgbClr val="0000FF"/>
      </a:hlink>
      <a:folHlink>
        <a:srgbClr val="FF00FF"/>
      </a:folHlink>
    </a:clrScheme>
    <a:fontScheme name="Default">
      <a:majorFont>
        <a:latin typeface="Helvetica"/>
        <a:ea typeface="Helvetica"/>
        <a:cs typeface="Helvetica"/>
      </a:majorFont>
      <a:minorFont>
        <a:latin typeface="Corbel"/>
        <a:ea typeface="Corbel"/>
        <a:cs typeface="Corbel"/>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ctr" defTabSz="449262"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Corbe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ctr" defTabSz="449262"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Corbe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E8BC4A"/>
      </a:accent1>
      <a:accent2>
        <a:srgbClr val="83C1C6"/>
      </a:accent2>
      <a:accent3>
        <a:srgbClr val="AAAAAA"/>
      </a:accent3>
      <a:accent4>
        <a:srgbClr val="DADADA"/>
      </a:accent4>
      <a:accent5>
        <a:srgbClr val="F0D8B1"/>
      </a:accent5>
      <a:accent6>
        <a:srgbClr val="77AFB3"/>
      </a:accent6>
      <a:hlink>
        <a:srgbClr val="0000FF"/>
      </a:hlink>
      <a:folHlink>
        <a:srgbClr val="FF00FF"/>
      </a:folHlink>
    </a:clrScheme>
    <a:fontScheme name="Default">
      <a:majorFont>
        <a:latin typeface="Helvetica"/>
        <a:ea typeface="Helvetica"/>
        <a:cs typeface="Helvetica"/>
      </a:majorFont>
      <a:minorFont>
        <a:latin typeface="Corbel"/>
        <a:ea typeface="Corbel"/>
        <a:cs typeface="Corbel"/>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ctr" defTabSz="449262"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Corbe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ctr" defTabSz="449262"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Corbe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127</TotalTime>
  <Words>1567</Words>
  <Application>Microsoft Macintosh PowerPoint</Application>
  <PresentationFormat>On-screen Show (4:3)</PresentationFormat>
  <Paragraphs>212</Paragraphs>
  <Slides>40</Slides>
  <Notes>0</Notes>
  <HiddenSlides>0</HiddenSlides>
  <MMClips>0</MMClips>
  <ScaleCrop>false</ScaleCrop>
  <HeadingPairs>
    <vt:vector size="4" baseType="variant">
      <vt:variant>
        <vt:lpstr>Design Template</vt:lpstr>
      </vt:variant>
      <vt:variant>
        <vt:i4>1</vt:i4>
      </vt:variant>
      <vt:variant>
        <vt:lpstr>Slide Titles</vt:lpstr>
      </vt:variant>
      <vt:variant>
        <vt:i4>40</vt:i4>
      </vt:variant>
    </vt:vector>
  </HeadingPairs>
  <TitlesOfParts>
    <vt:vector size="41" baseType="lpstr">
      <vt:lpstr>Default</vt:lpstr>
      <vt:lpstr>Beyond GLM</vt:lpstr>
      <vt:lpstr>Recap</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Beyond GLM</dc:title>
  <cp:lastModifiedBy>Joe Parker</cp:lastModifiedBy>
  <cp:revision>26</cp:revision>
  <cp:lastPrinted>2017-11-12T12:29:12Z</cp:lastPrinted>
  <dcterms:created xsi:type="dcterms:W3CDTF">2017-11-14T08:15:34Z</dcterms:created>
  <dcterms:modified xsi:type="dcterms:W3CDTF">2017-11-14T09:31:29Z</dcterms:modified>
</cp:coreProperties>
</file>