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luebie van Tosh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0EEF02-75F8-4003-A742-A744E499FDB0}">
  <a:tblStyle styleId="{B50EEF02-75F8-4003-A742-A744E499F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3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bold.fntdata"/><Relationship Id="rId17" Type="http://schemas.openxmlformats.org/officeDocument/2006/relationships/slide" Target="slides/slide10.xml"/><Relationship Id="rId39" Type="http://schemas.openxmlformats.org/officeDocument/2006/relationships/font" Target="fonts/Lato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04T23:05:38.132">
    <p:pos x="6000" y="0"/>
    <p:text>Is there more information about this experiment?</p:text>
  </p:cm>
  <p:cm authorId="0" idx="2" dt="2025-02-04T22:50:19.216">
    <p:pos x="6000" y="100"/>
    <p:text>Can you add ROC-AUC?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ce7a5fd1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ce7a5fd1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7ffb4697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7ffb4697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7ffb4697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7ffb4697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ce7a5fd1b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ce7a5fd1b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ce7a5fd1b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ce7a5fd1b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ce7a5fd1b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ce7a5fd1b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ce7a5fd1b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ce7a5fd1b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ce7a5fd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ce7a5fd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ce7a5fd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ce7a5fd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7ffb4697a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7ffb4697a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ce7a5fd1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ce7a5fd1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7ffb4697a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7ffb4697a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ce7a5fd1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ce7a5fd1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ce7a5fd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ce7a5fd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7ffb469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7ffb469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ce7a5fd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ce7a5fd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7ffb469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7ffb469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7ffb4697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7ffb4697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ce7a5fd1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ce7a5fd1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f797fbb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f797fb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ce7a5fd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ce7a5fd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ce7a5fd1b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ce7a5fd1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0125"/>
            <a:ext cx="50175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Jigsaw Multilingual Toxic Comment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36875"/>
            <a:ext cx="35229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Aashish Acharya, Cosima Birkmaier, Philip Bramwell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    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opencampus.sh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    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24W | Intermediate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202" name="Google Shape;202;p22"/>
          <p:cNvCxnSpPr>
            <a:endCxn id="203" idx="1"/>
          </p:cNvCxnSpPr>
          <p:nvPr/>
        </p:nvCxnSpPr>
        <p:spPr>
          <a:xfrm>
            <a:off x="1937550" y="4101599"/>
            <a:ext cx="914700" cy="353400"/>
          </a:xfrm>
          <a:prstGeom prst="bentConnector3">
            <a:avLst>
              <a:gd fmla="val 6563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2"/>
          <p:cNvCxnSpPr>
            <a:endCxn id="205" idx="1"/>
          </p:cNvCxnSpPr>
          <p:nvPr/>
        </p:nvCxnSpPr>
        <p:spPr>
          <a:xfrm flipH="1" rot="10800000">
            <a:off x="2216550" y="1413036"/>
            <a:ext cx="6357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2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 are a filthy fuck go fuck your self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2852250" y="11503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Ты грязный ублюдок иди нахуй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852250" y="34585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Você é um filho da puta imundo vai se foder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406150" y="4258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You're a dirty whore go fuck yourself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406150" y="1150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are a dirty bastard go fuck yourself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406150" y="34585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You're a filthy son of a bitch fuck you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406150" y="41923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are a disgusting bastard go to hell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2"/>
          <p:cNvCxnSpPr>
            <a:stCxn id="213" idx="3"/>
            <a:endCxn id="208" idx="1"/>
          </p:cNvCxnSpPr>
          <p:nvPr/>
        </p:nvCxnSpPr>
        <p:spPr>
          <a:xfrm>
            <a:off x="4872750" y="688499"/>
            <a:ext cx="5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2"/>
          <p:cNvCxnSpPr>
            <a:stCxn id="205" idx="3"/>
            <a:endCxn id="209" idx="1"/>
          </p:cNvCxnSpPr>
          <p:nvPr/>
        </p:nvCxnSpPr>
        <p:spPr>
          <a:xfrm>
            <a:off x="4872750" y="1413036"/>
            <a:ext cx="5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2"/>
          <p:cNvCxnSpPr>
            <a:stCxn id="210" idx="1"/>
            <a:endCxn id="207" idx="3"/>
          </p:cNvCxnSpPr>
          <p:nvPr/>
        </p:nvCxnSpPr>
        <p:spPr>
          <a:xfrm flipH="1">
            <a:off x="4872750" y="3721238"/>
            <a:ext cx="5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2"/>
          <p:cNvCxnSpPr>
            <a:stCxn id="211" idx="1"/>
            <a:endCxn id="203" idx="3"/>
          </p:cNvCxnSpPr>
          <p:nvPr/>
        </p:nvCxnSpPr>
        <p:spPr>
          <a:xfrm flipH="1">
            <a:off x="4872750" y="4454988"/>
            <a:ext cx="5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2"/>
          <p:cNvSpPr/>
          <p:nvPr/>
        </p:nvSpPr>
        <p:spPr>
          <a:xfrm>
            <a:off x="2852250" y="19204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Sei un fottuto stronzo vai a farti fottere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852250" y="4258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 pis bir orospusun git kendini becer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2852250" y="4192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Eres un asqueroso cabrón vete a la mierda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2852250" y="26905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 es un sale connard va te faire foutre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22"/>
          <p:cNvCxnSpPr>
            <a:endCxn id="213" idx="1"/>
          </p:cNvCxnSpPr>
          <p:nvPr/>
        </p:nvCxnSpPr>
        <p:spPr>
          <a:xfrm flipH="1" rot="10800000">
            <a:off x="2242650" y="688499"/>
            <a:ext cx="609600" cy="35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2248950" y="2245161"/>
            <a:ext cx="5994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2"/>
          <p:cNvCxnSpPr/>
          <p:nvPr/>
        </p:nvCxnSpPr>
        <p:spPr>
          <a:xfrm>
            <a:off x="2248950" y="3024811"/>
            <a:ext cx="6006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2247150" y="3792361"/>
            <a:ext cx="6006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2"/>
          <p:cNvSpPr/>
          <p:nvPr/>
        </p:nvSpPr>
        <p:spPr>
          <a:xfrm>
            <a:off x="5406150" y="1920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You're a fucking asshole Go fuck yourself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5406150" y="26895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You're a dirty asshole fuck you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2"/>
          <p:cNvCxnSpPr/>
          <p:nvPr/>
        </p:nvCxnSpPr>
        <p:spPr>
          <a:xfrm>
            <a:off x="4872750" y="2182536"/>
            <a:ext cx="5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2"/>
          <p:cNvCxnSpPr/>
          <p:nvPr/>
        </p:nvCxnSpPr>
        <p:spPr>
          <a:xfrm flipH="1">
            <a:off x="4872750" y="2986888"/>
            <a:ext cx="5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Model: Architecture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RNN Baseline Model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Embedding Layer: </a:t>
            </a:r>
            <a:r>
              <a:rPr lang="de" sz="1400"/>
              <a:t>Maps</a:t>
            </a:r>
            <a:r>
              <a:rPr lang="de" sz="1400"/>
              <a:t> words/tokens to 100 </a:t>
            </a:r>
            <a:r>
              <a:rPr lang="de" sz="1400"/>
              <a:t>dimensional</a:t>
            </a:r>
            <a:r>
              <a:rPr lang="de" sz="1400"/>
              <a:t> vectors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RNN Layer: 128 hidden units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Classification Head: Sigmoid output for binary prediction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Training Details: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Loss: BCEWithLogitsLoss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Optimizer: Adam (lr=0.001)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Epochs: 5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Evaluation</a:t>
            </a:r>
            <a:r>
              <a:rPr lang="de" sz="1400"/>
              <a:t>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Accuracy on test set/split: 90.40% (trained on reduced dataset of 10,000 samples)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Test AUC: 0.5275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DistilBERT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Trained on small subset of 5,000 samples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Tokenized data with DistilBERTs own tokenizer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1</a:t>
            </a:r>
            <a:r>
              <a:rPr lang="de" sz="1700"/>
              <a:t> epoch, batch size = 8, learning rate = 2e-5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ROC-AUC: 0.7287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1135000" y="249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XLM-RoBERTa with Undersampling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135000" y="918800"/>
            <a:ext cx="7476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Original dataset size: 223,549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Balanced dataset size: 42,768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Toxic comments: 21,384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Non-toxic comments: 21,384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Filtering comments </a:t>
            </a:r>
            <a:r>
              <a:rPr lang="de" sz="1800"/>
              <a:t>exceeding</a:t>
            </a:r>
            <a:r>
              <a:rPr lang="de" sz="1800"/>
              <a:t> max token limit 512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1072 comments removed from training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2 epochs, batch size = 8, l</a:t>
            </a:r>
            <a:r>
              <a:rPr lang="de" sz="1800"/>
              <a:t>earning rate </a:t>
            </a:r>
            <a:r>
              <a:rPr lang="de" sz="1800"/>
              <a:t>= 2e-5</a:t>
            </a:r>
            <a:endParaRPr sz="1800"/>
          </a:p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2" y="3594152"/>
            <a:ext cx="5277775" cy="1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XLM-RoBERTa with Contextual Augmentation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1297500" y="1567550"/>
            <a:ext cx="70389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de" sz="1400"/>
              <a:t>Trained for 3 epochs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 sz="1400"/>
              <a:t>Potentially overfitting to the training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 sz="1400"/>
              <a:t>ROC-AUC as metrics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lang="de" sz="1400"/>
              <a:t>Measures the model's ability to discriminate between classes across all thresholds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lang="de" sz="1400"/>
              <a:t>Reflects overall ranking performance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 sz="1400"/>
              <a:t>ROC-AUC of test set: 0.8934</a:t>
            </a:r>
            <a:endParaRPr sz="1400"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288" y="2985800"/>
            <a:ext cx="31146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XLM-RoBERTa with Translations &amp; Back-Translations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1297500" y="1307850"/>
            <a:ext cx="70389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All augmented comments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Large dataset with 375,181  samples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2 epochs, batch size = 128, learning rate = 2e-5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ROC-AUC: 0.7580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Problems with overfitting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Only translations &amp; undersampling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194,400 samples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2</a:t>
            </a:r>
            <a:r>
              <a:rPr lang="de" sz="1800"/>
              <a:t> epochs, batch size = 32, learning rate = 3e-5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ROC-AUC: 0.7687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Only back-translations &amp; undersampling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194,400 samples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2 epochs, batch size = 32, learning rate = 3e-5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ROC-AUC: 0.8269</a:t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</a:t>
            </a:r>
            <a:endParaRPr/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270" name="Google Shape;270;p28"/>
          <p:cNvGraphicFramePr/>
          <p:nvPr/>
        </p:nvGraphicFramePr>
        <p:xfrm>
          <a:off x="1297500" y="11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{B50EEF02-75F8-4003-A742-A744E499FDB0}</a:tableStyleId>
              </a:tblPr>
              <a:tblGrid>
                <a:gridCol w="1684325"/>
                <a:gridCol w="4223950"/>
                <a:gridCol w="1330725"/>
              </a:tblGrid>
              <a:tr h="42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Augmentation / Address imbalance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ROC-AUC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Baseline (RNN)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0.5275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DistilBERT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0.7287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XLM-RoBERTa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Undersampling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0.9116</a:t>
                      </a:r>
                      <a:endParaRPr sz="1600" u="sng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XLM-RoBERTa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Translation &amp; Back-Translation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0.7580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XLM-RoBERTa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Translation &amp; undersampling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0.7687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XLM-RoBERTa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Back-Translation &amp; undersampling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0.8269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XLM-RoBERTa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Contextual Augmentation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0.8934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Results are not satisfying so far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Some data augmentation methods (like translation) seem to decrease performance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Undersampling was so far the best performing method</a:t>
            </a:r>
            <a:endParaRPr sz="1500"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Kobayashi, S. (2018): Contextual augmentation: Data augmentation by words with paradigmatic relations. arXiv preprint arXiv:1805.06201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Shleifer, S. (2019): Low Resource Text Classification with ULMFit and Backtranslation. https://arxiv.org/abs/1903.09244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Wu, X. &amp; Lv, S. &amp; Zang, L. &amp; Han, J. &amp; Hu, </a:t>
            </a:r>
            <a:r>
              <a:rPr lang="de"/>
              <a:t>S.</a:t>
            </a:r>
            <a:r>
              <a:rPr lang="de"/>
              <a:t> (2019). Conditional BERT Contextual Augmentation. 10.1007/978-3-030-22747-0_7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XLM-RoBERTa on Subset of Training Set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Trained on reduced dataset (10,000 samples)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3 epochs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Cross validation loss: 0.0977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Recall: 0.90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Trigger Warning &amp; Disclaimer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project deals with toxic language. The presentation may therefore (for purely academic purposes) contain toxic - particularly offensive, obscene, threatening  or hateful content. It is not our intention to offend anyone in the audience or anyone's mother.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model: Data Preprocessing 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Text Cleaning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Convert text to lowercase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Split sentences into tokens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Vocabulary Building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Created a dictionary with top 10000 frequent words (Index Mapping)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&lt;PAD&gt; (padding) and &lt;UNK&gt; (unknown) tokens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Sequence Handling: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Pad/truncate all texts to </a:t>
            </a:r>
            <a:r>
              <a:rPr lang="de" sz="1400"/>
              <a:t>fixed</a:t>
            </a:r>
            <a:r>
              <a:rPr lang="de" sz="1400"/>
              <a:t> length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Rare words replaced with &lt;UNK&gt;</a:t>
            </a:r>
            <a:endParaRPr sz="1400"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XLM-RoBERTa continue..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Filtering out comments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Analyzed token lengths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Filters comments exceeding 510 tokens (to fit the model’s 512-token limit).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1,072 training samples removed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1 validation sample removed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00" y="2456550"/>
            <a:ext cx="4151826" cy="22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de"/>
              <a:t>Exploratory Data Analysis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 sz="1600"/>
              <a:t>Different sets of languages:</a:t>
            </a:r>
            <a:endParaRPr b="1"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 sz="1600"/>
              <a:t>Training set: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Only English</a:t>
            </a:r>
            <a:endParaRPr b="1"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 sz="1600"/>
              <a:t>Validation Set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Turkish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Spanish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Italian</a:t>
            </a:r>
            <a:endParaRPr b="1"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 sz="1600"/>
              <a:t>Test Set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Turkish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Spanish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Italian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Russian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Portuguese</a:t>
            </a:r>
            <a:endParaRPr b="1"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 sz="1600"/>
              <a:t>French</a:t>
            </a:r>
            <a:endParaRPr b="1" sz="1600"/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276" y="265950"/>
            <a:ext cx="3280301" cy="20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950" y="2646774"/>
            <a:ext cx="3304949" cy="20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52" y="554475"/>
            <a:ext cx="6761999" cy="41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Objective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Predict the probability of a comment text being toxic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“Toxic” includes: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H</a:t>
            </a:r>
            <a:r>
              <a:rPr lang="de" sz="1500"/>
              <a:t>ate speech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Harassment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Insults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Abusive language</a:t>
            </a:r>
            <a:endParaRPr sz="150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022275"/>
            <a:ext cx="70389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Comments from Wikipedia talk pages &amp; Civil Comments platform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Training set: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223,549 samples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8 columns: id, comment, toxic, severe_toxic, obscene, threat, insult, identity_hate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Label: column ‘toxic’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All comments in English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Validation set: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8</a:t>
            </a:r>
            <a:r>
              <a:rPr lang="de" sz="1500"/>
              <a:t>,000 samples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Comments in 3 languages (Turkish, Spanish, Italian)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Test set: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63,812 samples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Comments in 6  languages </a:t>
            </a:r>
            <a:r>
              <a:rPr lang="de" sz="1500"/>
              <a:t>(Turkish, Spanish, Italian, Russian, Portuguese, French)</a:t>
            </a:r>
            <a:endParaRPr sz="1500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Challenge: Imbalance of Class Distribution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397325"/>
            <a:ext cx="70950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</a:t>
            </a:r>
            <a:r>
              <a:rPr lang="de" sz="1600"/>
              <a:t>lass distribution: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202,165 (90.4%) non-toxic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21,384 (9.6%) toxic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Techniques  to address this: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Undersampling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Random Oversampling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Data Augmentation:</a:t>
            </a:r>
            <a:endParaRPr sz="1600"/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600"/>
              <a:t>Translation &amp; Back-Translation</a:t>
            </a:r>
            <a:endParaRPr sz="1600"/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600"/>
              <a:t>Contextual augmentation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ROC-AUC metric (Receiver Operating Characteristic - Area Under the Curve)</a:t>
            </a:r>
            <a:endParaRPr sz="1205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00" y="1532450"/>
            <a:ext cx="2811475" cy="1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Challenge: Different Sets of Languages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247300"/>
            <a:ext cx="70389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Training set: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de" sz="1600"/>
              <a:t>English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de" sz="1600"/>
              <a:t>Validation 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de" sz="1600"/>
              <a:t>Turkish, Spanish, Italian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de" sz="1600"/>
              <a:t>Test 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de" sz="1600"/>
              <a:t>Turkish, Spanish, Italian, Russian, Portuguese, French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Font typeface="Average"/>
              <a:buChar char="●"/>
            </a:pPr>
            <a:r>
              <a:rPr lang="de" sz="1600"/>
              <a:t>Methods to address this: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Font typeface="Average"/>
              <a:buChar char="○"/>
            </a:pPr>
            <a:r>
              <a:rPr lang="de" sz="1600"/>
              <a:t>Use of translations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Font typeface="Average"/>
              <a:buChar char="○"/>
            </a:pPr>
            <a:r>
              <a:rPr lang="de" sz="1600"/>
              <a:t>Use </a:t>
            </a:r>
            <a:r>
              <a:rPr lang="de" sz="1600"/>
              <a:t>XML</a:t>
            </a:r>
            <a:r>
              <a:rPr lang="de" sz="1600"/>
              <a:t>-RoBERTa  model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Font typeface="Lato"/>
              <a:buChar char="●"/>
            </a:pPr>
            <a:r>
              <a:rPr lang="de" sz="1600"/>
              <a:t>Pre-trained on &gt;100 languages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Font typeface="Lato"/>
              <a:buChar char="●"/>
            </a:pPr>
            <a:r>
              <a:rPr lang="de" sz="1600"/>
              <a:t>Recognizes languages automatically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600"/>
              <a:buFont typeface="Average"/>
              <a:buChar char="●"/>
            </a:pPr>
            <a:r>
              <a:rPr lang="de" sz="1600"/>
              <a:t>Preferred by most successful participators of the Kaggle competition</a:t>
            </a:r>
            <a:endParaRPr sz="1600"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ROC-AUC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ROC Curve: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Plots True Positive Rate (TPR) vs. False Positive Rate (FPR) across Classification thresholds.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AUC: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1: Perfect separation.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0.5: Random guessing (diagonal line).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Why use it?: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Threshold-independent performance metric.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Robust for imbalance datasets.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425" y="2286725"/>
            <a:ext cx="2376425" cy="2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235350" y="4304450"/>
            <a:ext cx="2785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https://www.researchgate.net/figure/ROC-curve-with-AUC-shaded-in-gray_fig7_367283054</a:t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Contextual Augmentation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472325"/>
            <a:ext cx="71751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Definition and core concept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G</a:t>
            </a:r>
            <a:r>
              <a:rPr lang="de" sz="1400"/>
              <a:t>enerates synthetic training samples by leveraging contextual understanding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Focuses on preserving semantic meaning while altering 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Implementation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Bidirectional Encoder (BERT)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Probability of 60%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Maximal 10 word substitutions in a sequence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Handling imbalanced dataset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Generating only toxic comments</a:t>
            </a:r>
            <a:endParaRPr sz="1400"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525" y="3948875"/>
            <a:ext cx="365388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525" y="4348475"/>
            <a:ext cx="461334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Translation and Back-Translation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Translate toxic training comments from English to 6 different languages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Translate each translation back to English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Implementation: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deep_translator GoogleTranslator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Accesses GoogleTranslator online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Very time consuming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Susceptible to failure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12,636 original toxic training samples were used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151.632 new, augmented samples</a:t>
            </a:r>
            <a:endParaRPr sz="1600"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