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3" r:id="rId2"/>
  </p:sldMasterIdLst>
  <p:notesMasterIdLst>
    <p:notesMasterId r:id="rId13"/>
  </p:notesMasterIdLst>
  <p:sldIdLst>
    <p:sldId id="256" r:id="rId3"/>
    <p:sldId id="257" r:id="rId4"/>
    <p:sldId id="258" r:id="rId5"/>
    <p:sldId id="261" r:id="rId6"/>
    <p:sldId id="262" r:id="rId7"/>
    <p:sldId id="263" r:id="rId8"/>
    <p:sldId id="264" r:id="rId9"/>
    <p:sldId id="266" r:id="rId10"/>
    <p:sldId id="267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6" autoAdjust="0"/>
    <p:restoredTop sz="94619"/>
  </p:normalViewPr>
  <p:slideViewPr>
    <p:cSldViewPr snapToGrid="0" snapToObjects="1">
      <p:cViewPr varScale="1">
        <p:scale>
          <a:sx n="108" d="100"/>
          <a:sy n="108" d="100"/>
        </p:scale>
        <p:origin x="120" y="15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1595D9-17D1-AE4E-9005-BF571A8655BD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8766BF-9D8B-354E-B71F-7EBD9F63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02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8766BF-9D8B-354E-B71F-7EBD9F63AB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294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081" y="6244982"/>
            <a:ext cx="2057400" cy="365125"/>
          </a:xfrm>
        </p:spPr>
        <p:txBody>
          <a:bodyPr/>
          <a:lstStyle/>
          <a:p>
            <a:fld id="{CCCCE547-CD5F-FE4E-9410-E8C301433F3D}" type="datetime1">
              <a:rPr lang="en-US" smtClean="0"/>
              <a:t>4/30/2024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2300" y="6244982"/>
            <a:ext cx="2057400" cy="365125"/>
          </a:xfrm>
        </p:spPr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39C166-2D6D-4472-BD2A-84AC66866A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62775" y="76200"/>
            <a:ext cx="2181225" cy="152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75" y="952500"/>
            <a:ext cx="7848600" cy="2557463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8857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565031"/>
            <a:ext cx="2949178" cy="803030"/>
          </a:xfrm>
        </p:spPr>
        <p:txBody>
          <a:bodyPr anchor="b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565031"/>
            <a:ext cx="4629150" cy="4296020"/>
          </a:xfrm>
          <a:noFill/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491154"/>
            <a:ext cx="2949178" cy="337783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5F8B-2A68-7348-8556-D6503424ED23}" type="datetime1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35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CCA4C-802C-2349-901A-DDF38BEE0FE1}" type="datetime1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29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5706" y="1652952"/>
            <a:ext cx="1971675" cy="4524010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652953"/>
            <a:ext cx="6164873" cy="452400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70E0-EA7A-584E-9A8C-36F848DD2E04}" type="datetime1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8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34D41-ADF8-3724-E477-0CFA23D6D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A7026E-97F7-484A-9B18-59E977F4CF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613DC-F9B0-6F0C-A12D-ABB6C43F1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76A7-79E5-4E0F-A270-EF421B83E6DC}" type="datetimeFigureOut">
              <a:rPr lang="en-AU" smtClean="0"/>
              <a:t>30/04/2024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BA965-7351-CF43-DEE1-D69F8D273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AF9B7-A784-0CB4-1658-CCDBAEEBC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0A8F-6F04-48BB-A7C3-E1AF6D2A07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1622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A8AA4-87A4-2076-C8FC-263E7BE5C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ADF19-867C-4DD5-D5C8-AED8757CF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83676-5052-5B5A-12FF-D66F41207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76A7-79E5-4E0F-A270-EF421B83E6DC}" type="datetimeFigureOut">
              <a:rPr lang="en-AU" smtClean="0"/>
              <a:t>30/04/2024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D4385-41EE-775A-D109-E86DF997C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8B121-6D97-C091-DDE1-99F604D6B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0A8F-6F04-48BB-A7C3-E1AF6D2A07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91067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85493-F81D-8FF1-E7C0-8BAAD2BC4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1E2B3-6FD8-A601-7C81-F8699EDE6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F01A9-3A3B-C49B-8D15-9F3C792FD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76A7-79E5-4E0F-A270-EF421B83E6DC}" type="datetimeFigureOut">
              <a:rPr lang="en-AU" smtClean="0"/>
              <a:t>30/04/2024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98631-3C3E-81BF-53EC-EDE844BB2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41E6D-1411-0128-F3AC-58628A36B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0A8F-6F04-48BB-A7C3-E1AF6D2A07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9960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31738-26CE-ABFF-10B6-6647CB7FC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C8021-F055-3719-6A8B-55963C3834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03E00-6EC2-8AB3-2416-E3A957F06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9395-CC3D-E2A2-1EFA-114F84FB4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76A7-79E5-4E0F-A270-EF421B83E6DC}" type="datetimeFigureOut">
              <a:rPr lang="en-AU" smtClean="0"/>
              <a:t>30/04/2024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A0361C-FA91-0D6C-22A0-DB3CD8862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2246F4-B4C0-0D5C-3905-6E713F039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0A8F-6F04-48BB-A7C3-E1AF6D2A07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47554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67A06-A96F-F80A-BB5E-D8BAB03E7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866EE-9271-8CA8-5D1C-287D70303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3FA008-6F73-030B-12B1-F7BFB543B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7EFFEA-0B09-7B48-17BF-C6AF652229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692AE4-0590-0740-E361-1BBE43A806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C384E9-5A71-65D7-A066-58AE7241D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76A7-79E5-4E0F-A270-EF421B83E6DC}" type="datetimeFigureOut">
              <a:rPr lang="en-AU" smtClean="0"/>
              <a:t>30/04/2024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945B52-676E-926E-31B5-ECC9F87BB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9DE06A-2499-BB6C-915E-E502A251B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0A8F-6F04-48BB-A7C3-E1AF6D2A07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07967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2556A-4E37-6C04-3A06-B22428FBE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B0D942-1058-85ED-D42B-044825123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76A7-79E5-4E0F-A270-EF421B83E6DC}" type="datetimeFigureOut">
              <a:rPr lang="en-AU" smtClean="0"/>
              <a:t>30/04/2024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1266E4-2F6B-29F5-B1A7-A0A11C52B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C62B46-E744-3B12-4559-46A4D8F10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0A8F-6F04-48BB-A7C3-E1AF6D2A07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97467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143B50-FF4D-8922-5962-C73A4FA92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76A7-79E5-4E0F-A270-EF421B83E6DC}" type="datetimeFigureOut">
              <a:rPr lang="en-AU" smtClean="0"/>
              <a:t>30/04/2024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B84F2C-610D-AB34-1BC5-3507545C1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9634F8-A277-C8EC-B3B8-2148BBBF6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0A8F-6F04-48BB-A7C3-E1AF6D2A07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3991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3D126-ADCC-4628-A588-FA24DA708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124915-01B2-4BBC-9813-DF3AC26E1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0275-9735-8D48-A4F7-4B722041E22B}" type="datetime1">
              <a:rPr lang="en-US" smtClean="0"/>
              <a:t>4/30/2024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28612-6FFF-4267-889A-C3D668D9F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8B30C1-CE6B-417E-925A-806FF502E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70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35F72-686A-C6BC-002C-7298B52CE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F0148-3C30-188F-A0AF-D80AC7A51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33A8AD-8FF2-7E92-2C27-07F29A2A0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B7E021-F9E1-7E27-D5B4-1A78D6D83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76A7-79E5-4E0F-A270-EF421B83E6DC}" type="datetimeFigureOut">
              <a:rPr lang="en-AU" smtClean="0"/>
              <a:t>30/04/2024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244F1-A353-FDA7-4CCC-9464E6191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CE28C-4BEA-407E-A22C-29A40A58F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0A8F-6F04-48BB-A7C3-E1AF6D2A07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69711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C5AB7-72D5-CF30-1B03-D4C200444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81DC2C-E274-9551-F8E4-97C12CBDD6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AB5AD-59D0-4748-5C82-3827D9BA7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BC177-394F-D4D2-609B-4E9D43BA9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76A7-79E5-4E0F-A270-EF421B83E6DC}" type="datetimeFigureOut">
              <a:rPr lang="en-AU" smtClean="0"/>
              <a:t>30/04/2024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705EC5-DBC1-940E-119D-C60273965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9C0F8-C5BD-2166-ABED-55D041FEA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0A8F-6F04-48BB-A7C3-E1AF6D2A07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13329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AF8F1-15F5-F817-2F9F-23CE5C2FB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CC61AF-F9F6-7ED2-4B34-7429C2724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CD23D-6DA9-5853-CA87-D0BDFF7E3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76A7-79E5-4E0F-A270-EF421B83E6DC}" type="datetimeFigureOut">
              <a:rPr lang="en-AU" smtClean="0"/>
              <a:t>30/04/2024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C0A12-8CAE-588F-4563-9F4BE9720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ABC06-05F1-0032-5165-DFFF4D28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0A8F-6F04-48BB-A7C3-E1AF6D2A07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82786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E4EE8D-C813-2F0A-A25D-67ED673CB5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750438-8D13-EC4B-2DB6-B198196A5A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524FB-0925-FB91-91EB-8D2AE2BC9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76A7-79E5-4E0F-A270-EF421B83E6DC}" type="datetimeFigureOut">
              <a:rPr lang="en-AU" smtClean="0"/>
              <a:t>30/04/2024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03E5F-9630-85B3-4C07-E4389DB93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4BCD1-998B-9462-88AB-AD663D1D5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0A8F-6F04-48BB-A7C3-E1AF6D2A07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794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8A2F-68F5-CB43-A185-DE86886D23B9}" type="datetime1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7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57B5-BC93-AE46-9517-7143CFC6EB83}" type="datetime1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149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C449-89B1-E242-97AB-AE36EF8508B9}" type="datetime1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92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2046"/>
            <a:ext cx="7977279" cy="1115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7DF5-5C7D-0741-9DE4-1610A6ECD20B}" type="datetime1">
              <a:rPr lang="en-US" smtClean="0"/>
              <a:t>4/30/2024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96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BD08E-61A3-D343-9E65-14E7255CD38A}" type="datetime1">
              <a:rPr lang="en-US" smtClean="0"/>
              <a:t>4/30/2024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06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2CE7-1FF8-7D4A-820B-CFF902F3610F}" type="datetime1">
              <a:rPr lang="en-US" smtClean="0"/>
              <a:t>4/30/2024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48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65030"/>
            <a:ext cx="2949178" cy="973015"/>
          </a:xfrm>
        </p:spPr>
        <p:txBody>
          <a:bodyPr anchor="b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565030"/>
            <a:ext cx="4629150" cy="429602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637692"/>
            <a:ext cx="2949178" cy="323129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B0C5-E22B-F940-B369-6BB9609A4EDF}" type="datetime1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19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48604"/>
            <a:ext cx="6168520" cy="12434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112BD-5968-1F4D-B1E4-B6CB3D5BDAF2}" type="datetime1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6A77845-9B08-4D10-A9B0-E4FF1606A638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7149493" y="676272"/>
            <a:ext cx="1822862" cy="61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955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Proxima Nova" panose="02000506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Proxima Nova" panose="02000506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Proxima Nova" panose="02000506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Proxima Nova" panose="02000506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Proxima Nova" panose="02000506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Proxima Nova" panose="02000506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C9B6F6-26AB-D73E-80F2-4F9F2AF8A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93E63-A340-7DA5-D378-0F26ED8CE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D1246-CEE5-3C33-D9E7-A8C6B9193E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676A7-79E5-4E0F-A270-EF421B83E6DC}" type="datetimeFigureOut">
              <a:rPr lang="en-AU" smtClean="0"/>
              <a:t>30/04/2024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DC475-87C0-C276-0B52-B337AB2EE4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3D4FB-D5CD-9807-9234-3FF58A9F08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30A8F-6F04-48BB-A7C3-E1AF6D2A07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548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2C4E5DC-F785-3C44-8D74-72C83B990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51" y="101424"/>
            <a:ext cx="8917497" cy="1168083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/>
              <a:t>4483/8995 Capstone Project</a:t>
            </a:r>
            <a:br>
              <a:rPr lang="en-US" sz="3600" dirty="0"/>
            </a:br>
            <a:r>
              <a:rPr lang="en-US" sz="3600" dirty="0"/>
              <a:t>Presentation</a:t>
            </a:r>
            <a:endParaRPr lang="en-US" sz="56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103FB4D-68CC-6D49-9F8F-3A82CADE9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06104" y="4572603"/>
            <a:ext cx="3367061" cy="856180"/>
          </a:xfrm>
        </p:spPr>
        <p:txBody>
          <a:bodyPr>
            <a:normAutofit fontScale="62500" lnSpcReduction="20000"/>
          </a:bodyPr>
          <a:lstStyle/>
          <a:p>
            <a:endParaRPr lang="en-US" dirty="0"/>
          </a:p>
          <a:p>
            <a:r>
              <a:rPr lang="en-US" dirty="0"/>
              <a:t>Charlotte Burrows – u3284174 </a:t>
            </a:r>
          </a:p>
          <a:p>
            <a:r>
              <a:rPr lang="en-US" dirty="0"/>
              <a:t>Tutorial: Wednesday 2:30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6261A9-6DF5-F024-FD50-B0BF105AC34E}"/>
              </a:ext>
            </a:extLst>
          </p:cNvPr>
          <p:cNvSpPr txBox="1">
            <a:spLocks/>
          </p:cNvSpPr>
          <p:nvPr/>
        </p:nvSpPr>
        <p:spPr>
          <a:xfrm>
            <a:off x="2050740" y="2864333"/>
            <a:ext cx="4829453" cy="247545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Proxima Nova" panose="02000506030000020004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US" sz="5600" dirty="0"/>
              <a:t>Cellphone Price Production</a:t>
            </a:r>
            <a:br>
              <a:rPr lang="en-US" sz="5600" dirty="0"/>
            </a:br>
            <a:endParaRPr lang="en-US" sz="5600" dirty="0"/>
          </a:p>
        </p:txBody>
      </p:sp>
      <p:pic>
        <p:nvPicPr>
          <p:cNvPr id="1028" name="Picture 4" descr="turned on gold iphone 6">
            <a:extLst>
              <a:ext uri="{FF2B5EF4-FFF2-40B4-BE49-F238E27FC236}">
                <a16:creationId xmlns:a16="http://schemas.microsoft.com/office/drawing/2014/main" id="{A08E82D8-8182-389E-2378-CA7AA1585C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75"/>
          <a:stretch/>
        </p:blipFill>
        <p:spPr bwMode="auto">
          <a:xfrm rot="20807955">
            <a:off x="6754446" y="1863204"/>
            <a:ext cx="1828708" cy="232681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lack and silver laptop computer">
            <a:extLst>
              <a:ext uri="{FF2B5EF4-FFF2-40B4-BE49-F238E27FC236}">
                <a16:creationId xmlns:a16="http://schemas.microsoft.com/office/drawing/2014/main" id="{C5F5D022-5D65-F4EE-4521-77052F8F0E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39" b="12560"/>
          <a:stretch/>
        </p:blipFill>
        <p:spPr bwMode="auto">
          <a:xfrm rot="994350">
            <a:off x="6070669" y="5022580"/>
            <a:ext cx="2325713" cy="145134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10 and 20 us dollar bill">
            <a:extLst>
              <a:ext uri="{FF2B5EF4-FFF2-40B4-BE49-F238E27FC236}">
                <a16:creationId xmlns:a16="http://schemas.microsoft.com/office/drawing/2014/main" id="{8F01E672-E185-39F2-0025-020015E3B1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5"/>
          <a:stretch/>
        </p:blipFill>
        <p:spPr bwMode="auto">
          <a:xfrm rot="393730" flipH="1">
            <a:off x="403698" y="2377637"/>
            <a:ext cx="1668507" cy="344884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0962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D43E3-34C1-46DC-9731-4795FD4A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78" y="48603"/>
            <a:ext cx="8957568" cy="1389579"/>
          </a:xfrm>
        </p:spPr>
        <p:txBody>
          <a:bodyPr/>
          <a:lstStyle/>
          <a:p>
            <a:r>
              <a:rPr lang="en-US" dirty="0"/>
              <a:t>References /Bibliography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F41078-F088-49B3-A1AF-878989F41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GitHub. “GitHub.” GitHub, 2024, github.com/.</a:t>
            </a:r>
          </a:p>
          <a:p>
            <a:endParaRPr lang="en-US" dirty="0"/>
          </a:p>
          <a:p>
            <a:r>
              <a:rPr lang="en-US" dirty="0"/>
              <a:t>“Google </a:t>
            </a:r>
            <a:r>
              <a:rPr lang="en-US" dirty="0" err="1"/>
              <a:t>Colab</a:t>
            </a:r>
            <a:r>
              <a:rPr lang="en-US" dirty="0"/>
              <a:t>.” Colab.research.google.com, colab.research.google.com/drive/1Tld9V15g4gggja8fdt520CFG_NBt3Hxr#scrollTo=R6IjxlR_Ulte. Accessed 30 Apr. 2024.</a:t>
            </a:r>
          </a:p>
          <a:p>
            <a:endParaRPr lang="en-US" dirty="0"/>
          </a:p>
          <a:p>
            <a:r>
              <a:rPr lang="en-US" dirty="0"/>
              <a:t>“Regression Analysis.” Corporate Finance Institute, corporatefinanceinstitute.com/resources/data-science/regression-analysis/#:~:text=Regression%20analysis%20is%20a%20set%20of%20statistical%20methods.</a:t>
            </a:r>
          </a:p>
          <a:p>
            <a:endParaRPr lang="en-US" dirty="0"/>
          </a:p>
          <a:p>
            <a:r>
              <a:rPr lang="en-US" dirty="0" err="1"/>
              <a:t>Unsplash</a:t>
            </a:r>
            <a:r>
              <a:rPr lang="en-US" dirty="0"/>
              <a:t>. “Photo by Aarush </a:t>
            </a:r>
            <a:r>
              <a:rPr lang="en-US" dirty="0" err="1"/>
              <a:t>Kochar</a:t>
            </a:r>
            <a:r>
              <a:rPr lang="en-US" dirty="0"/>
              <a:t> on </a:t>
            </a:r>
            <a:r>
              <a:rPr lang="en-US" dirty="0" err="1"/>
              <a:t>Unsplash</a:t>
            </a:r>
            <a:r>
              <a:rPr lang="en-US" dirty="0"/>
              <a:t>.” Unsplash.com, 25 July 2020, unsplash.com/photos/10-and-20-us-dollar-bill-ZmLXBRfjSpo. Accessed 30 Apr. 2024.</a:t>
            </a:r>
          </a:p>
          <a:p>
            <a:endParaRPr lang="en-US" dirty="0"/>
          </a:p>
          <a:p>
            <a:r>
              <a:rPr lang="en-US" dirty="0"/>
              <a:t>---. “Photo by Markus Winkler on </a:t>
            </a:r>
            <a:r>
              <a:rPr lang="en-US" dirty="0" err="1"/>
              <a:t>Unsplash</a:t>
            </a:r>
            <a:r>
              <a:rPr lang="en-US" dirty="0"/>
              <a:t>.” Unsplash.com, 9 June 2020, unsplash.com/photos/black-and-silver-laptop-computer-IrRbSND5EUc.</a:t>
            </a:r>
          </a:p>
        </p:txBody>
      </p:sp>
    </p:spTree>
    <p:extLst>
      <p:ext uri="{BB962C8B-B14F-4D97-AF65-F5344CB8AC3E}">
        <p14:creationId xmlns:p14="http://schemas.microsoft.com/office/powerpoint/2010/main" val="221869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D43E3-34C1-46DC-9731-4795FD4A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2" y="48604"/>
            <a:ext cx="9010834" cy="1243418"/>
          </a:xfrm>
        </p:spPr>
        <p:txBody>
          <a:bodyPr/>
          <a:lstStyle/>
          <a:p>
            <a:r>
              <a:rPr lang="en-US" dirty="0"/>
              <a:t>Table of Contents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F41078-F088-49B3-A1AF-878989F41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22" y="1597981"/>
            <a:ext cx="9010834" cy="5095782"/>
          </a:xfrm>
        </p:spPr>
        <p:txBody>
          <a:bodyPr>
            <a:normAutofit/>
          </a:bodyPr>
          <a:lstStyle/>
          <a:p>
            <a:pPr marL="971550" lvl="1" indent="-514350" algn="just">
              <a:buFont typeface="+mj-lt"/>
              <a:buAutoNum type="arabicPeriod"/>
            </a:pPr>
            <a:r>
              <a:rPr lang="en-US" dirty="0"/>
              <a:t>Overview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dirty="0"/>
              <a:t>Dataset Details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dirty="0"/>
              <a:t>EDA (Exploratory Data Analysis) Outcomes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dirty="0"/>
              <a:t>AI/ML/PDA (Predictive Data Analytics) Outcomes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GB" dirty="0"/>
              <a:t>Implementation and Deployment of the GUI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dirty="0"/>
              <a:t>References/Bibliography</a:t>
            </a:r>
          </a:p>
        </p:txBody>
      </p:sp>
    </p:spTree>
    <p:extLst>
      <p:ext uri="{BB962C8B-B14F-4D97-AF65-F5344CB8AC3E}">
        <p14:creationId xmlns:p14="http://schemas.microsoft.com/office/powerpoint/2010/main" val="4153711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D43E3-34C1-46DC-9731-4795FD4A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54" y="48604"/>
            <a:ext cx="8984202" cy="1243418"/>
          </a:xfrm>
        </p:spPr>
        <p:txBody>
          <a:bodyPr/>
          <a:lstStyle/>
          <a:p>
            <a:pPr algn="just"/>
            <a:r>
              <a:rPr lang="en-US" dirty="0"/>
              <a:t>Overview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F41078-F088-49B3-A1AF-878989F41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54" y="1553592"/>
            <a:ext cx="8984202" cy="517568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Problem Statement: </a:t>
            </a:r>
            <a:r>
              <a:rPr lang="en-GB" dirty="0"/>
              <a:t>This project aims to predict cell phone prices by:</a:t>
            </a:r>
          </a:p>
          <a:p>
            <a:r>
              <a:rPr lang="en-GB" dirty="0"/>
              <a:t>Analysing &amp; Creating</a:t>
            </a:r>
          </a:p>
          <a:p>
            <a:pPr lvl="1"/>
            <a:r>
              <a:rPr lang="en-GB" dirty="0"/>
              <a:t>Numerical data</a:t>
            </a:r>
          </a:p>
          <a:p>
            <a:pPr lvl="1"/>
            <a:r>
              <a:rPr lang="en-GB" dirty="0"/>
              <a:t>Pictorial data</a:t>
            </a:r>
          </a:p>
          <a:p>
            <a:r>
              <a:rPr lang="en-GB" dirty="0"/>
              <a:t>Building </a:t>
            </a:r>
            <a:r>
              <a:rPr lang="en-US" dirty="0"/>
              <a:t>models </a:t>
            </a:r>
          </a:p>
          <a:p>
            <a:pPr lvl="1"/>
            <a:r>
              <a:rPr lang="en-GB" dirty="0"/>
              <a:t>Model testing &amp; training</a:t>
            </a:r>
          </a:p>
          <a:p>
            <a:pPr lvl="1"/>
            <a:r>
              <a:rPr lang="en-GB" dirty="0"/>
              <a:t>Self-developed model</a:t>
            </a:r>
          </a:p>
          <a:p>
            <a:pPr marL="0" indent="0">
              <a:buNone/>
            </a:pPr>
            <a:r>
              <a:rPr lang="en-US" dirty="0"/>
              <a:t>For end-users to interact with.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2864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D43E3-34C1-46DC-9731-4795FD4A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77" y="48603"/>
            <a:ext cx="8984202" cy="1389579"/>
          </a:xfrm>
        </p:spPr>
        <p:txBody>
          <a:bodyPr/>
          <a:lstStyle/>
          <a:p>
            <a:pPr algn="just"/>
            <a:r>
              <a:rPr lang="en-US" dirty="0"/>
              <a:t>2. Dataset Details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BF41078-F088-49B3-A1AF-878989F41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77" y="1580225"/>
            <a:ext cx="8984202" cy="5166804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Product Id - ID of each </a:t>
            </a:r>
            <a:r>
              <a:rPr lang="en-GB" dirty="0" err="1"/>
              <a:t>cellphone</a:t>
            </a:r>
            <a:endParaRPr lang="en-GB" dirty="0"/>
          </a:p>
          <a:p>
            <a:r>
              <a:rPr lang="en-GB" dirty="0"/>
              <a:t>Price - Price of each </a:t>
            </a:r>
            <a:r>
              <a:rPr lang="en-GB" dirty="0" err="1"/>
              <a:t>cellphone</a:t>
            </a:r>
            <a:endParaRPr lang="en-GB" dirty="0"/>
          </a:p>
          <a:p>
            <a:r>
              <a:rPr lang="en-GB" dirty="0"/>
              <a:t>Sale - Sales number</a:t>
            </a:r>
          </a:p>
          <a:p>
            <a:r>
              <a:rPr lang="en-GB" dirty="0"/>
              <a:t>Weight - Weight of each </a:t>
            </a:r>
            <a:r>
              <a:rPr lang="en-GB" dirty="0" err="1"/>
              <a:t>cellphone</a:t>
            </a:r>
            <a:endParaRPr lang="en-GB" dirty="0"/>
          </a:p>
          <a:p>
            <a:r>
              <a:rPr lang="en-GB" dirty="0"/>
              <a:t>Resolution - Resolution of each </a:t>
            </a:r>
            <a:r>
              <a:rPr lang="en-GB" dirty="0" err="1"/>
              <a:t>cellphone</a:t>
            </a:r>
            <a:endParaRPr lang="en-GB" dirty="0"/>
          </a:p>
          <a:p>
            <a:r>
              <a:rPr lang="en-GB" dirty="0"/>
              <a:t>PPI - Phone Pixel Density</a:t>
            </a:r>
          </a:p>
          <a:p>
            <a:r>
              <a:rPr lang="en-GB" dirty="0"/>
              <a:t>CPU core - type of CPU core in each </a:t>
            </a:r>
            <a:r>
              <a:rPr lang="en-GB" dirty="0" err="1"/>
              <a:t>cellphone</a:t>
            </a:r>
            <a:endParaRPr lang="en-GB" dirty="0"/>
          </a:p>
          <a:p>
            <a:r>
              <a:rPr lang="en-GB" dirty="0"/>
              <a:t>CPU frequency - CPU Frequency in each </a:t>
            </a:r>
            <a:r>
              <a:rPr lang="en-GB" dirty="0" err="1"/>
              <a:t>cellphone</a:t>
            </a:r>
            <a:r>
              <a:rPr lang="en-GB" dirty="0"/>
              <a:t> in Hertz (Hz)</a:t>
            </a:r>
          </a:p>
          <a:p>
            <a:r>
              <a:rPr lang="en-GB" dirty="0"/>
              <a:t>internal memory - Internal memory of each </a:t>
            </a:r>
            <a:r>
              <a:rPr lang="en-GB" dirty="0" err="1"/>
              <a:t>cellphone</a:t>
            </a:r>
            <a:r>
              <a:rPr lang="en-GB" dirty="0"/>
              <a:t> both read-only memory (ROM) and random-access memory (RAM)</a:t>
            </a:r>
          </a:p>
          <a:p>
            <a:r>
              <a:rPr lang="en-GB" dirty="0"/>
              <a:t>Ram - Random-Access Memory of each </a:t>
            </a:r>
            <a:r>
              <a:rPr lang="en-GB" dirty="0" err="1"/>
              <a:t>cellphone</a:t>
            </a:r>
            <a:endParaRPr lang="en-GB" dirty="0"/>
          </a:p>
          <a:p>
            <a:r>
              <a:rPr lang="en-GB" dirty="0"/>
              <a:t>Rear Camera - The camera is located on the back of a device.</a:t>
            </a:r>
          </a:p>
          <a:p>
            <a:r>
              <a:rPr lang="en-GB" dirty="0"/>
              <a:t>Front Camera - The camera is located on the front of a device.</a:t>
            </a:r>
          </a:p>
          <a:p>
            <a:r>
              <a:rPr lang="en-GB" dirty="0"/>
              <a:t>battery - The power source for electronic devices</a:t>
            </a:r>
          </a:p>
          <a:p>
            <a:r>
              <a:rPr lang="en-GB" dirty="0"/>
              <a:t>thickness - The measurement of how thin or thick a device.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610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D43E3-34C1-46DC-9731-4795FD4A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78" y="48604"/>
            <a:ext cx="9055222" cy="1354068"/>
          </a:xfrm>
        </p:spPr>
        <p:txBody>
          <a:bodyPr anchor="b">
            <a:normAutofit/>
          </a:bodyPr>
          <a:lstStyle/>
          <a:p>
            <a:r>
              <a:rPr lang="en-US" dirty="0"/>
              <a:t>3. EDA (Exploratory Data Analysis) Outcomes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FC5863-1A2C-EACC-E1CF-3E3B30C2475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285281" y="2939970"/>
            <a:ext cx="4655366" cy="2688473"/>
          </a:xfrm>
          <a:noFill/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3BACE56-39DC-4CEC-283C-78338866A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5166" y="2066548"/>
            <a:ext cx="3886200" cy="91757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Categorical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17CDCE-166F-5212-D692-68E0879B1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55" y="2984124"/>
            <a:ext cx="3581996" cy="3501342"/>
          </a:xfrm>
          <a:prstGeom prst="rect">
            <a:avLst/>
          </a:prstGeom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9E333BA6-ED19-3043-B44E-692F40DAEA17}"/>
              </a:ext>
            </a:extLst>
          </p:cNvPr>
          <p:cNvSpPr txBox="1">
            <a:spLocks/>
          </p:cNvSpPr>
          <p:nvPr/>
        </p:nvSpPr>
        <p:spPr>
          <a:xfrm>
            <a:off x="4780141" y="2066549"/>
            <a:ext cx="3886200" cy="917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Proxima Nova" panose="02000506030000020004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Proxima Nova" panose="02000506030000020004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Proxima Nova" panose="02000506030000020004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Proxima Nova" panose="02000506030000020004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Proxima Nova" panose="0200050603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Continuous Data</a:t>
            </a:r>
          </a:p>
        </p:txBody>
      </p:sp>
    </p:spTree>
    <p:extLst>
      <p:ext uri="{BB962C8B-B14F-4D97-AF65-F5344CB8AC3E}">
        <p14:creationId xmlns:p14="http://schemas.microsoft.com/office/powerpoint/2010/main" val="314860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D43E3-34C1-46DC-9731-4795FD4A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0" y="48604"/>
            <a:ext cx="9010835" cy="1407334"/>
          </a:xfrm>
        </p:spPr>
        <p:txBody>
          <a:bodyPr/>
          <a:lstStyle/>
          <a:p>
            <a:r>
              <a:rPr lang="en-US" dirty="0"/>
              <a:t>4. AI/ML/PDA (Predictive Data Analysis) Outcomes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BF41078-F088-49B3-A1AF-878989F41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19" y="1585928"/>
            <a:ext cx="4500981" cy="52234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Highest production rate: </a:t>
            </a:r>
            <a:r>
              <a:rPr lang="en-US" dirty="0" err="1"/>
              <a:t>xgbost</a:t>
            </a:r>
            <a:r>
              <a:rPr lang="en-US" dirty="0"/>
              <a:t> Regression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GB" sz="2400" dirty="0"/>
              <a:t>“Regression analysis is a set of statistical methods used for the estimation of relationships between a dependent variable and one or more independent variables.“</a:t>
            </a:r>
          </a:p>
          <a:p>
            <a:pPr marL="0" indent="0">
              <a:buNone/>
            </a:pPr>
            <a:r>
              <a:rPr lang="en-US" sz="2400" dirty="0"/>
              <a:t>(“Regression Analysis”)</a:t>
            </a:r>
          </a:p>
        </p:txBody>
      </p:sp>
      <p:pic>
        <p:nvPicPr>
          <p:cNvPr id="2056" name="Picture 8" descr="Regression Analysis - Types of Regression Analysis">
            <a:extLst>
              <a:ext uri="{FF2B5EF4-FFF2-40B4-BE49-F238E27FC236}">
                <a16:creationId xmlns:a16="http://schemas.microsoft.com/office/drawing/2014/main" id="{19CAFB31-CFB5-B697-2F17-7D539355E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458" y="1778077"/>
            <a:ext cx="4257675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281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D43E3-34C1-46DC-9731-4795FD4A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0" y="62144"/>
            <a:ext cx="9072979" cy="1384916"/>
          </a:xfrm>
        </p:spPr>
        <p:txBody>
          <a:bodyPr>
            <a:normAutofit/>
          </a:bodyPr>
          <a:lstStyle/>
          <a:p>
            <a:r>
              <a:rPr lang="en-US" sz="3600" dirty="0"/>
              <a:t>5. </a:t>
            </a:r>
            <a:r>
              <a:rPr lang="en-AU" sz="3600" dirty="0"/>
              <a:t>Implementation and Deployment of the GUI</a:t>
            </a:r>
            <a:endParaRPr lang="en-US" sz="36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84DE15-3A8A-2560-E415-FF80CB1DA2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049" y="3448860"/>
            <a:ext cx="8649898" cy="74441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70DA74-9CC0-EB15-61C1-EC135083CF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98"/>
          <a:stretch/>
        </p:blipFill>
        <p:spPr>
          <a:xfrm>
            <a:off x="247051" y="1770783"/>
            <a:ext cx="8649898" cy="4486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04D911-C98F-BE2F-441C-20B3B1B79C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050" y="2386198"/>
            <a:ext cx="8649897" cy="84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66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79C181-E32E-7676-807C-A50DBB835F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837" y="2597823"/>
            <a:ext cx="2696104" cy="3794937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6DE0C09-E1B9-D679-7EE1-FACFB842D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71022"/>
            <a:ext cx="9001958" cy="137603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Cellphone Price Predictor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8F5DCD-2420-2D00-624E-F844DF9AE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3779" y="2597823"/>
            <a:ext cx="2700805" cy="38500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1321FD-6FFB-DBE2-1F38-F91A3428B3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4133" y="3658802"/>
            <a:ext cx="2838846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514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568E0-B542-8EB4-6A94-BEA2134C2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Individual project</a:t>
            </a:r>
          </a:p>
          <a:p>
            <a:r>
              <a:rPr lang="en-AU" dirty="0"/>
              <a:t>Allowing for a more in-depth investigation into data analysis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179A4D1-7DA8-7A59-9CF0-9DAAC161C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77" y="71022"/>
            <a:ext cx="8975324" cy="1340528"/>
          </a:xfrm>
        </p:spPr>
        <p:txBody>
          <a:bodyPr>
            <a:normAutofit/>
          </a:bodyPr>
          <a:lstStyle/>
          <a:p>
            <a:pPr algn="ctr"/>
            <a:r>
              <a:rPr lang="en-AU" dirty="0"/>
              <a:t>REFLECTION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796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owson">
      <a:dk1>
        <a:srgbClr val="000000"/>
      </a:dk1>
      <a:lt1>
        <a:srgbClr val="FFFFFF"/>
      </a:lt1>
      <a:dk2>
        <a:srgbClr val="44546A"/>
      </a:dk2>
      <a:lt2>
        <a:srgbClr val="DDDDDD"/>
      </a:lt2>
      <a:accent1>
        <a:srgbClr val="FFBB00"/>
      </a:accent1>
      <a:accent2>
        <a:srgbClr val="DDDDDD"/>
      </a:accent2>
      <a:accent3>
        <a:srgbClr val="3C3C3C"/>
      </a:accent3>
      <a:accent4>
        <a:srgbClr val="FFC000"/>
      </a:accent4>
      <a:accent5>
        <a:srgbClr val="CC9900"/>
      </a:accent5>
      <a:accent6>
        <a:srgbClr val="70AD47"/>
      </a:accent6>
      <a:hlink>
        <a:srgbClr val="CC9900"/>
      </a:hlink>
      <a:folHlink>
        <a:srgbClr val="DDDDDD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 Charcoal.potx" id="{A10D2970-A675-42FF-86BD-60022CDB6C3D}" vid="{F0B54EFA-268C-40FD-8803-C3E6751DCDCB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TUPPT-Graphite-43</Template>
  <TotalTime>4296</TotalTime>
  <Words>454</Words>
  <Application>Microsoft Office PowerPoint</Application>
  <PresentationFormat>On-screen Show (4:3)</PresentationFormat>
  <Paragraphs>60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Proxima Nova</vt:lpstr>
      <vt:lpstr>Office Theme</vt:lpstr>
      <vt:lpstr>Custom Design</vt:lpstr>
      <vt:lpstr>4483/8995 Capstone Project Presentation</vt:lpstr>
      <vt:lpstr>Table of Contents </vt:lpstr>
      <vt:lpstr>Overview </vt:lpstr>
      <vt:lpstr>2. Dataset Details</vt:lpstr>
      <vt:lpstr>3. EDA (Exploratory Data Analysis) Outcomes</vt:lpstr>
      <vt:lpstr>4. AI/ML/PDA (Predictive Data Analysis) Outcomes</vt:lpstr>
      <vt:lpstr>5. Implementation and Deployment of the GUI</vt:lpstr>
      <vt:lpstr>Cellphone Price Predictor</vt:lpstr>
      <vt:lpstr>REFLECTION</vt:lpstr>
      <vt:lpstr>References /Bibliography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rakshitha rao</dc:creator>
  <cp:lastModifiedBy>CharlotteBurrows</cp:lastModifiedBy>
  <cp:revision>14</cp:revision>
  <dcterms:created xsi:type="dcterms:W3CDTF">2019-03-14T01:12:25Z</dcterms:created>
  <dcterms:modified xsi:type="dcterms:W3CDTF">2024-05-03T10:50:26Z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f6fef03-d487-4433-8e43-6b81c0a1b7be_Enabled">
    <vt:lpwstr>true</vt:lpwstr>
  </property>
  <property fmtid="{D5CDD505-2E9C-101B-9397-08002B2CF9AE}" pid="3" name="MSIP_Label_bf6fef03-d487-4433-8e43-6b81c0a1b7be_SetDate">
    <vt:lpwstr>2023-04-26T00:57:11Z</vt:lpwstr>
  </property>
  <property fmtid="{D5CDD505-2E9C-101B-9397-08002B2CF9AE}" pid="4" name="MSIP_Label_bf6fef03-d487-4433-8e43-6b81c0a1b7be_Method">
    <vt:lpwstr>Standard</vt:lpwstr>
  </property>
  <property fmtid="{D5CDD505-2E9C-101B-9397-08002B2CF9AE}" pid="5" name="MSIP_Label_bf6fef03-d487-4433-8e43-6b81c0a1b7be_Name">
    <vt:lpwstr>Unclassified</vt:lpwstr>
  </property>
  <property fmtid="{D5CDD505-2E9C-101B-9397-08002B2CF9AE}" pid="6" name="MSIP_Label_bf6fef03-d487-4433-8e43-6b81c0a1b7be_SiteId">
    <vt:lpwstr>1daf5147-a543-4707-a2fb-2acf0b2a3936</vt:lpwstr>
  </property>
  <property fmtid="{D5CDD505-2E9C-101B-9397-08002B2CF9AE}" pid="7" name="MSIP_Label_bf6fef03-d487-4433-8e43-6b81c0a1b7be_ActionId">
    <vt:lpwstr>24dac2fe-ea53-43a1-86b4-5af1bf9b3648</vt:lpwstr>
  </property>
  <property fmtid="{D5CDD505-2E9C-101B-9397-08002B2CF9AE}" pid="8" name="MSIP_Label_bf6fef03-d487-4433-8e43-6b81c0a1b7be_ContentBits">
    <vt:lpwstr>0</vt:lpwstr>
  </property>
</Properties>
</file>