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Mono Medium"/>
      <p:regular r:id="rId32"/>
      <p:bold r:id="rId33"/>
      <p:italic r:id="rId34"/>
      <p:boldItalic r:id="rId35"/>
    </p:embeddedFont>
    <p:embeddedFont>
      <p:font typeface="Oswald Medium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Roboto Medium"/>
      <p:regular r:id="rId42"/>
      <p:bold r:id="rId43"/>
      <p:italic r:id="rId44"/>
      <p:boldItalic r:id="rId45"/>
    </p:embeddedFont>
    <p:embeddedFont>
      <p:font typeface="Oswald Light"/>
      <p:regular r:id="rId46"/>
      <p:bold r:id="rId47"/>
    </p:embeddedFont>
    <p:embeddedFont>
      <p:font typeface="Oswald SemiBold"/>
      <p:regular r:id="rId48"/>
      <p:bold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RobotoMedium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RobotoMedium-italic.fntdata"/><Relationship Id="rId43" Type="http://schemas.openxmlformats.org/officeDocument/2006/relationships/font" Target="fonts/RobotoMedium-bold.fntdata"/><Relationship Id="rId46" Type="http://schemas.openxmlformats.org/officeDocument/2006/relationships/font" Target="fonts/OswaldLight-regular.fntdata"/><Relationship Id="rId45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SemiBold-regular.fntdata"/><Relationship Id="rId47" Type="http://schemas.openxmlformats.org/officeDocument/2006/relationships/font" Target="fonts/OswaldLight-bold.fntdata"/><Relationship Id="rId49" Type="http://schemas.openxmlformats.org/officeDocument/2006/relationships/font" Target="fonts/Oswal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MonoMedium-bold.fntdata"/><Relationship Id="rId32" Type="http://schemas.openxmlformats.org/officeDocument/2006/relationships/font" Target="fonts/RobotoMonoMedium-regular.fntdata"/><Relationship Id="rId35" Type="http://schemas.openxmlformats.org/officeDocument/2006/relationships/font" Target="fonts/RobotoMonoMedium-boldItalic.fntdata"/><Relationship Id="rId34" Type="http://schemas.openxmlformats.org/officeDocument/2006/relationships/font" Target="fonts/RobotoMonoMedium-italic.fntdata"/><Relationship Id="rId37" Type="http://schemas.openxmlformats.org/officeDocument/2006/relationships/font" Target="fonts/OswaldMedium-bold.fntdata"/><Relationship Id="rId36" Type="http://schemas.openxmlformats.org/officeDocument/2006/relationships/font" Target="fonts/OswaldMedium-regular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b9e8b6c7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b9e8b6c7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bb2f0f7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bb2f0f7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b9e8b6c7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b9e8b6c7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b9e8b6c7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b9e8b6c7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b9e8b6c7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b9e8b6c7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b9e8b6c7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b9e8b6c7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9e8b6c7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b9e8b6c7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b9e8b6c7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b9e8b6c7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bb2f0f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bb2f0f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bb2f0f7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bb2f0f7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b9e8b6c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b9e8b6c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b9e8b6c7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b9e8b6c7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b9e8b6c7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b9e8b6c7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b9e8b6c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b9e8b6c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b9e8b6c7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b9e8b6c7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9e8b6c7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b9e8b6c7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b9e8b6c7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b9e8b6c7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b9e8b6c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b9e8b6c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b9e8b6c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b9e8b6c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b9e8b6c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b9e8b6c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b9e8b6c7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b9e8b6c7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b9e8b6c7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b9e8b6c7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9e8b6c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b9e8b6c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9e8b6c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9e8b6c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b9e8b6c7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b9e8b6c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hyperlink" Target="https://www.fool.com/investing/2023/01/01/5-top-stocks-for-january/" TargetMode="External"/><Relationship Id="rId5" Type="http://schemas.openxmlformats.org/officeDocument/2006/relationships/hyperlink" Target="https://www.kiplinger.com/invested-1000-in-netflix-nflx-stock-worth-how-much-now" TargetMode="External"/><Relationship Id="rId6" Type="http://schemas.openxmlformats.org/officeDocument/2006/relationships/hyperlink" Target="https://www.investopedia.com/investing/beta-know-risk/#:~:text=Beta%20is%20a%20concept%20that,a%20stock%20with%20lower%20volatility" TargetMode="External"/><Relationship Id="rId7" Type="http://schemas.openxmlformats.org/officeDocument/2006/relationships/hyperlink" Target="https://www.investopedia.com/ask/answers/010815/what-good-sharpe-ratio.asp#:~:text=The%20Sharpe%20ratio%20can%20be,government%20treasury%20bonds%20or%20bil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014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Project One</a:t>
            </a:r>
            <a:endParaRPr b="1" sz="55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5">
                <a:latin typeface="Roboto Mono Medium"/>
                <a:ea typeface="Roboto Mono Medium"/>
                <a:cs typeface="Roboto Mono Medium"/>
                <a:sym typeface="Roboto Mono Medium"/>
              </a:rPr>
              <a:t>A </a:t>
            </a:r>
            <a:r>
              <a:rPr lang="en" sz="3455">
                <a:latin typeface="Roboto Mono Medium"/>
                <a:ea typeface="Roboto Mono Medium"/>
                <a:cs typeface="Roboto Mono Medium"/>
                <a:sym typeface="Roboto Mono Medium"/>
              </a:rPr>
              <a:t>Stocks Data Pipeline</a:t>
            </a:r>
            <a:endParaRPr sz="3455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67375"/>
            <a:ext cx="85206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Cecilia Cabiya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type="title"/>
          </p:nvPr>
        </p:nvSpPr>
        <p:spPr>
          <a:xfrm>
            <a:off x="435200" y="34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More on the 100k Investments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00" y="1492575"/>
            <a:ext cx="2613875" cy="26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043" y="1492575"/>
            <a:ext cx="2842333" cy="26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0583" y="1492574"/>
            <a:ext cx="2714667" cy="26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435200" y="34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More on the 100k Investments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427500" y="1569850"/>
            <a:ext cx="24048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Amazon: 30k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BIP: 0%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Tesla: 0%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Netflix: 30k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VTI: 30k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VYM: 10k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Forex: 0%</a:t>
            </a:r>
            <a:endParaRPr sz="2000">
              <a:solidFill>
                <a:srgbClr val="7F6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427500" y="1025025"/>
            <a:ext cx="25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INVESTMENT 3	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369600" y="1569850"/>
            <a:ext cx="24048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Amazon: 15k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BIP: 15k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Tesla: 15k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Netflix: 15k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VTI: 15k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VYM: 15k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Forex: 10k</a:t>
            </a:r>
            <a:endParaRPr sz="2000">
              <a:solidFill>
                <a:srgbClr val="7F6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369600" y="1025025"/>
            <a:ext cx="25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INVESTMENT 2	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35200" y="1569850"/>
            <a:ext cx="24048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Amazon: 30k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BIP: 30k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Tesla: 10k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Netflix: 30k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VTI: 0%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VYM: 0%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Forex: 0%</a:t>
            </a:r>
            <a:endParaRPr sz="2000">
              <a:solidFill>
                <a:srgbClr val="7F6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35200" y="1025025"/>
            <a:ext cx="25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INVESTMENT 1	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435200" y="34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More on the 100k Investments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427500" y="1569850"/>
            <a:ext cx="24048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Amazon: 38118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BIP: 0%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Tesla: 0%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Netflix: 37851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VTI: 11874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VYM: 1019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Forex: 0%</a:t>
            </a:r>
            <a:endParaRPr sz="2000">
              <a:solidFill>
                <a:srgbClr val="7F6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6427500" y="1025025"/>
            <a:ext cx="25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RETURN: 88,862</a:t>
            </a: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369600" y="1569850"/>
            <a:ext cx="24048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Amazon: 19059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BIP: -1935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Tesla: 10551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Netflix: 18925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VTI: 5937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VYM: 1528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Forex: 0</a:t>
            </a:r>
            <a:endParaRPr sz="2000">
              <a:solidFill>
                <a:srgbClr val="7F6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369600" y="1025025"/>
            <a:ext cx="25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RETURN: 54,066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35200" y="1569850"/>
            <a:ext cx="24048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Amazon: 38118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BIP: -3870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Tesla: 7034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Netflix: 37851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VTI: 0%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VYM: 0%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Forex: 0%</a:t>
            </a:r>
            <a:endParaRPr sz="2000">
              <a:solidFill>
                <a:srgbClr val="7F6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35200" y="1025025"/>
            <a:ext cx="25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RETURN: 79,133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5405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Insights Before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286700"/>
            <a:ext cx="8172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asset’s beta and sharpe ratio are good indicators of their volatility and benefit to buyers.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Beta displays a </a:t>
            </a:r>
            <a:r>
              <a:rPr lang="en">
                <a:solidFill>
                  <a:schemeClr val="dk1"/>
                </a:solidFill>
              </a:rPr>
              <a:t>stock's</a:t>
            </a:r>
            <a:r>
              <a:rPr lang="en">
                <a:solidFill>
                  <a:schemeClr val="dk1"/>
                </a:solidFill>
              </a:rPr>
              <a:t> volatility [3]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Beta &gt; 1.0 = Stock is more </a:t>
            </a:r>
            <a:r>
              <a:rPr i="1" lang="en">
                <a:solidFill>
                  <a:schemeClr val="dk1"/>
                </a:solidFill>
              </a:rPr>
              <a:t>volatile</a:t>
            </a:r>
            <a:r>
              <a:rPr i="1" lang="en">
                <a:solidFill>
                  <a:schemeClr val="dk1"/>
                </a:solidFill>
              </a:rPr>
              <a:t> than market</a:t>
            </a:r>
            <a:endParaRPr i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Beta &lt; 1.0 = Stock is less </a:t>
            </a:r>
            <a:r>
              <a:rPr i="1" lang="en">
                <a:solidFill>
                  <a:schemeClr val="dk1"/>
                </a:solidFill>
              </a:rPr>
              <a:t>volatile</a:t>
            </a:r>
            <a:r>
              <a:rPr i="1" lang="en">
                <a:solidFill>
                  <a:schemeClr val="dk1"/>
                </a:solidFill>
              </a:rPr>
              <a:t> than market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Sharpe ratio </a:t>
            </a:r>
            <a:r>
              <a:rPr lang="en">
                <a:solidFill>
                  <a:schemeClr val="dk1"/>
                </a:solidFill>
              </a:rPr>
              <a:t>displays how well a stock is performing [4]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Sharpe &gt; 2.0 = Well-performing stock</a:t>
            </a:r>
            <a:endParaRPr i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Sharpe &gt; 3.0 = Excellent-performing stock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223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Insights Before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26400" y="881000"/>
            <a:ext cx="8172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Pulled from the stock volatility tables: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990800"/>
            <a:ext cx="34629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r>
              <a:rPr i="1"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Beta: 2.33 Sharpe: 2.0</a:t>
            </a:r>
            <a:endParaRPr i="1"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Beta: 1.15 Sharpe: 3.38</a:t>
            </a:r>
            <a:endParaRPr i="1"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Beta: 1.27 Sharpe: 3.35</a:t>
            </a:r>
            <a:endParaRPr i="1"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11700" y="1418100"/>
            <a:ext cx="820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SHARPE AND BETA VALUES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862900" y="1990800"/>
            <a:ext cx="44097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Beta: 1.01 Sharpe: 3.28</a:t>
            </a:r>
            <a:endParaRPr i="1"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VYM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Beta: .76 Sharpe: 1.16</a:t>
            </a:r>
            <a:endParaRPr i="1"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Brookfield Infrastructure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Beta: 1.03 Sharpe: -2.44</a:t>
            </a:r>
            <a:endParaRPr i="1"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223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Price </a:t>
            </a: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72" y="1247897"/>
            <a:ext cx="4260300" cy="323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924" y="1247900"/>
            <a:ext cx="4193606" cy="32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223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Price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72" y="1247897"/>
            <a:ext cx="4260300" cy="323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924" y="1247900"/>
            <a:ext cx="4193606" cy="32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72" y="1247875"/>
            <a:ext cx="4260300" cy="323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572" y="1244163"/>
            <a:ext cx="4260300" cy="324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223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Price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72" y="1247897"/>
            <a:ext cx="4260300" cy="323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924" y="1247900"/>
            <a:ext cx="4193606" cy="32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72" y="1247894"/>
            <a:ext cx="4260300" cy="323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575" y="1247895"/>
            <a:ext cx="4260300" cy="323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223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Price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72" y="1247897"/>
            <a:ext cx="4260300" cy="323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924" y="1247900"/>
            <a:ext cx="4193606" cy="32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72" y="1247894"/>
            <a:ext cx="4260300" cy="323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575" y="1247895"/>
            <a:ext cx="4260300" cy="323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2572" y="1225238"/>
            <a:ext cx="4260300" cy="326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5672" y="1276284"/>
            <a:ext cx="4193600" cy="320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223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Price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225" y="1031050"/>
            <a:ext cx="5099525" cy="38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224" y="1031049"/>
            <a:ext cx="5029080" cy="3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Outline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stocks, etfs, and forex conversions selected for the portfolio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investments made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ETL process, with a code showcase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Visualizations and insights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223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Price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225" y="1031050"/>
            <a:ext cx="5099525" cy="3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223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Price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563" y="1145426"/>
            <a:ext cx="421990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541" y="1145425"/>
            <a:ext cx="4412669" cy="31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152475"/>
            <a:ext cx="49215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Forex follows </a:t>
            </a:r>
            <a:r>
              <a:rPr lang="en"/>
              <a:t>predictable</a:t>
            </a:r>
            <a:r>
              <a:rPr lang="en"/>
              <a:t> pattern, </a:t>
            </a:r>
            <a:r>
              <a:rPr lang="en"/>
              <a:t>oscillating</a:t>
            </a:r>
            <a:r>
              <a:rPr lang="en"/>
              <a:t> with a period of approx. 3 months.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pattern can be used to buyers’ advantages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growth is not explosive like stocks, however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725" y="769571"/>
            <a:ext cx="3392575" cy="269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368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Insights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5414913" y="3610825"/>
            <a:ext cx="34422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Roboto Medium"/>
                <a:ea typeface="Roboto Medium"/>
                <a:cs typeface="Roboto Medium"/>
                <a:sym typeface="Roboto Medium"/>
              </a:rPr>
              <a:t>Limited effect on price due to month. </a:t>
            </a:r>
            <a:endParaRPr i="1"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400">
                <a:latin typeface="Roboto Medium"/>
                <a:ea typeface="Roboto Medium"/>
                <a:cs typeface="Roboto Medium"/>
                <a:sym typeface="Roboto Medium"/>
              </a:rPr>
              <a:t>July is the high, October the low.</a:t>
            </a:r>
            <a:endParaRPr i="1"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11700" y="1152475"/>
            <a:ext cx="81600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the dip in Fall 2023 is noticeable in all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a reaction to high inflation rates in mid-late 2023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may have been a good time to buy as all prices were down, and trends repaired quickly for all stocks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368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Insights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50" y="2750575"/>
            <a:ext cx="2803525" cy="21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772" y="2750575"/>
            <a:ext cx="2803529" cy="21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1012" y="2748128"/>
            <a:ext cx="2803525" cy="213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11700" y="1152475"/>
            <a:ext cx="38568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catch-all solution, Tesla </a:t>
            </a:r>
            <a:r>
              <a:rPr lang="en"/>
              <a:t>experienced</a:t>
            </a:r>
            <a:r>
              <a:rPr lang="en"/>
              <a:t> a dip and failed to continue growth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a modest amount into stocks with proven growth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368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Insights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152475"/>
            <a:ext cx="4260300" cy="323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46974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stock’s value being low does not make it a good </a:t>
            </a:r>
            <a:r>
              <a:rPr lang="en"/>
              <a:t>purchase; look toward beta and sharpe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Forex is predictable; use patterns when making exchanges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many stocks are </a:t>
            </a:r>
            <a:r>
              <a:rPr lang="en"/>
              <a:t>experiencing</a:t>
            </a:r>
            <a:r>
              <a:rPr lang="en"/>
              <a:t> a dip, there’s a possibility it’s a good time to buy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311700" y="368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Summary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6195025" y="1875800"/>
            <a:ext cx="2404800" cy="2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Amazon: 40k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Netflix: 40k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VTI: 10k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7F6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Forex: 10k</a:t>
            </a:r>
            <a:endParaRPr sz="2000">
              <a:solidFill>
                <a:srgbClr val="7F6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6124525" y="941406"/>
            <a:ext cx="25458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HYPOTHETICAL</a:t>
            </a:r>
            <a:b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INVESTMENT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SemiBold"/>
                <a:ea typeface="Oswald SemiBold"/>
                <a:cs typeface="Oswald SemiBold"/>
                <a:sym typeface="Oswald SemiBold"/>
              </a:rPr>
              <a:t>Sources</a:t>
            </a:r>
            <a:endParaRPr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311700" y="1152475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https://www.fool.com/investing/2023/01/01/5-top-stocks-for-january/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https://www.kiplinger.com/invested-1000-in-netflix-nflx-stock-worth-how-much-now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https://www.investopedia.com/investing/beta-know-risk/#:~:text=Beta%20is%20a%20concept%20that,a%20stock%20with%20lower%20volatility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https://www.investopedia.com/ask/answers/010815/what-good-sharpe-ratio.asp#:~:text=The%20Sharpe%20ratio%20can%20be,government%20treasury%20bonds%20or%20bills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Portfolio 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80000"/>
            <a:ext cx="26889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 Inc. (AMZN)</a:t>
            </a:r>
            <a:endParaRPr sz="22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 Inc. (NFLX)</a:t>
            </a:r>
            <a:endParaRPr sz="22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 Inc. (TSLA)</a:t>
            </a:r>
            <a:endParaRPr sz="22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Brookfield Infrastructure Partners (BIP)</a:t>
            </a:r>
            <a:endParaRPr sz="22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227550" y="1380000"/>
            <a:ext cx="26889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Vanguard Total Stock Market (VTI)</a:t>
            </a:r>
            <a:endParaRPr sz="22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Vanguard High Dividend Yield (VYM)</a:t>
            </a:r>
            <a:endParaRPr sz="22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143400" y="1380000"/>
            <a:ext cx="26889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United States Dollars to European Euros (EUR/USD)</a:t>
            </a:r>
            <a:endParaRPr sz="2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903975"/>
            <a:ext cx="26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STOCKS</a:t>
            </a:r>
            <a:endParaRPr b="1"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227550" y="903975"/>
            <a:ext cx="26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ETFs</a:t>
            </a:r>
            <a:endParaRPr b="1" sz="22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143400" y="903975"/>
            <a:ext cx="26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FOREX</a:t>
            </a:r>
            <a:endParaRPr b="1" sz="22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5405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Investments 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865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Three investments of the same amoun</a:t>
            </a: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were made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100k invested in total, all three on January 1st, 2023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had different percentages for different assets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‘Visualization/Insights’ section, their performance will be discussed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5405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Indices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865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Assets can be referred back to these indices to determine their performance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Market Index used: Nasdaq 100 (NDX)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Price Index used: Nasdaq 100 Technology Sector (NDXT)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865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required: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Pricing information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Trading volume and transactions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 </a:t>
            </a: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separate</a:t>
            </a: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indices to refer to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Additional economic indicators such as inflation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405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ETL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Polygon</a:t>
            </a:r>
            <a:r>
              <a:rPr lang="en">
                <a:solidFill>
                  <a:schemeClr val="dk1"/>
                </a:solidFill>
              </a:rPr>
              <a:t> API was index, ETF, stock, and forex data source.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2350450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Removed </a:t>
            </a:r>
            <a:r>
              <a:rPr lang="en">
                <a:solidFill>
                  <a:schemeClr val="dk1"/>
                </a:solidFill>
              </a:rPr>
              <a:t>unnecessary</a:t>
            </a:r>
            <a:r>
              <a:rPr lang="en">
                <a:solidFill>
                  <a:schemeClr val="dk1"/>
                </a:solidFill>
              </a:rPr>
              <a:t> columns such as replacing timestamp with date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Split Polygon’s data to fit designed table schema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Further manipulating provided data to provide functional requirement information</a:t>
            </a:r>
            <a:endParaRPr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Cumulative, total return values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Buyer interest over time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579700"/>
            <a:ext cx="26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713350"/>
            <a:ext cx="26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305500"/>
            <a:ext cx="26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6817475" y="978800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Market/Price Indices Tables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997750" y="978800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Forex 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817475" y="2406625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Market/Price Growth Tables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997750" y="2406625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Investment Table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6817475" y="3834450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Stock Volatility Table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440550" y="2406625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 Table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2090250" y="3834450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 Table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613313" y="2406625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Individual Stock Growth  Tables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090250" y="978800"/>
            <a:ext cx="16497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Stock 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20"/>
          <p:cNvCxnSpPr>
            <a:stCxn id="117" idx="0"/>
            <a:endCxn id="120" idx="1"/>
          </p:cNvCxnSpPr>
          <p:nvPr/>
        </p:nvCxnSpPr>
        <p:spPr>
          <a:xfrm flipH="1" rot="10800000">
            <a:off x="1265400" y="1526425"/>
            <a:ext cx="825000" cy="88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>
            <a:stCxn id="117" idx="3"/>
            <a:endCxn id="119" idx="1"/>
          </p:cNvCxnSpPr>
          <p:nvPr/>
        </p:nvCxnSpPr>
        <p:spPr>
          <a:xfrm>
            <a:off x="2090250" y="2954125"/>
            <a:ext cx="52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>
            <a:stCxn id="117" idx="2"/>
            <a:endCxn id="118" idx="1"/>
          </p:cNvCxnSpPr>
          <p:nvPr/>
        </p:nvCxnSpPr>
        <p:spPr>
          <a:xfrm>
            <a:off x="1265400" y="3501625"/>
            <a:ext cx="825000" cy="88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5405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 Medium"/>
                <a:ea typeface="Oswald Medium"/>
                <a:cs typeface="Oswald Medium"/>
                <a:sym typeface="Oswald Medium"/>
              </a:rPr>
              <a:t>Insights Before Visualization</a:t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Pulled from the assets’ prices over time tables: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2308300"/>
            <a:ext cx="32337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Amazon: 127.06%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Netflix</a:t>
            </a: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: 126.17%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Tesla: 70.34%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11700" y="1735600"/>
            <a:ext cx="820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GROWTH PERCENT BETWEEN 2023-01-01 AND 2024-07-01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545400" y="2308300"/>
            <a:ext cx="44097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VTI: 39.58%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VYM: 10.19%</a:t>
            </a:r>
            <a:endParaRPr sz="2000"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Roboto Medium"/>
                <a:ea typeface="Roboto Medium"/>
                <a:cs typeface="Roboto Medium"/>
                <a:sym typeface="Roboto Medium"/>
              </a:rPr>
              <a:t>Brookfield Infrastructure: -12.90%</a:t>
            </a:r>
            <a:endParaRPr sz="2000">
              <a:solidFill>
                <a:srgbClr val="1C45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