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  <a:srgbClr val="B4B7AF"/>
    <a:srgbClr val="96927F"/>
    <a:srgbClr val="7A7C79"/>
    <a:srgbClr val="908E79"/>
    <a:srgbClr val="00548B"/>
    <a:srgbClr val="C1C3BD"/>
    <a:srgbClr val="807E69"/>
    <a:srgbClr val="949384"/>
    <a:srgbClr val="838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6" y="-23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0B5D-7137-4F75-B1F7-6D684952A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993F0-0898-4BE7-90CA-F4544D830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2B456-24BE-4F33-A9AD-0B7EC2A3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C576-2F68-4074-A808-1130E3A00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BF747-4C8D-4787-8F79-CB3CED83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C5829-4E9B-4911-B120-15088B8B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716D-A12E-4A38-A0B3-0CD302A3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1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F4AE-4ECE-41A0-8448-3F6A49F5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5FE8-57ED-4EF7-92DD-A384BE998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96E2E-FE85-4EB5-BC96-D33EEB6E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C576-2F68-4074-A808-1130E3A00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761B5-CD2C-4D49-A8CF-31152255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37B8F-8A88-469F-93FA-3468335E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716D-A12E-4A38-A0B3-0CD302A3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1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6BC7E-591D-4C6B-97DB-53624930F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E2115-1F67-4C26-A44E-1F6CB3B49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CF500-D1D4-413C-B146-B8CE2B75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C576-2F68-4074-A808-1130E3A00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8DC21-0344-46C4-92E9-3C414AE8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A8194-C612-4AA2-9485-EE59C865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716D-A12E-4A38-A0B3-0CD302A3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9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C2F0-68A2-4195-8E3A-4E03AEF8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72D2-C154-425E-992A-190625914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132C5-78D1-4B9F-A1AB-FFD0BBCA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C576-2F68-4074-A808-1130E3A00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3CE0D-2712-4B40-9525-F4B7FC33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9D1F6-6408-4BBB-AA00-404D44BA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716D-A12E-4A38-A0B3-0CD302A3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56F7-182A-488A-BCD2-FE984F9C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11797-211B-4681-B1A0-23D32CAC3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2C5CA-2309-42B3-B4B8-651D8F07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C576-2F68-4074-A808-1130E3A00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F6B9-1D83-4E90-829F-FB3FE1FD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B561-F0A8-4254-836F-0BD64C6E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716D-A12E-4A38-A0B3-0CD302A3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2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D60D-1B24-40B0-A987-2FE310F0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8726-9A8F-45A0-9896-E5E88F543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E7FB3-77A5-473C-8F13-3F40A72C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3E07B-B6D4-4B31-BBC9-DCC2A811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C576-2F68-4074-A808-1130E3A00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1F0E9-4725-40B8-ADCC-56DC73AC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634E7-82E7-47A4-BB5F-55BC1C74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716D-A12E-4A38-A0B3-0CD302A3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5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6F3A-B3AD-40B6-B7F7-551C84AE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392AE-73E7-4F69-9B6D-14ECE4F7B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A4609-B059-4F57-9110-B94544201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4E608-87AA-47CD-87E3-B19F0BC51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F21FA-B496-4305-8EBB-14F7FB3E0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107F1-FE7C-4412-B6E4-51308937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C576-2F68-4074-A808-1130E3A00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002F1-C6CD-4E04-81B7-2E98B251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BFA78-8227-48E0-9535-90F5104A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716D-A12E-4A38-A0B3-0CD302A3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959C-CB48-42B4-9942-A2E0DDB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6770A-ADA3-439D-BA76-3DB7C22D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C576-2F68-4074-A808-1130E3A00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FC778-9A39-48BB-9F7E-F69C57EC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9D5AC-D0A8-4689-A857-0C98652F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716D-A12E-4A38-A0B3-0CD302A3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A69F5-8771-4CBC-B697-F82983A8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C576-2F68-4074-A808-1130E3A00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7507F-3794-4A0C-B0DE-D772AF6C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E5DE4-57F5-43E1-9516-1AB8FEC9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716D-A12E-4A38-A0B3-0CD302A3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CFFC-9060-4A9F-823F-E9DAC58D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A38B-8FFA-4E99-80A9-A90D2E2E4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8CF2-96C2-43DD-9A79-4E23C0397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4686E-6F6F-4A98-869C-3ABBD19F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C576-2F68-4074-A808-1130E3A00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3EA84-7A9E-46D5-8ACF-DFE03CBA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13C4B-9300-4290-8AF2-140419EA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716D-A12E-4A38-A0B3-0CD302A3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7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3878-082E-48CD-8278-EF5CEEDB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24CE1-CDC4-4D99-A747-B4C2DF9F8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971C5-E8B6-4BBB-A068-2F11C9ACC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81007-1979-42CF-A1F8-AFFF97B5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C576-2F68-4074-A808-1130E3A00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75020-62B3-436B-BE1E-B0879F9A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A81D7-B6A7-463B-A753-AF4F2972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716D-A12E-4A38-A0B3-0CD302A3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8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27B99-6963-4161-A460-F14B0BE8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813C5-C606-4141-8C7F-7242A424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F0EC5-6D51-46EA-AEF8-4456EA613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0C576-2F68-4074-A808-1130E3A002D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8A70-21B3-498C-AD83-66B8093D7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673AC-5760-4EA1-966A-C6D81007F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716D-A12E-4A38-A0B3-0CD302A3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://c-dash5.azurewebsites.net/omeka-s/admin/site/s/c-dash/sho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-dash5.azurewebsites.net/omeka-s/admin/site/s/c-dash/show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AC0EB4C-3A84-4925-838D-5235989495F9}"/>
              </a:ext>
            </a:extLst>
          </p:cNvPr>
          <p:cNvGrpSpPr/>
          <p:nvPr/>
        </p:nvGrpSpPr>
        <p:grpSpPr>
          <a:xfrm>
            <a:off x="797440" y="1727159"/>
            <a:ext cx="10597120" cy="961670"/>
            <a:chOff x="684439" y="3152900"/>
            <a:chExt cx="12292506" cy="1689687"/>
          </a:xfrm>
        </p:grpSpPr>
        <p:pic>
          <p:nvPicPr>
            <p:cNvPr id="14" name="Picture 2" descr="Image result for file cabinets">
              <a:extLst>
                <a:ext uri="{FF2B5EF4-FFF2-40B4-BE49-F238E27FC236}">
                  <a16:creationId xmlns:a16="http://schemas.microsoft.com/office/drawing/2014/main" id="{30F28095-E51F-40E4-B3B5-418E4EF212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439" y="3152900"/>
              <a:ext cx="272415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Image result for file cabinets">
              <a:extLst>
                <a:ext uri="{FF2B5EF4-FFF2-40B4-BE49-F238E27FC236}">
                  <a16:creationId xmlns:a16="http://schemas.microsoft.com/office/drawing/2014/main" id="{58BB5453-9019-4721-83F9-7973F2A6C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56955" y="3152900"/>
              <a:ext cx="3194462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Image result for file cabinets">
              <a:extLst>
                <a:ext uri="{FF2B5EF4-FFF2-40B4-BE49-F238E27FC236}">
                  <a16:creationId xmlns:a16="http://schemas.microsoft.com/office/drawing/2014/main" id="{824F855F-83F3-44B7-82B4-B042FA742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8000"/>
                      </a14:imgEffect>
                      <a14:imgEffect>
                        <a14:brightnessContrast bright="6000" contrast="-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13072" y="3152900"/>
              <a:ext cx="3127166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file cabinets">
              <a:extLst>
                <a:ext uri="{FF2B5EF4-FFF2-40B4-BE49-F238E27FC236}">
                  <a16:creationId xmlns:a16="http://schemas.microsoft.com/office/drawing/2014/main" id="{0BF76182-A612-49B1-B702-4E8F120E8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3933" y="3152900"/>
              <a:ext cx="2857626" cy="1676400"/>
            </a:xfrm>
            <a:prstGeom prst="rect">
              <a:avLst/>
            </a:prstGeom>
            <a:noFill/>
            <a:effectLst>
              <a:glow rad="127000">
                <a:schemeClr val="accent1">
                  <a:alpha val="11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file cabinets">
              <a:extLst>
                <a:ext uri="{FF2B5EF4-FFF2-40B4-BE49-F238E27FC236}">
                  <a16:creationId xmlns:a16="http://schemas.microsoft.com/office/drawing/2014/main" id="{5D0D5F81-A88E-4A68-9B8F-0C8EDE190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3589"/>
                      </a14:imgEffect>
                      <a14:imgEffect>
                        <a14:saturation sat="50000"/>
                      </a14:imgEffect>
                      <a14:imgEffect>
                        <a14:brightnessContrast contras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9319" y="3166187"/>
              <a:ext cx="2857626" cy="1676400"/>
            </a:xfrm>
            <a:prstGeom prst="rect">
              <a:avLst/>
            </a:prstGeom>
            <a:noFill/>
            <a:effectLst>
              <a:glow rad="127000">
                <a:schemeClr val="accent1">
                  <a:alpha val="11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C6A89A7-AC52-40A8-AADA-A2A6E2A16BE0}"/>
              </a:ext>
            </a:extLst>
          </p:cNvPr>
          <p:cNvGrpSpPr/>
          <p:nvPr/>
        </p:nvGrpSpPr>
        <p:grpSpPr>
          <a:xfrm>
            <a:off x="797440" y="4883407"/>
            <a:ext cx="10597120" cy="1676400"/>
            <a:chOff x="684439" y="3152900"/>
            <a:chExt cx="10597120" cy="1676400"/>
          </a:xfrm>
        </p:grpSpPr>
        <p:pic>
          <p:nvPicPr>
            <p:cNvPr id="5" name="Picture 2" descr="Image result for file cabinets">
              <a:extLst>
                <a:ext uri="{FF2B5EF4-FFF2-40B4-BE49-F238E27FC236}">
                  <a16:creationId xmlns:a16="http://schemas.microsoft.com/office/drawing/2014/main" id="{0AE52A5A-055C-4639-A232-83CC6E271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439" y="3152900"/>
              <a:ext cx="272415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mage result for file cabinets">
              <a:extLst>
                <a:ext uri="{FF2B5EF4-FFF2-40B4-BE49-F238E27FC236}">
                  <a16:creationId xmlns:a16="http://schemas.microsoft.com/office/drawing/2014/main" id="{76C93F27-CA26-46BB-B61F-E4CB04C3C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56955" y="3152900"/>
              <a:ext cx="3194462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 for file cabinets">
              <a:extLst>
                <a:ext uri="{FF2B5EF4-FFF2-40B4-BE49-F238E27FC236}">
                  <a16:creationId xmlns:a16="http://schemas.microsoft.com/office/drawing/2014/main" id="{6B229BC2-0FE9-4929-A6DF-9AFCDA2089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13072" y="3152900"/>
              <a:ext cx="3127166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file cabinets">
              <a:extLst>
                <a:ext uri="{FF2B5EF4-FFF2-40B4-BE49-F238E27FC236}">
                  <a16:creationId xmlns:a16="http://schemas.microsoft.com/office/drawing/2014/main" id="{997B3C91-2715-482A-884E-27F7E0A39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3933" y="3152900"/>
              <a:ext cx="2857626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4817110-3873-4634-A543-2F7B0616C9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18" y="1671412"/>
            <a:ext cx="1246872" cy="10910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F3E960-E208-480B-89E6-52B31CBB81E7}"/>
              </a:ext>
            </a:extLst>
          </p:cNvPr>
          <p:cNvSpPr/>
          <p:nvPr/>
        </p:nvSpPr>
        <p:spPr>
          <a:xfrm>
            <a:off x="2159515" y="36830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b="0" i="0" u="none" strike="noStrike" dirty="0">
                <a:solidFill>
                  <a:srgbClr val="BDCDE3"/>
                </a:solidFill>
                <a:effectLst/>
                <a:latin typeface="Lato" panose="020F0502020204030203" pitchFamily="34" charset="0"/>
                <a:hlinkClick r:id="rId7"/>
              </a:rPr>
            </a:br>
            <a:r>
              <a:rPr lang="en-US" b="0" i="0" u="sng" strike="noStrike" dirty="0">
                <a:solidFill>
                  <a:srgbClr val="BDCDE3"/>
                </a:solidFill>
                <a:effectLst/>
                <a:latin typeface="Lato" panose="020F0502020204030203" pitchFamily="34" charset="0"/>
                <a:hlinkClick r:id="rId7"/>
              </a:rPr>
              <a:t>C-DASH </a:t>
            </a:r>
            <a:br>
              <a:rPr lang="en-US" b="0" i="0" u="sng" strike="noStrike" dirty="0">
                <a:solidFill>
                  <a:srgbClr val="BDCDE3"/>
                </a:solidFill>
                <a:effectLst/>
                <a:latin typeface="Lato" panose="020F0502020204030203" pitchFamily="34" charset="0"/>
              </a:rPr>
            </a:br>
            <a:r>
              <a:rPr lang="en-US" b="0" i="0" u="sng" strike="noStrike" dirty="0">
                <a:solidFill>
                  <a:srgbClr val="BDCDE3"/>
                </a:solidFill>
                <a:effectLst/>
                <a:latin typeface="Lato" panose="020F0502020204030203" pitchFamily="34" charset="0"/>
                <a:hlinkClick r:id="rId7"/>
              </a:rPr>
              <a:t>Digital Architectural Survey and History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ECE76-7B9B-47FF-B861-46F8D947E152}"/>
              </a:ext>
            </a:extLst>
          </p:cNvPr>
          <p:cNvSpPr txBox="1"/>
          <p:nvPr/>
        </p:nvSpPr>
        <p:spPr>
          <a:xfrm>
            <a:off x="2279868" y="2688830"/>
            <a:ext cx="8857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548B"/>
                </a:solidFill>
                <a:effectLst>
                  <a:glow rad="215900">
                    <a:schemeClr val="bg1">
                      <a:alpha val="80000"/>
                    </a:schemeClr>
                  </a:glow>
                </a:effectLst>
                <a:latin typeface="Copperplate Gothic Bold" panose="020E0705020206020404" pitchFamily="34" charset="0"/>
              </a:rPr>
              <a:t>C-Dash: </a:t>
            </a:r>
            <a:br>
              <a:rPr lang="en-US" sz="2800" dirty="0">
                <a:solidFill>
                  <a:srgbClr val="00548B"/>
                </a:solidFill>
                <a:effectLst>
                  <a:glow rad="215900">
                    <a:schemeClr val="bg1">
                      <a:alpha val="80000"/>
                    </a:schemeClr>
                  </a:glow>
                </a:effectLst>
                <a:latin typeface="Copperplate Gothic Bold" panose="020E0705020206020404" pitchFamily="34" charset="0"/>
              </a:rPr>
            </a:br>
            <a:r>
              <a:rPr lang="en-US" sz="2800" dirty="0">
                <a:solidFill>
                  <a:srgbClr val="00548B"/>
                </a:solidFill>
                <a:effectLst>
                  <a:glow rad="215900">
                    <a:schemeClr val="bg1">
                      <a:alpha val="80000"/>
                    </a:schemeClr>
                  </a:glow>
                </a:effectLst>
                <a:latin typeface="Copperplate Gothic Bold" panose="020E0705020206020404" pitchFamily="34" charset="0"/>
              </a:rPr>
              <a:t>Digital Architectural Survey and History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619B29-EE8E-40C4-84A5-F55D20EEA1FF}"/>
              </a:ext>
            </a:extLst>
          </p:cNvPr>
          <p:cNvGrpSpPr/>
          <p:nvPr/>
        </p:nvGrpSpPr>
        <p:grpSpPr>
          <a:xfrm>
            <a:off x="797440" y="269924"/>
            <a:ext cx="10666250" cy="1321617"/>
            <a:chOff x="684439" y="3152900"/>
            <a:chExt cx="12372695" cy="1691334"/>
          </a:xfrm>
        </p:grpSpPr>
        <p:pic>
          <p:nvPicPr>
            <p:cNvPr id="20" name="Picture 2" descr="Image result for file cabinets">
              <a:extLst>
                <a:ext uri="{FF2B5EF4-FFF2-40B4-BE49-F238E27FC236}">
                  <a16:creationId xmlns:a16="http://schemas.microsoft.com/office/drawing/2014/main" id="{64EA4375-C56E-4637-AA45-190171A49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439" y="3152900"/>
              <a:ext cx="272415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Image result for file cabinets">
              <a:extLst>
                <a:ext uri="{FF2B5EF4-FFF2-40B4-BE49-F238E27FC236}">
                  <a16:creationId xmlns:a16="http://schemas.microsoft.com/office/drawing/2014/main" id="{5C2CBEC1-1BC5-4914-B0EC-EDEE6C07C3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56955" y="3152900"/>
              <a:ext cx="3194462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Image result for file cabinets">
              <a:extLst>
                <a:ext uri="{FF2B5EF4-FFF2-40B4-BE49-F238E27FC236}">
                  <a16:creationId xmlns:a16="http://schemas.microsoft.com/office/drawing/2014/main" id="{595D7676-3980-4AC3-A12D-A21D6C187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8000"/>
                      </a14:imgEffect>
                      <a14:imgEffect>
                        <a14:brightnessContrast bright="6000" contrast="-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13072" y="3152900"/>
              <a:ext cx="3127166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Image result for file cabinets">
              <a:extLst>
                <a:ext uri="{FF2B5EF4-FFF2-40B4-BE49-F238E27FC236}">
                  <a16:creationId xmlns:a16="http://schemas.microsoft.com/office/drawing/2014/main" id="{67DFA6D4-2F48-458D-B301-5603E5D04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3933" y="3152900"/>
              <a:ext cx="2857626" cy="1676400"/>
            </a:xfrm>
            <a:prstGeom prst="rect">
              <a:avLst/>
            </a:prstGeom>
            <a:noFill/>
            <a:effectLst>
              <a:glow>
                <a:schemeClr val="accent1">
                  <a:alpha val="11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Image result for file cabinets">
              <a:extLst>
                <a:ext uri="{FF2B5EF4-FFF2-40B4-BE49-F238E27FC236}">
                  <a16:creationId xmlns:a16="http://schemas.microsoft.com/office/drawing/2014/main" id="{8B0CFE36-166E-4B70-97A2-B2ADD41ABC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04000"/>
                      </a14:imgEffect>
                      <a14:imgEffect>
                        <a14:brightnessContrast contras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9509" y="3167835"/>
              <a:ext cx="2857625" cy="1676399"/>
            </a:xfrm>
            <a:prstGeom prst="rect">
              <a:avLst/>
            </a:prstGeom>
            <a:noFill/>
            <a:effectLst>
              <a:glow>
                <a:schemeClr val="accent1">
                  <a:alpha val="11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745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7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AC0EB4C-3A84-4925-838D-5235989495F9}"/>
              </a:ext>
            </a:extLst>
          </p:cNvPr>
          <p:cNvGrpSpPr/>
          <p:nvPr/>
        </p:nvGrpSpPr>
        <p:grpSpPr>
          <a:xfrm>
            <a:off x="797440" y="3422979"/>
            <a:ext cx="10597120" cy="961670"/>
            <a:chOff x="684439" y="3152900"/>
            <a:chExt cx="12292506" cy="1689687"/>
          </a:xfrm>
        </p:grpSpPr>
        <p:pic>
          <p:nvPicPr>
            <p:cNvPr id="14" name="Picture 2" descr="Image result for file cabinets">
              <a:extLst>
                <a:ext uri="{FF2B5EF4-FFF2-40B4-BE49-F238E27FC236}">
                  <a16:creationId xmlns:a16="http://schemas.microsoft.com/office/drawing/2014/main" id="{30F28095-E51F-40E4-B3B5-418E4EF212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439" y="3152900"/>
              <a:ext cx="272415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Image result for file cabinets">
              <a:extLst>
                <a:ext uri="{FF2B5EF4-FFF2-40B4-BE49-F238E27FC236}">
                  <a16:creationId xmlns:a16="http://schemas.microsoft.com/office/drawing/2014/main" id="{58BB5453-9019-4721-83F9-7973F2A6C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56955" y="3152900"/>
              <a:ext cx="3194462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Image result for file cabinets">
              <a:extLst>
                <a:ext uri="{FF2B5EF4-FFF2-40B4-BE49-F238E27FC236}">
                  <a16:creationId xmlns:a16="http://schemas.microsoft.com/office/drawing/2014/main" id="{824F855F-83F3-44B7-82B4-B042FA742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8000"/>
                      </a14:imgEffect>
                      <a14:imgEffect>
                        <a14:brightnessContrast bright="6000" contrast="-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13072" y="3152900"/>
              <a:ext cx="3127166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file cabinets">
              <a:extLst>
                <a:ext uri="{FF2B5EF4-FFF2-40B4-BE49-F238E27FC236}">
                  <a16:creationId xmlns:a16="http://schemas.microsoft.com/office/drawing/2014/main" id="{0BF76182-A612-49B1-B702-4E8F120E8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3933" y="3152900"/>
              <a:ext cx="2857626" cy="1676400"/>
            </a:xfrm>
            <a:prstGeom prst="rect">
              <a:avLst/>
            </a:prstGeom>
            <a:noFill/>
            <a:effectLst>
              <a:glow rad="127000">
                <a:schemeClr val="accent1">
                  <a:alpha val="11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file cabinets">
              <a:extLst>
                <a:ext uri="{FF2B5EF4-FFF2-40B4-BE49-F238E27FC236}">
                  <a16:creationId xmlns:a16="http://schemas.microsoft.com/office/drawing/2014/main" id="{5D0D5F81-A88E-4A68-9B8F-0C8EDE190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3589"/>
                      </a14:imgEffect>
                      <a14:imgEffect>
                        <a14:saturation sat="50000"/>
                      </a14:imgEffect>
                      <a14:imgEffect>
                        <a14:brightnessContrast contras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9319" y="3166187"/>
              <a:ext cx="2857626" cy="1676400"/>
            </a:xfrm>
            <a:prstGeom prst="rect">
              <a:avLst/>
            </a:prstGeom>
            <a:noFill/>
            <a:effectLst>
              <a:glow rad="127000">
                <a:schemeClr val="accent1">
                  <a:alpha val="11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C6A89A7-AC52-40A8-AADA-A2A6E2A16BE0}"/>
              </a:ext>
            </a:extLst>
          </p:cNvPr>
          <p:cNvGrpSpPr/>
          <p:nvPr/>
        </p:nvGrpSpPr>
        <p:grpSpPr>
          <a:xfrm>
            <a:off x="797440" y="4883407"/>
            <a:ext cx="10597120" cy="1676400"/>
            <a:chOff x="684439" y="3152900"/>
            <a:chExt cx="10597120" cy="1676400"/>
          </a:xfrm>
        </p:grpSpPr>
        <p:pic>
          <p:nvPicPr>
            <p:cNvPr id="7" name="Picture 2" descr="Image result for file cabinets">
              <a:extLst>
                <a:ext uri="{FF2B5EF4-FFF2-40B4-BE49-F238E27FC236}">
                  <a16:creationId xmlns:a16="http://schemas.microsoft.com/office/drawing/2014/main" id="{6B229BC2-0FE9-4929-A6DF-9AFCDA2089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13072" y="3152900"/>
              <a:ext cx="3127166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file cabinets">
              <a:extLst>
                <a:ext uri="{FF2B5EF4-FFF2-40B4-BE49-F238E27FC236}">
                  <a16:creationId xmlns:a16="http://schemas.microsoft.com/office/drawing/2014/main" id="{997B3C91-2715-482A-884E-27F7E0A39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3933" y="3152900"/>
              <a:ext cx="2857626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mage result for file cabinets">
              <a:extLst>
                <a:ext uri="{FF2B5EF4-FFF2-40B4-BE49-F238E27FC236}">
                  <a16:creationId xmlns:a16="http://schemas.microsoft.com/office/drawing/2014/main" id="{76C93F27-CA26-46BB-B61F-E4CB04C3C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24988" y="3152900"/>
              <a:ext cx="3194462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Image result for file cabinets">
              <a:extLst>
                <a:ext uri="{FF2B5EF4-FFF2-40B4-BE49-F238E27FC236}">
                  <a16:creationId xmlns:a16="http://schemas.microsoft.com/office/drawing/2014/main" id="{0AE52A5A-055C-4639-A232-83CC6E271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439" y="3152900"/>
              <a:ext cx="272415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3F3E960-E208-480B-89E6-52B31CBB81E7}"/>
              </a:ext>
            </a:extLst>
          </p:cNvPr>
          <p:cNvSpPr/>
          <p:nvPr/>
        </p:nvSpPr>
        <p:spPr>
          <a:xfrm>
            <a:off x="2159515" y="36830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b="0" i="0" u="none" strike="noStrike" dirty="0">
                <a:solidFill>
                  <a:srgbClr val="BDCDE3"/>
                </a:solidFill>
                <a:effectLst/>
                <a:latin typeface="Lato" panose="020F0502020204030203" pitchFamily="34" charset="0"/>
                <a:hlinkClick r:id="rId6"/>
              </a:rPr>
            </a:br>
            <a:r>
              <a:rPr lang="en-US" b="0" i="0" u="sng" strike="noStrike" dirty="0">
                <a:solidFill>
                  <a:srgbClr val="BDCDE3"/>
                </a:solidFill>
                <a:effectLst/>
                <a:latin typeface="Lato" panose="020F0502020204030203" pitchFamily="34" charset="0"/>
                <a:hlinkClick r:id="rId6"/>
              </a:rPr>
              <a:t>C-DASH </a:t>
            </a:r>
            <a:br>
              <a:rPr lang="en-US" b="0" i="0" u="sng" strike="noStrike" dirty="0">
                <a:solidFill>
                  <a:srgbClr val="BDCDE3"/>
                </a:solidFill>
                <a:effectLst/>
                <a:latin typeface="Lato" panose="020F0502020204030203" pitchFamily="34" charset="0"/>
              </a:rPr>
            </a:br>
            <a:r>
              <a:rPr lang="en-US" b="0" i="0" u="sng" strike="noStrike" dirty="0">
                <a:solidFill>
                  <a:srgbClr val="BDCDE3"/>
                </a:solidFill>
                <a:effectLst/>
                <a:latin typeface="Lato" panose="020F0502020204030203" pitchFamily="34" charset="0"/>
                <a:hlinkClick r:id="rId6"/>
              </a:rPr>
              <a:t>Digital Architectural Survey and History</a:t>
            </a:r>
            <a:br>
              <a:rPr lang="en-US" u="sng" dirty="0"/>
            </a:br>
            <a:endParaRPr lang="en-US" u="sng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619B29-EE8E-40C4-84A5-F55D20EEA1FF}"/>
              </a:ext>
            </a:extLst>
          </p:cNvPr>
          <p:cNvGrpSpPr/>
          <p:nvPr/>
        </p:nvGrpSpPr>
        <p:grpSpPr>
          <a:xfrm>
            <a:off x="118164" y="271961"/>
            <a:ext cx="11276396" cy="1283619"/>
            <a:chOff x="-468929" y="3140307"/>
            <a:chExt cx="13926578" cy="1692827"/>
          </a:xfrm>
        </p:grpSpPr>
        <p:pic>
          <p:nvPicPr>
            <p:cNvPr id="22" name="Picture 2" descr="Image result for file cabinets">
              <a:extLst>
                <a:ext uri="{FF2B5EF4-FFF2-40B4-BE49-F238E27FC236}">
                  <a16:creationId xmlns:a16="http://schemas.microsoft.com/office/drawing/2014/main" id="{595D7676-3980-4AC3-A12D-A21D6C187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8000"/>
                      </a14:imgEffect>
                      <a14:imgEffect>
                        <a14:colorTemperature colorTemp="6306"/>
                      </a14:imgEffect>
                      <a14:imgEffect>
                        <a14:brightnessContrast bright="6000" contrast="-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31663" y="3150280"/>
              <a:ext cx="3127166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Image result for file cabinets">
              <a:extLst>
                <a:ext uri="{FF2B5EF4-FFF2-40B4-BE49-F238E27FC236}">
                  <a16:creationId xmlns:a16="http://schemas.microsoft.com/office/drawing/2014/main" id="{64EA4375-C56E-4637-AA45-190171A49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alphaModFix amt="58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439" y="3152900"/>
              <a:ext cx="272415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Image result for file cabinets">
              <a:extLst>
                <a:ext uri="{FF2B5EF4-FFF2-40B4-BE49-F238E27FC236}">
                  <a16:creationId xmlns:a16="http://schemas.microsoft.com/office/drawing/2014/main" id="{5C2CBEC1-1BC5-4914-B0EC-EDEE6C07C3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alphaModFix amt="51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56955" y="3152900"/>
              <a:ext cx="3194462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Image result for file cabinets">
              <a:extLst>
                <a:ext uri="{FF2B5EF4-FFF2-40B4-BE49-F238E27FC236}">
                  <a16:creationId xmlns:a16="http://schemas.microsoft.com/office/drawing/2014/main" id="{67DFA6D4-2F48-458D-B301-5603E5D04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alphaModFix amt="48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5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4491" y="3140307"/>
              <a:ext cx="2857626" cy="1676400"/>
            </a:xfrm>
            <a:prstGeom prst="rect">
              <a:avLst/>
            </a:prstGeom>
            <a:noFill/>
            <a:effectLst>
              <a:glow>
                <a:schemeClr val="accent1">
                  <a:alpha val="11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Image result for file cabinets">
              <a:extLst>
                <a:ext uri="{FF2B5EF4-FFF2-40B4-BE49-F238E27FC236}">
                  <a16:creationId xmlns:a16="http://schemas.microsoft.com/office/drawing/2014/main" id="{8B0CFE36-166E-4B70-97A2-B2ADD41ABC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alphaModFix amt="47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risscrossEtching/>
                      </a14:imgEffect>
                      <a14:imgEffect>
                        <a14:saturation sat="58000"/>
                      </a14:imgEffect>
                      <a14:imgEffect>
                        <a14:brightnessContrast contras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0024" y="3150281"/>
              <a:ext cx="2857625" cy="1676399"/>
            </a:xfrm>
            <a:prstGeom prst="rect">
              <a:avLst/>
            </a:prstGeom>
            <a:noFill/>
            <a:effectLst>
              <a:glow>
                <a:schemeClr val="accent1">
                  <a:alpha val="11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Image result for file cabinets">
              <a:extLst>
                <a:ext uri="{FF2B5EF4-FFF2-40B4-BE49-F238E27FC236}">
                  <a16:creationId xmlns:a16="http://schemas.microsoft.com/office/drawing/2014/main" id="{DA4F7410-D9C0-4A39-B5E2-9D1CBCB15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alphaModFix amt="58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68929" y="3156734"/>
              <a:ext cx="2762204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4817110-3873-4634-A543-2F7B0616C93B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9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9" y="372044"/>
            <a:ext cx="1270483" cy="1111672"/>
          </a:xfrm>
          <a:prstGeom prst="rect">
            <a:avLst/>
          </a:prstGeom>
          <a:effectLst>
            <a:glow rad="76200">
              <a:schemeClr val="bg1">
                <a:alpha val="48000"/>
              </a:schemeClr>
            </a:glo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6ECE76-7B9B-47FF-B861-46F8D947E152}"/>
              </a:ext>
            </a:extLst>
          </p:cNvPr>
          <p:cNvSpPr txBox="1"/>
          <p:nvPr/>
        </p:nvSpPr>
        <p:spPr>
          <a:xfrm>
            <a:off x="1510338" y="372044"/>
            <a:ext cx="9928903" cy="1077218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ln w="10160">
                  <a:solidFill>
                    <a:srgbClr val="00548B"/>
                  </a:solidFill>
                </a:ln>
                <a:solidFill>
                  <a:srgbClr val="757575">
                    <a:alpha val="66000"/>
                  </a:srgbClr>
                </a:solidFill>
                <a:effectLst>
                  <a:glow rad="152400">
                    <a:srgbClr val="B4B7AF"/>
                  </a:glow>
                </a:effectLst>
                <a:latin typeface="Copperplate Gothic Bold" panose="020E0705020206020404" pitchFamily="34" charset="0"/>
              </a:rPr>
              <a:t>C-Dash: </a:t>
            </a:r>
            <a:br>
              <a:rPr lang="en-US" sz="3200" dirty="0">
                <a:ln w="10160">
                  <a:solidFill>
                    <a:srgbClr val="00548B"/>
                  </a:solidFill>
                </a:ln>
                <a:solidFill>
                  <a:srgbClr val="757575">
                    <a:alpha val="66000"/>
                  </a:srgbClr>
                </a:solidFill>
                <a:effectLst>
                  <a:glow rad="152400">
                    <a:srgbClr val="B4B7AF"/>
                  </a:glow>
                </a:effectLst>
                <a:latin typeface="Copperplate Gothic Bold" panose="020E0705020206020404" pitchFamily="34" charset="0"/>
              </a:rPr>
            </a:br>
            <a:r>
              <a:rPr lang="en-US" sz="3200" dirty="0">
                <a:ln w="10160">
                  <a:solidFill>
                    <a:srgbClr val="00548B"/>
                  </a:solidFill>
                </a:ln>
                <a:solidFill>
                  <a:srgbClr val="757575">
                    <a:alpha val="66000"/>
                  </a:srgbClr>
                </a:solidFill>
                <a:effectLst>
                  <a:glow rad="152400">
                    <a:srgbClr val="B4B7AF"/>
                  </a:glow>
                </a:effectLst>
                <a:latin typeface="Copperplate Gothic Bold" panose="020E0705020206020404" pitchFamily="34" charset="0"/>
              </a:rPr>
              <a:t>Digital Architectural Survey and History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A81535-BAEE-4A50-AD99-ECF0D140C721}"/>
              </a:ext>
            </a:extLst>
          </p:cNvPr>
          <p:cNvGrpSpPr/>
          <p:nvPr/>
        </p:nvGrpSpPr>
        <p:grpSpPr>
          <a:xfrm>
            <a:off x="190587" y="1672981"/>
            <a:ext cx="11276396" cy="1283619"/>
            <a:chOff x="-468929" y="3140307"/>
            <a:chExt cx="13926578" cy="1692827"/>
          </a:xfrm>
        </p:grpSpPr>
        <p:pic>
          <p:nvPicPr>
            <p:cNvPr id="27" name="Picture 2" descr="Image result for file cabinets">
              <a:extLst>
                <a:ext uri="{FF2B5EF4-FFF2-40B4-BE49-F238E27FC236}">
                  <a16:creationId xmlns:a16="http://schemas.microsoft.com/office/drawing/2014/main" id="{B1EA2C62-1992-4FB9-974F-B5B6221DCF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8000"/>
                      </a14:imgEffect>
                      <a14:imgEffect>
                        <a14:colorTemperature colorTemp="6306"/>
                      </a14:imgEffect>
                      <a14:imgEffect>
                        <a14:brightnessContrast bright="6000" contrast="-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31663" y="3150280"/>
              <a:ext cx="3127166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Image result for file cabinets">
              <a:extLst>
                <a:ext uri="{FF2B5EF4-FFF2-40B4-BE49-F238E27FC236}">
                  <a16:creationId xmlns:a16="http://schemas.microsoft.com/office/drawing/2014/main" id="{88A9BC9B-C4E1-4776-B849-641F31361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alphaModFix amt="58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439" y="3152900"/>
              <a:ext cx="272415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Image result for file cabinets">
              <a:extLst>
                <a:ext uri="{FF2B5EF4-FFF2-40B4-BE49-F238E27FC236}">
                  <a16:creationId xmlns:a16="http://schemas.microsoft.com/office/drawing/2014/main" id="{33067B10-2A9F-491D-935D-755E44BAA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alphaModFix amt="51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56955" y="3152900"/>
              <a:ext cx="3194462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Image result for file cabinets">
              <a:extLst>
                <a:ext uri="{FF2B5EF4-FFF2-40B4-BE49-F238E27FC236}">
                  <a16:creationId xmlns:a16="http://schemas.microsoft.com/office/drawing/2014/main" id="{129CD826-CDCE-41B9-AEF5-CD187185DA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alphaModFix amt="48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5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4491" y="3140307"/>
              <a:ext cx="2857626" cy="1676400"/>
            </a:xfrm>
            <a:prstGeom prst="rect">
              <a:avLst/>
            </a:prstGeom>
            <a:noFill/>
            <a:effectLst>
              <a:glow>
                <a:schemeClr val="accent1">
                  <a:alpha val="11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Image result for file cabinets">
              <a:extLst>
                <a:ext uri="{FF2B5EF4-FFF2-40B4-BE49-F238E27FC236}">
                  <a16:creationId xmlns:a16="http://schemas.microsoft.com/office/drawing/2014/main" id="{85C13A1E-477A-476D-98F1-5E09342EE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alphaModFix amt="47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risscrossEtching/>
                      </a14:imgEffect>
                      <a14:imgEffect>
                        <a14:saturation sat="58000"/>
                      </a14:imgEffect>
                      <a14:imgEffect>
                        <a14:brightnessContrast contras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0024" y="3150281"/>
              <a:ext cx="2857625" cy="1676399"/>
            </a:xfrm>
            <a:prstGeom prst="rect">
              <a:avLst/>
            </a:prstGeom>
            <a:noFill/>
            <a:effectLst>
              <a:glow>
                <a:schemeClr val="accent1">
                  <a:alpha val="11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Image result for file cabinets">
              <a:extLst>
                <a:ext uri="{FF2B5EF4-FFF2-40B4-BE49-F238E27FC236}">
                  <a16:creationId xmlns:a16="http://schemas.microsoft.com/office/drawing/2014/main" id="{901C5338-400B-4B5F-9959-41AEA3318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alphaModFix amt="58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68929" y="3156734"/>
              <a:ext cx="2762204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6B0E2643-183C-4C83-ADF8-C3873BEB213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9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1200"/>
                    </a14:imgEffect>
                    <a14:imgEffect>
                      <a14:saturation sa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22" y="1773064"/>
            <a:ext cx="1270483" cy="1111672"/>
          </a:xfrm>
          <a:prstGeom prst="rect">
            <a:avLst/>
          </a:prstGeom>
          <a:effectLst>
            <a:glow rad="76200">
              <a:schemeClr val="bg1">
                <a:alpha val="48000"/>
              </a:schemeClr>
            </a:glo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9B45583-1983-44F5-827B-2433268FE0CC}"/>
              </a:ext>
            </a:extLst>
          </p:cNvPr>
          <p:cNvSpPr txBox="1"/>
          <p:nvPr/>
        </p:nvSpPr>
        <p:spPr>
          <a:xfrm>
            <a:off x="1582761" y="1773064"/>
            <a:ext cx="9928903" cy="1077218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ln w="10160">
                  <a:solidFill>
                    <a:srgbClr val="00548B"/>
                  </a:solidFill>
                </a:ln>
                <a:solidFill>
                  <a:srgbClr val="757575">
                    <a:alpha val="66000"/>
                  </a:srgbClr>
                </a:solidFill>
                <a:effectLst>
                  <a:glow rad="152400">
                    <a:srgbClr val="B4B7AF"/>
                  </a:glow>
                </a:effectLst>
                <a:latin typeface="Copperplate Gothic Bold" panose="020E0705020206020404" pitchFamily="34" charset="0"/>
              </a:rPr>
              <a:t>C-Dash: </a:t>
            </a:r>
            <a:br>
              <a:rPr lang="en-US" sz="3200" dirty="0">
                <a:ln w="10160">
                  <a:solidFill>
                    <a:srgbClr val="00548B"/>
                  </a:solidFill>
                </a:ln>
                <a:solidFill>
                  <a:srgbClr val="757575">
                    <a:alpha val="66000"/>
                  </a:srgbClr>
                </a:solidFill>
                <a:effectLst>
                  <a:glow rad="152400">
                    <a:srgbClr val="B4B7AF"/>
                  </a:glow>
                </a:effectLst>
                <a:latin typeface="Copperplate Gothic Bold" panose="020E0705020206020404" pitchFamily="34" charset="0"/>
              </a:rPr>
            </a:br>
            <a:r>
              <a:rPr lang="en-US" sz="3200" dirty="0">
                <a:ln w="10160">
                  <a:solidFill>
                    <a:srgbClr val="00548B"/>
                  </a:solidFill>
                </a:ln>
                <a:solidFill>
                  <a:srgbClr val="757575">
                    <a:alpha val="66000"/>
                  </a:srgbClr>
                </a:solidFill>
                <a:effectLst>
                  <a:glow rad="152400">
                    <a:srgbClr val="B4B7AF"/>
                  </a:glow>
                </a:effectLst>
                <a:latin typeface="Copperplate Gothic Bold" panose="020E0705020206020404" pitchFamily="34" charset="0"/>
              </a:rPr>
              <a:t>Digital Architectural Survey and History</a:t>
            </a:r>
          </a:p>
        </p:txBody>
      </p:sp>
    </p:spTree>
    <p:extLst>
      <p:ext uri="{BB962C8B-B14F-4D97-AF65-F5344CB8AC3E}">
        <p14:creationId xmlns:p14="http://schemas.microsoft.com/office/powerpoint/2010/main" val="92165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7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594F4B-804D-441D-9445-B6A6A7845F1A}"/>
              </a:ext>
            </a:extLst>
          </p:cNvPr>
          <p:cNvSpPr/>
          <p:nvPr/>
        </p:nvSpPr>
        <p:spPr>
          <a:xfrm>
            <a:off x="3958389" y="1528011"/>
            <a:ext cx="4271211" cy="3525252"/>
          </a:xfrm>
          <a:prstGeom prst="roundRect">
            <a:avLst>
              <a:gd name="adj" fmla="val 32861"/>
            </a:avLst>
          </a:prstGeom>
          <a:solidFill>
            <a:srgbClr val="B4B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DC5F0-FFDC-4AC2-B917-74D3397146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03" y="762410"/>
            <a:ext cx="5793394" cy="5069217"/>
          </a:xfrm>
          <a:prstGeom prst="rect">
            <a:avLst/>
          </a:prstGeom>
          <a:effectLst>
            <a:glow rad="76200">
              <a:schemeClr val="bg1">
                <a:alpha val="4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5381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9345</TotalTime>
  <Words>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Copperplate Gothic Bold</vt:lpstr>
      <vt:lpstr>Lato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pbcote</dc:creator>
  <cp:lastModifiedBy>pbcote</cp:lastModifiedBy>
  <cp:revision>21</cp:revision>
  <dcterms:created xsi:type="dcterms:W3CDTF">2019-02-11T11:45:41Z</dcterms:created>
  <dcterms:modified xsi:type="dcterms:W3CDTF">2019-09-09T20:44:07Z</dcterms:modified>
</cp:coreProperties>
</file>