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21"/>
  </p:notesMasterIdLst>
  <p:sldIdLst>
    <p:sldId id="256" r:id="rId2"/>
    <p:sldId id="273" r:id="rId3"/>
    <p:sldId id="285" r:id="rId4"/>
    <p:sldId id="262" r:id="rId5"/>
    <p:sldId id="277" r:id="rId6"/>
    <p:sldId id="258" r:id="rId7"/>
    <p:sldId id="263" r:id="rId8"/>
    <p:sldId id="278" r:id="rId9"/>
    <p:sldId id="279" r:id="rId10"/>
    <p:sldId id="281" r:id="rId11"/>
    <p:sldId id="282" r:id="rId12"/>
    <p:sldId id="284" r:id="rId13"/>
    <p:sldId id="287" r:id="rId14"/>
    <p:sldId id="288" r:id="rId15"/>
    <p:sldId id="289" r:id="rId16"/>
    <p:sldId id="290" r:id="rId17"/>
    <p:sldId id="291" r:id="rId18"/>
    <p:sldId id="292" r:id="rId19"/>
    <p:sldId id="29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gn CD" initials="SC" lastIdx="1" clrIdx="0">
    <p:extLst>
      <p:ext uri="{19B8F6BF-5375-455C-9EA6-DF929625EA0E}">
        <p15:presenceInfo xmlns:p15="http://schemas.microsoft.com/office/powerpoint/2012/main" userId="64ebc7183965b0b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BFF"/>
    <a:srgbClr val="F2F7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84887" autoAdjust="0"/>
  </p:normalViewPr>
  <p:slideViewPr>
    <p:cSldViewPr snapToGrid="0">
      <p:cViewPr varScale="1">
        <p:scale>
          <a:sx n="72" d="100"/>
          <a:sy n="72" d="100"/>
        </p:scale>
        <p:origin x="1354" y="72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341BD-B3E6-4915-A6C7-E138B583F6B8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1827E-6EFF-4289-9DAA-4FE0BA0500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731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콘솔게임 데이터분석을 토대로</a:t>
            </a:r>
            <a:endParaRPr lang="en-US" altLang="ko-KR" dirty="0"/>
          </a:p>
          <a:p>
            <a:r>
              <a:rPr lang="ko-KR" altLang="en-US" dirty="0"/>
              <a:t>다음 분기 게임개발의 방향을 제시할 </a:t>
            </a:r>
            <a:r>
              <a:rPr lang="ko-KR" altLang="en-US" dirty="0" err="1"/>
              <a:t>김창동입니다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1827E-6EFF-4289-9DAA-4FE0BA05003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964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트렌드의 기준을 많이 팔리는 것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많이 만드는 것으로 정하여</a:t>
            </a: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연간 매출 합산이 최고로 높은 장르와</a:t>
            </a: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연간 출시개수 최다장르 두가지로 뽑았습니다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두 그래프에서 </a:t>
            </a:r>
            <a:r>
              <a:rPr lang="ko-KR" alt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알수있듯</a:t>
            </a: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2000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년도 이후부터 액션장르가 </a:t>
            </a:r>
            <a:r>
              <a:rPr lang="ko-KR" alt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트렌디한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장르로 주목받고 있습니다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1827E-6EFF-4289-9DAA-4FE0BA05003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8374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더 자세히 알아보고자</a:t>
            </a: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장르별 연간 매출 통계치로 확인 해봤을 때</a:t>
            </a: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스포츠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액션은 꾸준히 상승세임을 알 수 있습니다</a:t>
            </a: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하지만 매출규모만 봐서는 판단을 </a:t>
            </a:r>
            <a:r>
              <a:rPr lang="ko-KR" alt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내릴수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없기 때문에</a:t>
            </a: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1827E-6EFF-4289-9DAA-4FE0BA05003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564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장르별 평균매출로 뽑아봤습니다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보시면 </a:t>
            </a:r>
            <a:r>
              <a:rPr lang="ko-KR" altLang="en-US" dirty="0" err="1"/>
              <a:t>앞전</a:t>
            </a:r>
            <a:r>
              <a:rPr lang="ko-KR" altLang="en-US" dirty="0"/>
              <a:t> 규모와는 다르게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플랫폼</a:t>
            </a:r>
            <a:r>
              <a:rPr lang="en-US" altLang="ko-KR" dirty="0"/>
              <a:t>, </a:t>
            </a:r>
            <a:r>
              <a:rPr lang="ko-KR" altLang="en-US" dirty="0" err="1"/>
              <a:t>슈터</a:t>
            </a:r>
            <a:r>
              <a:rPr lang="ko-KR" altLang="en-US" dirty="0"/>
              <a:t> 게임이 상위권에 있고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액션</a:t>
            </a:r>
            <a:r>
              <a:rPr lang="en-US" altLang="ko-KR" dirty="0"/>
              <a:t>, </a:t>
            </a:r>
            <a:r>
              <a:rPr lang="ko-KR" altLang="en-US" dirty="0"/>
              <a:t>스포츠 장르가 중위권에 있는걸 볼 수 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1827E-6EFF-4289-9DAA-4FE0BA05003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1531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1827E-6EFF-4289-9DAA-4FE0BA05003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2165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최근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년을 기준으로 매출 상위권에 대해 분석 해보았는데요</a:t>
            </a: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데이터상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2016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년이 마지막연도라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2014, 2015, 2016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년을 기준으로</a:t>
            </a: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최근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년을 분석해보았습니다</a:t>
            </a: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1827E-6EFF-4289-9DAA-4FE0BA05003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8919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최근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년 상위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1%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기준 플랫폼은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PS4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뿐 아니라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PS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시리즈가 </a:t>
            </a: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절반에 가깝게 장악하고 있지만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독점 계약이 목적이 아니라면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플랫폼을 선택하는 것은 별 의미 </a:t>
            </a:r>
            <a:r>
              <a:rPr lang="ko-KR" altLang="en-US" dirty="0" err="1"/>
              <a:t>없어보이니</a:t>
            </a:r>
            <a:r>
              <a:rPr lang="ko-KR" altLang="en-US" dirty="0"/>
              <a:t> 참고정도만 </a:t>
            </a:r>
            <a:r>
              <a:rPr lang="ko-KR" altLang="en-US" dirty="0" err="1"/>
              <a:t>해두면</a:t>
            </a:r>
            <a:r>
              <a:rPr lang="ko-KR" altLang="en-US" dirty="0"/>
              <a:t> 좋겠습니다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1827E-6EFF-4289-9DAA-4FE0BA05003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299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다음으로 퍼블리셔 통계 수치를 보겠습니다</a:t>
            </a: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전체 총합을 보면 독점에 가까울 정도로 닌텐도 계열사가 압도적이지만</a:t>
            </a: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근래엔 약세를 </a:t>
            </a:r>
            <a:r>
              <a:rPr lang="ko-KR" alt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보이는데다</a:t>
            </a: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1827E-6EFF-4289-9DAA-4FE0BA05003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12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2019</a:t>
            </a:r>
            <a:r>
              <a:rPr lang="ko-KR" altLang="en-US" dirty="0"/>
              <a:t>년 부터 </a:t>
            </a:r>
            <a:r>
              <a:rPr lang="en-US" altLang="ko-KR" dirty="0"/>
              <a:t>MS</a:t>
            </a:r>
            <a:r>
              <a:rPr lang="ko-KR" altLang="en-US" dirty="0"/>
              <a:t> 와 </a:t>
            </a:r>
            <a:r>
              <a:rPr lang="en-US" altLang="ko-KR" dirty="0"/>
              <a:t>Sony</a:t>
            </a:r>
            <a:r>
              <a:rPr lang="ko-KR" altLang="en-US" dirty="0"/>
              <a:t>가 협업하는 걸 </a:t>
            </a:r>
            <a:r>
              <a:rPr lang="ko-KR" altLang="en-US" dirty="0" err="1"/>
              <a:t>봤을때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추후 퍼블리셔 시장 변동폭이 </a:t>
            </a:r>
            <a:r>
              <a:rPr lang="ko-KR" altLang="en-US" dirty="0" err="1"/>
              <a:t>클것으로</a:t>
            </a:r>
            <a:r>
              <a:rPr lang="ko-KR" altLang="en-US" dirty="0"/>
              <a:t> 보입니다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1827E-6EFF-4289-9DAA-4FE0BA05003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0116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마지막으로 최근기준 게임순위 </a:t>
            </a:r>
            <a:r>
              <a:rPr lang="en-US" altLang="ko-KR" dirty="0"/>
              <a:t>Top 10</a:t>
            </a:r>
            <a:r>
              <a:rPr lang="ko-KR" altLang="en-US" dirty="0"/>
              <a:t>을 뽑았는데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Minecraft, GTA, </a:t>
            </a:r>
            <a:r>
              <a:rPr lang="ko-KR" altLang="en-US" dirty="0" err="1"/>
              <a:t>콜옵듀티</a:t>
            </a:r>
            <a:r>
              <a:rPr lang="en-US" altLang="ko-KR" dirty="0"/>
              <a:t>, </a:t>
            </a:r>
            <a:r>
              <a:rPr lang="ko-KR" altLang="en-US" dirty="0" err="1"/>
              <a:t>폴아웃</a:t>
            </a:r>
            <a:r>
              <a:rPr lang="ko-KR" altLang="en-US" dirty="0"/>
              <a:t> 등 자유도 높기로 유명한 게임들이 상위권을 점하고 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1827E-6EFF-4289-9DAA-4FE0BA05003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5482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1827E-6EFF-4289-9DAA-4FE0BA05003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798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분석한 내용에 앞서 데이터의 특성부터 알아보겠습니다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데이터는 게임이름</a:t>
            </a:r>
            <a:r>
              <a:rPr lang="en-US" altLang="ko-KR" dirty="0"/>
              <a:t>, </a:t>
            </a:r>
            <a:r>
              <a:rPr lang="ko-KR" altLang="en-US" dirty="0"/>
              <a:t>플랫폼</a:t>
            </a:r>
            <a:r>
              <a:rPr lang="en-US" altLang="ko-KR" dirty="0"/>
              <a:t>, </a:t>
            </a:r>
            <a:r>
              <a:rPr lang="ko-KR" altLang="en-US" dirty="0"/>
              <a:t>연도</a:t>
            </a:r>
            <a:r>
              <a:rPr lang="en-US" altLang="ko-KR" dirty="0"/>
              <a:t>, </a:t>
            </a:r>
            <a:r>
              <a:rPr lang="ko-KR" altLang="en-US" dirty="0"/>
              <a:t>장르</a:t>
            </a:r>
            <a:r>
              <a:rPr lang="en-US" altLang="ko-KR" dirty="0"/>
              <a:t>, </a:t>
            </a:r>
            <a:r>
              <a:rPr lang="ko-KR" altLang="en-US" dirty="0"/>
              <a:t>퍼블리셔</a:t>
            </a:r>
            <a:r>
              <a:rPr lang="en-US" altLang="ko-KR" dirty="0"/>
              <a:t>, </a:t>
            </a:r>
            <a:r>
              <a:rPr lang="ko-KR" altLang="en-US" dirty="0"/>
              <a:t>매출로 이루어져 있고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사이사이 값이 잘못 기입 되어있어 수정해봤더니</a:t>
            </a:r>
            <a:br>
              <a:rPr lang="en-US" altLang="ko-KR" dirty="0"/>
            </a:br>
            <a:r>
              <a:rPr lang="ko-KR" altLang="en-US" dirty="0"/>
              <a:t>아쉽게도 </a:t>
            </a:r>
            <a:r>
              <a:rPr lang="en-US" altLang="ko-KR" dirty="0"/>
              <a:t>2016</a:t>
            </a:r>
            <a:r>
              <a:rPr lang="ko-KR" altLang="en-US" dirty="0"/>
              <a:t>년 이후의 데이터는 없었습니다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1827E-6EFF-4289-9DAA-4FE0BA05003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251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 시장규모 및 매출분석부터 알아보겠습니다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1827E-6EFF-4289-9DAA-4FE0BA05003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599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지역별 시장규모를 연도별</a:t>
            </a:r>
            <a:r>
              <a:rPr lang="en-US" altLang="ko-KR" dirty="0"/>
              <a:t> </a:t>
            </a:r>
            <a:r>
              <a:rPr lang="ko-KR" altLang="en-US" dirty="0"/>
              <a:t>그리고</a:t>
            </a:r>
            <a:r>
              <a:rPr lang="en-US" altLang="ko-KR" dirty="0"/>
              <a:t> </a:t>
            </a:r>
            <a:r>
              <a:rPr lang="ko-KR" altLang="en-US" dirty="0"/>
              <a:t>총합 매출로 나타내 보았는데요</a:t>
            </a:r>
            <a:r>
              <a:rPr lang="en-US" altLang="ko-KR" dirty="0"/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현재 콘솔게임 시장에서 미국이 </a:t>
            </a:r>
            <a:r>
              <a:rPr lang="en-US" altLang="ko-KR" dirty="0"/>
              <a:t>50%</a:t>
            </a:r>
            <a:r>
              <a:rPr lang="ko-KR" altLang="en-US" dirty="0"/>
              <a:t>가까이 점유하고 있는걸 볼 수 있습니다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하지만</a:t>
            </a:r>
            <a:r>
              <a:rPr lang="en-US" altLang="ko-KR" dirty="0"/>
              <a:t> </a:t>
            </a:r>
            <a:r>
              <a:rPr lang="ko-KR" altLang="en-US" dirty="0"/>
              <a:t>연도별 기준으로 </a:t>
            </a:r>
            <a:r>
              <a:rPr lang="ko-KR" altLang="en-US" dirty="0" err="1"/>
              <a:t>보았을때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미국이 </a:t>
            </a:r>
            <a:r>
              <a:rPr lang="en-US" altLang="ko-KR" dirty="0"/>
              <a:t>2000</a:t>
            </a:r>
            <a:r>
              <a:rPr lang="ko-KR" altLang="en-US" dirty="0"/>
              <a:t>년도 부터 압도적인 차이를 보이다가 </a:t>
            </a:r>
            <a:r>
              <a:rPr lang="en-US" altLang="ko-KR" dirty="0"/>
              <a:t>2012</a:t>
            </a:r>
            <a:r>
              <a:rPr lang="ko-KR" altLang="en-US" dirty="0"/>
              <a:t>년 이후부터는 급감해버려 영국과 별반 차이가 나지 </a:t>
            </a:r>
            <a:r>
              <a:rPr lang="ko-KR" altLang="en-US" dirty="0" err="1"/>
              <a:t>않는걸</a:t>
            </a:r>
            <a:r>
              <a:rPr lang="ko-KR" altLang="en-US" dirty="0"/>
              <a:t> 볼 수 있습니다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1827E-6EFF-4289-9DAA-4FE0BA05003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709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고로 시장을 </a:t>
            </a:r>
            <a:r>
              <a:rPr lang="ko-KR" altLang="en-US" dirty="0" err="1"/>
              <a:t>선택할때</a:t>
            </a:r>
            <a:r>
              <a:rPr lang="ko-KR" altLang="en-US" dirty="0"/>
              <a:t> 중요도가 미국</a:t>
            </a:r>
            <a:r>
              <a:rPr lang="en-US" altLang="ko-KR" dirty="0"/>
              <a:t>, </a:t>
            </a:r>
            <a:r>
              <a:rPr lang="ko-KR" altLang="en-US" dirty="0"/>
              <a:t>유럽 </a:t>
            </a:r>
            <a:r>
              <a:rPr lang="en-US" altLang="ko-KR" dirty="0"/>
              <a:t>&gt; </a:t>
            </a:r>
            <a:r>
              <a:rPr lang="ko-KR" altLang="en-US" dirty="0"/>
              <a:t>일본 </a:t>
            </a:r>
            <a:r>
              <a:rPr lang="en-US" altLang="ko-KR" dirty="0"/>
              <a:t>&gt; </a:t>
            </a:r>
            <a:r>
              <a:rPr lang="ko-KR" altLang="en-US" dirty="0"/>
              <a:t>기타 순으로 정해지는 것을 알 수 있겠습니다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1827E-6EFF-4289-9DAA-4FE0BA05003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773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다음으론 요구조건에 따라 지역별 매출액 순위를 매겨 보았는데 </a:t>
            </a:r>
            <a:endParaRPr lang="en-US" altLang="ko-KR" dirty="0"/>
          </a:p>
          <a:p>
            <a:r>
              <a:rPr lang="ko-KR" altLang="en-US" dirty="0"/>
              <a:t>보시는 바와 같이 일본을 제외하곤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플랫폼</a:t>
            </a:r>
            <a:r>
              <a:rPr lang="en-US" altLang="ko-KR" dirty="0"/>
              <a:t>, </a:t>
            </a:r>
            <a:r>
              <a:rPr lang="ko-KR" altLang="en-US" dirty="0" err="1"/>
              <a:t>슈터</a:t>
            </a:r>
            <a:r>
              <a:rPr lang="en-US" altLang="ko-KR" dirty="0"/>
              <a:t>, </a:t>
            </a:r>
            <a:r>
              <a:rPr lang="ko-KR" altLang="en-US" dirty="0"/>
              <a:t>레이싱 장르가 상위권을 점유하고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1827E-6EFF-4289-9DAA-4FE0BA05003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232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더 </a:t>
            </a:r>
            <a:r>
              <a:rPr lang="ko-KR" altLang="en-US" dirty="0" err="1"/>
              <a:t>뚜렷히</a:t>
            </a:r>
            <a:r>
              <a:rPr lang="ko-KR" altLang="en-US" dirty="0"/>
              <a:t> 보고자</a:t>
            </a:r>
            <a:endParaRPr lang="en-US" altLang="ko-KR" dirty="0"/>
          </a:p>
          <a:p>
            <a:r>
              <a:rPr lang="ko-KR" altLang="en-US" dirty="0"/>
              <a:t>관련이 될수록 색상이 진해지는 도표로 나타냈는데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지역간의</a:t>
            </a:r>
            <a:r>
              <a:rPr lang="ko-KR" altLang="en-US" dirty="0"/>
              <a:t> 관계에서</a:t>
            </a:r>
            <a:endParaRPr lang="en-US" altLang="ko-KR" dirty="0"/>
          </a:p>
          <a:p>
            <a:r>
              <a:rPr lang="ko-KR" altLang="en-US" dirty="0"/>
              <a:t>확실히 일본시장만 다른 양상을 보이고 </a:t>
            </a:r>
            <a:r>
              <a:rPr lang="ko-KR" altLang="en-US" dirty="0" err="1"/>
              <a:t>있는걸</a:t>
            </a:r>
            <a:r>
              <a:rPr lang="ko-KR" altLang="en-US" dirty="0"/>
              <a:t> </a:t>
            </a:r>
            <a:r>
              <a:rPr lang="ko-KR" altLang="en-US" dirty="0" err="1"/>
              <a:t>알수있습니다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1827E-6EFF-4289-9DAA-4FE0BA05003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708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앞의 결과들로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일본시장을 제외하곤 </a:t>
            </a:r>
            <a:r>
              <a:rPr lang="ko-KR" altLang="en-US" dirty="0" err="1"/>
              <a:t>지역간의</a:t>
            </a:r>
            <a:r>
              <a:rPr lang="ko-KR" altLang="en-US" dirty="0"/>
              <a:t> 장르 선호도 차이가 별로 </a:t>
            </a:r>
            <a:r>
              <a:rPr lang="ko-KR" altLang="en-US" dirty="0" err="1"/>
              <a:t>없는걸</a:t>
            </a:r>
            <a:r>
              <a:rPr lang="ko-KR" altLang="en-US" dirty="0"/>
              <a:t> </a:t>
            </a:r>
            <a:r>
              <a:rPr lang="ko-KR" altLang="en-US" dirty="0" err="1"/>
              <a:t>알수있습니다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하지만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일본시장의 적지않은 규모를 생각한다면 일본의 특이성을 무시해선 </a:t>
            </a:r>
            <a:r>
              <a:rPr lang="ko-KR" altLang="en-US" dirty="0" err="1"/>
              <a:t>안될것</a:t>
            </a:r>
            <a:r>
              <a:rPr lang="ko-KR" altLang="en-US" dirty="0"/>
              <a:t>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1827E-6EFF-4289-9DAA-4FE0BA05003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536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시장 트렌드 동향분석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1827E-6EFF-4289-9DAA-4FE0BA05003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792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2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75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5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39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72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05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4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34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32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2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7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19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z.chosun.com/site/data/html_dir/2019/05/23/2019052300122.html" TargetMode="Externa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BC88933B-CFB2-4662-9CA9-2C1E0838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909EEE1-52DB-4A86-AFCE-CCE904184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088A68-A269-429E-966A-C578E0B49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5869" y="1050878"/>
            <a:ext cx="6935872" cy="3922755"/>
          </a:xfrm>
        </p:spPr>
        <p:txBody>
          <a:bodyPr>
            <a:normAutofit fontScale="90000"/>
          </a:bodyPr>
          <a:lstStyle/>
          <a:p>
            <a:pPr algn="r"/>
            <a:r>
              <a:rPr lang="ko-KR" altLang="en-US" dirty="0"/>
              <a:t>데이터 분석을 통한</a:t>
            </a:r>
            <a:br>
              <a:rPr lang="en-US" altLang="ko-KR" dirty="0"/>
            </a:br>
            <a:r>
              <a:rPr lang="ko-KR" altLang="en-US" dirty="0"/>
              <a:t>다음 분기  게임개발의 방향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D679A0-22BB-4101-BC6C-8C4282A88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0339" y="5219803"/>
            <a:ext cx="6157951" cy="943386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ko-KR" altLang="en-US" sz="2800" dirty="0"/>
              <a:t>대상 </a:t>
            </a:r>
            <a:r>
              <a:rPr lang="en-US" altLang="ko-KR" sz="2800" dirty="0"/>
              <a:t>: </a:t>
            </a:r>
            <a:r>
              <a:rPr lang="ko-KR" altLang="en-US" sz="2800" dirty="0"/>
              <a:t>게임 개발팀</a:t>
            </a:r>
            <a:endParaRPr lang="en-US" altLang="ko-KR" sz="2800" dirty="0"/>
          </a:p>
          <a:p>
            <a:pPr algn="l"/>
            <a:r>
              <a:rPr lang="ko-KR" altLang="en-US" sz="2800" dirty="0"/>
              <a:t>발표자 </a:t>
            </a:r>
            <a:r>
              <a:rPr lang="en-US" altLang="ko-KR" sz="2800" dirty="0"/>
              <a:t>: </a:t>
            </a:r>
            <a:r>
              <a:rPr lang="ko-KR" altLang="en-US" sz="2800" dirty="0" err="1"/>
              <a:t>김창동</a:t>
            </a:r>
            <a:endParaRPr lang="ko-KR" alt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725F49-8EA8-4FAF-AFB2-EFEE33BF36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29" r="32041" b="-1"/>
          <a:stretch/>
        </p:blipFill>
        <p:spPr>
          <a:xfrm>
            <a:off x="-2573" y="10"/>
            <a:ext cx="4811317" cy="6857988"/>
          </a:xfrm>
          <a:custGeom>
            <a:avLst/>
            <a:gdLst/>
            <a:ahLst/>
            <a:cxnLst/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26FE4BA-3BD1-4AB3-A3EB-39FF16D96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BD85EF3-E980-4EF9-BF91-C0540D302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5" idx="2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076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3" name="Rectangle 152">
            <a:extLst>
              <a:ext uri="{FF2B5EF4-FFF2-40B4-BE49-F238E27FC236}">
                <a16:creationId xmlns:a16="http://schemas.microsoft.com/office/drawing/2014/main" id="{1AF3C8EA-7A37-4A07-BDF2-89EBD3DF2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40F7B9A-14E2-4B19-A2A8-22BE2C8C8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1" y="2304570"/>
            <a:ext cx="5776814" cy="4436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9D316DA2-5951-4D7F-BE52-2F1A9CFBA317}"/>
              </a:ext>
            </a:extLst>
          </p:cNvPr>
          <p:cNvSpPr/>
          <p:nvPr/>
        </p:nvSpPr>
        <p:spPr>
          <a:xfrm>
            <a:off x="7154192" y="3354578"/>
            <a:ext cx="820632" cy="2207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E4C5DF1-F5CB-4ACE-B029-F36B9B47D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04571"/>
            <a:ext cx="6286501" cy="4436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88AE298F-6DA6-48AD-9F1F-64AB85F374F2}"/>
              </a:ext>
            </a:extLst>
          </p:cNvPr>
          <p:cNvSpPr/>
          <p:nvPr/>
        </p:nvSpPr>
        <p:spPr>
          <a:xfrm>
            <a:off x="3777332" y="2778167"/>
            <a:ext cx="2342410" cy="31360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 descr="How to sell on Joom? | All About Joom">
            <a:extLst>
              <a:ext uri="{FF2B5EF4-FFF2-40B4-BE49-F238E27FC236}">
                <a16:creationId xmlns:a16="http://schemas.microsoft.com/office/drawing/2014/main" id="{B3AF6EE7-99ED-411F-AA49-F7C51AC08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542" y="175400"/>
            <a:ext cx="3123692" cy="195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4EC436D-A0C3-4A37-A48B-1F12A4A7042D}"/>
              </a:ext>
            </a:extLst>
          </p:cNvPr>
          <p:cNvSpPr/>
          <p:nvPr/>
        </p:nvSpPr>
        <p:spPr>
          <a:xfrm>
            <a:off x="1214118" y="3358119"/>
            <a:ext cx="820632" cy="2207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7DAA401-04E4-40B3-8079-7930337247B1}"/>
              </a:ext>
            </a:extLst>
          </p:cNvPr>
          <p:cNvSpPr/>
          <p:nvPr/>
        </p:nvSpPr>
        <p:spPr>
          <a:xfrm>
            <a:off x="10037021" y="2778252"/>
            <a:ext cx="1759887" cy="23561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948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3" name="Rectangle 152">
            <a:extLst>
              <a:ext uri="{FF2B5EF4-FFF2-40B4-BE49-F238E27FC236}">
                <a16:creationId xmlns:a16="http://schemas.microsoft.com/office/drawing/2014/main" id="{1AF3C8EA-7A37-4A07-BDF2-89EBD3DF2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585043D2-FE1E-4D2C-BBFE-A270F58977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10274"/>
          <a:stretch/>
        </p:blipFill>
        <p:spPr bwMode="auto">
          <a:xfrm>
            <a:off x="0" y="1361799"/>
            <a:ext cx="12093345" cy="256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B32D40-8042-4CD8-9D71-2CEF93D5CD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2681" b="11213"/>
          <a:stretch/>
        </p:blipFill>
        <p:spPr bwMode="auto">
          <a:xfrm>
            <a:off x="0" y="4116527"/>
            <a:ext cx="12256830" cy="245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A5EDA7-3658-4C90-BBE2-96CAE3BD8676}"/>
              </a:ext>
            </a:extLst>
          </p:cNvPr>
          <p:cNvSpPr txBox="1"/>
          <p:nvPr/>
        </p:nvSpPr>
        <p:spPr>
          <a:xfrm>
            <a:off x="4128587" y="489902"/>
            <a:ext cx="4230102" cy="608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장르별 연간 매출현황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619DB0-02D8-464B-8295-95CB20AB8457}"/>
              </a:ext>
            </a:extLst>
          </p:cNvPr>
          <p:cNvSpPr/>
          <p:nvPr/>
        </p:nvSpPr>
        <p:spPr>
          <a:xfrm>
            <a:off x="21266" y="1404330"/>
            <a:ext cx="2179674" cy="25615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56D872-B3DE-4A30-91C2-BFAC05138B94}"/>
              </a:ext>
            </a:extLst>
          </p:cNvPr>
          <p:cNvSpPr/>
          <p:nvPr/>
        </p:nvSpPr>
        <p:spPr>
          <a:xfrm>
            <a:off x="4057944" y="4097910"/>
            <a:ext cx="1981522" cy="25615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555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3" name="Rectangle 152">
            <a:extLst>
              <a:ext uri="{FF2B5EF4-FFF2-40B4-BE49-F238E27FC236}">
                <a16:creationId xmlns:a16="http://schemas.microsoft.com/office/drawing/2014/main" id="{1AF3C8EA-7A37-4A07-BDF2-89EBD3DF2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34A6EA1B-BAB4-4ABE-A062-FD8C8E306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91" y="74429"/>
            <a:ext cx="11497018" cy="678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98CFB256-C3BE-4F28-BDDE-6F34DC983DF5}"/>
              </a:ext>
            </a:extLst>
          </p:cNvPr>
          <p:cNvSpPr/>
          <p:nvPr/>
        </p:nvSpPr>
        <p:spPr>
          <a:xfrm>
            <a:off x="5316624" y="2819824"/>
            <a:ext cx="2785048" cy="379982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5AB6A7F-CC13-4B91-9831-C6BA08BCE892}"/>
              </a:ext>
            </a:extLst>
          </p:cNvPr>
          <p:cNvSpPr/>
          <p:nvPr/>
        </p:nvSpPr>
        <p:spPr>
          <a:xfrm>
            <a:off x="9998550" y="470875"/>
            <a:ext cx="1729294" cy="61905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8AF128B-523E-439A-8E48-964E6AAEE03D}"/>
              </a:ext>
            </a:extLst>
          </p:cNvPr>
          <p:cNvCxnSpPr>
            <a:cxnSpLocks/>
          </p:cNvCxnSpPr>
          <p:nvPr/>
        </p:nvCxnSpPr>
        <p:spPr>
          <a:xfrm flipH="1">
            <a:off x="903768" y="606055"/>
            <a:ext cx="1073186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987C72A-CBBB-424C-B3C6-B8BADFFA241A}"/>
              </a:ext>
            </a:extLst>
          </p:cNvPr>
          <p:cNvSpPr txBox="1"/>
          <p:nvPr/>
        </p:nvSpPr>
        <p:spPr>
          <a:xfrm>
            <a:off x="5719837" y="606055"/>
            <a:ext cx="981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Risk</a:t>
            </a:r>
            <a:endParaRPr lang="ko-KR" altLang="en-US" sz="32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8365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3E0373C-BDE9-4FAA-892A-B226DD970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FC2BFFFF-16DA-434F-B48D-28B53969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5979"/>
            <a:ext cx="3448424" cy="693221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57998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8FEADD3-1747-45C7-8D81-C1413B1CA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2" y="675167"/>
            <a:ext cx="2289566" cy="1631751"/>
          </a:xfrm>
        </p:spPr>
        <p:txBody>
          <a:bodyPr anchor="t">
            <a:normAutofit fontScale="90000"/>
          </a:bodyPr>
          <a:lstStyle/>
          <a:p>
            <a:r>
              <a:rPr lang="ko-KR" altLang="en-US" sz="6000" b="1" dirty="0"/>
              <a:t>트렌드 파악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EAD419-2D3B-4CD6-A841-F11CA0944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04CBAF-E310-4C04-BE90-342932C2726A}"/>
              </a:ext>
            </a:extLst>
          </p:cNvPr>
          <p:cNvSpPr txBox="1"/>
          <p:nvPr/>
        </p:nvSpPr>
        <p:spPr>
          <a:xfrm>
            <a:off x="3448426" y="1082974"/>
            <a:ext cx="4062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최다 발매 장르 </a:t>
            </a:r>
            <a:r>
              <a:rPr lang="en-US" altLang="ko-KR" sz="3200" dirty="0"/>
              <a:t>: Action</a:t>
            </a:r>
            <a:endParaRPr lang="ko-KR" altLang="en-US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AA69D2-5BDC-42E7-99C9-A301F941290B}"/>
              </a:ext>
            </a:extLst>
          </p:cNvPr>
          <p:cNvSpPr txBox="1"/>
          <p:nvPr/>
        </p:nvSpPr>
        <p:spPr>
          <a:xfrm>
            <a:off x="3448425" y="1942550"/>
            <a:ext cx="3970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최대규모 장르 </a:t>
            </a:r>
            <a:r>
              <a:rPr lang="en-US" altLang="ko-KR" sz="3200" dirty="0"/>
              <a:t>: Action</a:t>
            </a:r>
            <a:endParaRPr lang="en-US" altLang="ko-KR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BC2207-8023-4F62-8EF5-05162BD61A33}"/>
              </a:ext>
            </a:extLst>
          </p:cNvPr>
          <p:cNvSpPr txBox="1"/>
          <p:nvPr/>
        </p:nvSpPr>
        <p:spPr>
          <a:xfrm>
            <a:off x="3448425" y="2802127"/>
            <a:ext cx="5614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시장 상승세 장르 </a:t>
            </a:r>
            <a:r>
              <a:rPr lang="en-US" altLang="ko-KR" sz="3200" dirty="0"/>
              <a:t>: Action, Sports</a:t>
            </a:r>
            <a:endParaRPr lang="ko-KR" altLang="en-US" sz="3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72EB34-09C8-4BDD-A697-1F2D40D30326}"/>
              </a:ext>
            </a:extLst>
          </p:cNvPr>
          <p:cNvSpPr txBox="1"/>
          <p:nvPr/>
        </p:nvSpPr>
        <p:spPr>
          <a:xfrm>
            <a:off x="3448425" y="3661703"/>
            <a:ext cx="69365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평균매출 상위권 장르 </a:t>
            </a:r>
            <a:r>
              <a:rPr lang="en-US" altLang="ko-KR" sz="3200" dirty="0"/>
              <a:t>: Shooter, Platform</a:t>
            </a:r>
            <a:endParaRPr lang="ko-KR" altLang="en-US" sz="320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04C19E3-486B-4391-95A1-B3483EF76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242802"/>
              </p:ext>
            </p:extLst>
          </p:nvPr>
        </p:nvGraphicFramePr>
        <p:xfrm>
          <a:off x="3456766" y="4600560"/>
          <a:ext cx="8128000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3250244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13436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Low Risk, Middle Return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Middle Risk, High Return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053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Shooter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Action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749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Platform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Sports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484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500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650"/>
            <a:ext cx="5676966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1754909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175490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C1AAAA2-22F5-47A0-BE17-34218B5CA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" y="800849"/>
            <a:ext cx="4065767" cy="3510553"/>
          </a:xfrm>
        </p:spPr>
        <p:txBody>
          <a:bodyPr anchor="t">
            <a:normAutofit/>
          </a:bodyPr>
          <a:lstStyle/>
          <a:p>
            <a:r>
              <a:rPr lang="ko-KR" altLang="en-US" sz="7200" dirty="0"/>
              <a:t>최근  </a:t>
            </a:r>
            <a:r>
              <a:rPr lang="en-US" altLang="ko-KR" sz="7200" dirty="0"/>
              <a:t>3</a:t>
            </a:r>
            <a:r>
              <a:rPr lang="ko-KR" altLang="en-US" sz="7200" dirty="0"/>
              <a:t>년 </a:t>
            </a:r>
            <a:br>
              <a:rPr lang="en-US" altLang="ko-KR" sz="7200" dirty="0"/>
            </a:br>
            <a:r>
              <a:rPr lang="en-US" altLang="ko-KR" sz="7200" dirty="0"/>
              <a:t>top  1%</a:t>
            </a:r>
            <a:br>
              <a:rPr lang="en-US" altLang="ko-KR" sz="7200" dirty="0"/>
            </a:br>
            <a:r>
              <a:rPr lang="ko-KR" altLang="en-US" sz="7200" dirty="0"/>
              <a:t>게임 분석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4541520"/>
            <a:ext cx="5895754" cy="23105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2988236"/>
            <a:ext cx="2418079" cy="38876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>
            <a:extLst>
              <a:ext uri="{FF2B5EF4-FFF2-40B4-BE49-F238E27FC236}">
                <a16:creationId xmlns:a16="http://schemas.microsoft.com/office/drawing/2014/main" id="{F930570A-D38F-497F-810B-1D751DAD9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586" y="1083851"/>
            <a:ext cx="6958576" cy="525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810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3" name="Rectangle 152">
            <a:extLst>
              <a:ext uri="{FF2B5EF4-FFF2-40B4-BE49-F238E27FC236}">
                <a16:creationId xmlns:a16="http://schemas.microsoft.com/office/drawing/2014/main" id="{1AF3C8EA-7A37-4A07-BDF2-89EBD3DF2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4228E2-4C34-4B01-A20C-0078F277E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" t="-1" r="2504" b="-1"/>
          <a:stretch/>
        </p:blipFill>
        <p:spPr bwMode="auto">
          <a:xfrm>
            <a:off x="222317" y="1000365"/>
            <a:ext cx="6129094" cy="485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81B65A71-F9AB-4C32-BF0A-F5B44D56F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463" y="1000365"/>
            <a:ext cx="4467225" cy="44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092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3" name="Rectangle 152">
            <a:extLst>
              <a:ext uri="{FF2B5EF4-FFF2-40B4-BE49-F238E27FC236}">
                <a16:creationId xmlns:a16="http://schemas.microsoft.com/office/drawing/2014/main" id="{1AF3C8EA-7A37-4A07-BDF2-89EBD3DF2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543CDF0F-3471-4FBD-A62F-5172FDF30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284619"/>
            <a:ext cx="6400800" cy="4577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A76D1EC9-EB5B-4C54-A729-BF602D3CF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" y="1284620"/>
            <a:ext cx="6045620" cy="460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100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3" name="Rectangle 152">
            <a:extLst>
              <a:ext uri="{FF2B5EF4-FFF2-40B4-BE49-F238E27FC236}">
                <a16:creationId xmlns:a16="http://schemas.microsoft.com/office/drawing/2014/main" id="{1AF3C8EA-7A37-4A07-BDF2-89EBD3DF2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서로 손을 맞잡은 요시다 겐이치로(왼쪽) 소니 최고경영자(CEO)와 사티아 나델라 MS CEO.">
            <a:extLst>
              <a:ext uri="{FF2B5EF4-FFF2-40B4-BE49-F238E27FC236}">
                <a16:creationId xmlns:a16="http://schemas.microsoft.com/office/drawing/2014/main" id="{F682EEF1-9EE5-43F3-A036-A0D0E288F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433512"/>
            <a:ext cx="5334000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53BE457-AF56-420D-90B5-1D2E2E7826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768" y="461224"/>
            <a:ext cx="9144792" cy="4724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8EF15B-DC9C-4B53-91EF-BFDF8AA670AB}"/>
              </a:ext>
            </a:extLst>
          </p:cNvPr>
          <p:cNvSpPr txBox="1"/>
          <p:nvPr/>
        </p:nvSpPr>
        <p:spPr>
          <a:xfrm>
            <a:off x="4863260" y="6233054"/>
            <a:ext cx="7199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참조 </a:t>
            </a:r>
            <a:r>
              <a:rPr lang="en-US" altLang="ko-KR" dirty="0"/>
              <a:t>: </a:t>
            </a:r>
            <a:r>
              <a:rPr lang="en-US" altLang="ko-KR" dirty="0">
                <a:hlinkClick r:id="rId5"/>
              </a:rPr>
              <a:t>https://biz.chosun.com/site/data/html_dir/2019/05/23/2019052300122.html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8558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3" name="Rectangle 152">
            <a:extLst>
              <a:ext uri="{FF2B5EF4-FFF2-40B4-BE49-F238E27FC236}">
                <a16:creationId xmlns:a16="http://schemas.microsoft.com/office/drawing/2014/main" id="{1AF3C8EA-7A37-4A07-BDF2-89EBD3DF2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DF7CC0A-4A77-4843-AAAC-F365E3CD4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275" y="0"/>
            <a:ext cx="90598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088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3E0373C-BDE9-4FAA-892A-B226DD970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FC2BFFFF-16DA-434F-B48D-28B53969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5979"/>
            <a:ext cx="3448424" cy="693221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57998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8FEADD3-1747-45C7-8D81-C1413B1CA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2" y="675167"/>
            <a:ext cx="2289566" cy="1631751"/>
          </a:xfrm>
        </p:spPr>
        <p:txBody>
          <a:bodyPr anchor="t">
            <a:normAutofit fontScale="90000"/>
          </a:bodyPr>
          <a:lstStyle/>
          <a:p>
            <a:r>
              <a:rPr lang="ko-KR" altLang="en-US" sz="6000" b="1"/>
              <a:t>최종 결론</a:t>
            </a:r>
            <a:endParaRPr lang="ko-KR" altLang="en-US" sz="6000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EAD419-2D3B-4CD6-A841-F11CA0944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04CBAF-E310-4C04-BE90-342932C2726A}"/>
              </a:ext>
            </a:extLst>
          </p:cNvPr>
          <p:cNvSpPr txBox="1"/>
          <p:nvPr/>
        </p:nvSpPr>
        <p:spPr>
          <a:xfrm>
            <a:off x="3448426" y="1082974"/>
            <a:ext cx="8355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시장 공략 </a:t>
            </a:r>
            <a:r>
              <a:rPr lang="en-US" altLang="ko-KR" sz="3200" dirty="0"/>
              <a:t>: </a:t>
            </a:r>
            <a:r>
              <a:rPr lang="ko-KR" altLang="en-US" sz="3600" dirty="0"/>
              <a:t>미국 </a:t>
            </a:r>
            <a:r>
              <a:rPr lang="ko-KR" altLang="en-US" sz="3600" b="1" i="0" u="none" strike="noStrike" dirty="0">
                <a:effectLst/>
                <a:latin typeface="Open Sans"/>
              </a:rPr>
              <a:t>≒</a:t>
            </a:r>
            <a:r>
              <a:rPr lang="ko-KR" altLang="en-US" sz="3600" b="1" i="0" u="none" strike="noStrike" dirty="0">
                <a:solidFill>
                  <a:srgbClr val="EC9F19"/>
                </a:solidFill>
                <a:effectLst/>
                <a:latin typeface="Open Sans"/>
              </a:rPr>
              <a:t> </a:t>
            </a:r>
            <a:r>
              <a:rPr lang="ko-KR" altLang="en-US" sz="3600" dirty="0"/>
              <a:t>유럽 </a:t>
            </a:r>
            <a:r>
              <a:rPr lang="en-US" altLang="ko-KR" sz="3600" dirty="0"/>
              <a:t>(</a:t>
            </a:r>
            <a:r>
              <a:rPr lang="ko-KR" altLang="en-US" sz="3600" dirty="0" err="1"/>
              <a:t>서구권</a:t>
            </a:r>
            <a:r>
              <a:rPr lang="en-US" altLang="ko-KR" sz="3600" dirty="0"/>
              <a:t>)</a:t>
            </a:r>
            <a:r>
              <a:rPr lang="ko-KR" altLang="en-US" sz="3200" dirty="0"/>
              <a:t> </a:t>
            </a:r>
            <a:r>
              <a:rPr lang="en-US" altLang="ko-KR" sz="3200" dirty="0"/>
              <a:t>&gt; </a:t>
            </a:r>
            <a:r>
              <a:rPr lang="ko-KR" altLang="en-US" sz="2800" dirty="0"/>
              <a:t>일본</a:t>
            </a:r>
            <a:r>
              <a:rPr lang="ko-KR" altLang="en-US" sz="3200" dirty="0"/>
              <a:t> </a:t>
            </a:r>
            <a:r>
              <a:rPr lang="en-US" altLang="ko-KR" sz="3200" dirty="0"/>
              <a:t>&gt; </a:t>
            </a:r>
            <a:r>
              <a:rPr lang="ko-KR" altLang="en-US" sz="2000" dirty="0"/>
              <a:t>기타</a:t>
            </a:r>
            <a:endParaRPr lang="ko-KR" altLang="en-US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AA69D2-5BDC-42E7-99C9-A301F941290B}"/>
              </a:ext>
            </a:extLst>
          </p:cNvPr>
          <p:cNvSpPr txBox="1"/>
          <p:nvPr/>
        </p:nvSpPr>
        <p:spPr>
          <a:xfrm>
            <a:off x="3448425" y="1942550"/>
            <a:ext cx="81435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MS,</a:t>
            </a:r>
            <a:r>
              <a:rPr lang="ko-KR" altLang="en-US" sz="3200" dirty="0"/>
              <a:t> </a:t>
            </a:r>
            <a:r>
              <a:rPr lang="en-US" altLang="ko-KR" sz="3200" dirty="0"/>
              <a:t>Sony</a:t>
            </a:r>
            <a:r>
              <a:rPr lang="ko-KR" altLang="en-US" sz="3200" dirty="0"/>
              <a:t> 공동개발로 플랫폼은 중요하지 않음</a:t>
            </a:r>
            <a:endParaRPr lang="en-US" altLang="ko-KR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BC2207-8023-4F62-8EF5-05162BD61A33}"/>
              </a:ext>
            </a:extLst>
          </p:cNvPr>
          <p:cNvSpPr txBox="1"/>
          <p:nvPr/>
        </p:nvSpPr>
        <p:spPr>
          <a:xfrm>
            <a:off x="3448425" y="2802127"/>
            <a:ext cx="45624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자유도가 높을수록 </a:t>
            </a:r>
            <a:r>
              <a:rPr lang="en-US" altLang="ko-KR" sz="3200" dirty="0"/>
              <a:t>Good!</a:t>
            </a:r>
            <a:endParaRPr lang="ko-KR" altLang="en-US" sz="3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72EB34-09C8-4BDD-A697-1F2D40D30326}"/>
              </a:ext>
            </a:extLst>
          </p:cNvPr>
          <p:cNvSpPr txBox="1"/>
          <p:nvPr/>
        </p:nvSpPr>
        <p:spPr>
          <a:xfrm>
            <a:off x="3448425" y="4001265"/>
            <a:ext cx="23791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/>
              <a:t>장르 선택</a:t>
            </a:r>
          </a:p>
        </p:txBody>
      </p:sp>
      <p:graphicFrame>
        <p:nvGraphicFramePr>
          <p:cNvPr id="26" name="표 4">
            <a:extLst>
              <a:ext uri="{FF2B5EF4-FFF2-40B4-BE49-F238E27FC236}">
                <a16:creationId xmlns:a16="http://schemas.microsoft.com/office/drawing/2014/main" id="{DD1B4F01-235A-4BC9-B7AD-823E124ABB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836628"/>
              </p:ext>
            </p:extLst>
          </p:nvPr>
        </p:nvGraphicFramePr>
        <p:xfrm>
          <a:off x="3456766" y="4600560"/>
          <a:ext cx="8128000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3250244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13436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Low Risk, Middle Return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Middle Risk, High Return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053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Shooter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Action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749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Platform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Sports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484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2201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3E0373C-BDE9-4FAA-892A-B226DD970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FC2BFFFF-16DA-434F-B48D-28B53969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5979"/>
            <a:ext cx="3448424" cy="693221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57998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8FEADD3-1747-45C7-8D81-C1413B1CA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2" y="675167"/>
            <a:ext cx="2289566" cy="1631751"/>
          </a:xfrm>
        </p:spPr>
        <p:txBody>
          <a:bodyPr anchor="t">
            <a:normAutofit fontScale="90000"/>
          </a:bodyPr>
          <a:lstStyle/>
          <a:p>
            <a:r>
              <a:rPr lang="ko-KR" altLang="en-US" sz="6000" b="1" dirty="0"/>
              <a:t>데이터 특성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EAD419-2D3B-4CD6-A841-F11CA0944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04CBAF-E310-4C04-BE90-342932C2726A}"/>
              </a:ext>
            </a:extLst>
          </p:cNvPr>
          <p:cNvSpPr txBox="1"/>
          <p:nvPr/>
        </p:nvSpPr>
        <p:spPr>
          <a:xfrm>
            <a:off x="3448425" y="1134378"/>
            <a:ext cx="7826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플랫폼 </a:t>
            </a:r>
            <a:r>
              <a:rPr lang="en-US" altLang="ko-KR" sz="3200" dirty="0"/>
              <a:t>:  DS, PSP, X360</a:t>
            </a:r>
            <a:r>
              <a:rPr lang="ko-KR" altLang="en-US" sz="3200" dirty="0"/>
              <a:t>을 비롯한 </a:t>
            </a:r>
            <a:r>
              <a:rPr lang="en-US" altLang="ko-KR" sz="3200" dirty="0"/>
              <a:t>31</a:t>
            </a:r>
            <a:r>
              <a:rPr lang="ko-KR" altLang="en-US" sz="3200" dirty="0"/>
              <a:t>개 플랫폼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AA69D2-5BDC-42E7-99C9-A301F941290B}"/>
              </a:ext>
            </a:extLst>
          </p:cNvPr>
          <p:cNvSpPr txBox="1"/>
          <p:nvPr/>
        </p:nvSpPr>
        <p:spPr>
          <a:xfrm>
            <a:off x="3448424" y="1993954"/>
            <a:ext cx="748474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연도</a:t>
            </a:r>
            <a:r>
              <a:rPr lang="en-US" altLang="ko-KR" sz="3200" dirty="0"/>
              <a:t> : 1980 ~ 2016</a:t>
            </a:r>
            <a:r>
              <a:rPr lang="ko-KR" altLang="en-US" sz="3200" dirty="0"/>
              <a:t>년 사이 발매된 콘솔게임</a:t>
            </a:r>
            <a:endParaRPr lang="en-US" altLang="ko-KR" sz="3200" dirty="0"/>
          </a:p>
          <a:p>
            <a:r>
              <a:rPr lang="en-US" altLang="ko-KR" sz="2000" dirty="0"/>
              <a:t>	  </a:t>
            </a:r>
            <a:r>
              <a:rPr lang="ko-KR" altLang="en-US" sz="2000" dirty="0"/>
              <a:t>  </a:t>
            </a:r>
            <a:r>
              <a:rPr lang="en-US" altLang="ko-KR" sz="2000" dirty="0"/>
              <a:t>2016</a:t>
            </a:r>
            <a:r>
              <a:rPr lang="ko-KR" altLang="en-US" sz="2000" dirty="0"/>
              <a:t>년</a:t>
            </a:r>
            <a:r>
              <a:rPr lang="en-US" altLang="ko-KR" sz="2000" dirty="0"/>
              <a:t> </a:t>
            </a:r>
            <a:r>
              <a:rPr lang="ko-KR" altLang="en-US" sz="2000" dirty="0"/>
              <a:t>이후 데이터 파악해보니 </a:t>
            </a:r>
            <a:r>
              <a:rPr lang="ko-KR" altLang="en-US" sz="2000" dirty="0" err="1"/>
              <a:t>연도값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잘못기입됨</a:t>
            </a:r>
            <a:endParaRPr lang="en-US" altLang="ko-KR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BC2207-8023-4F62-8EF5-05162BD61A33}"/>
              </a:ext>
            </a:extLst>
          </p:cNvPr>
          <p:cNvSpPr txBox="1"/>
          <p:nvPr/>
        </p:nvSpPr>
        <p:spPr>
          <a:xfrm>
            <a:off x="3448424" y="2853531"/>
            <a:ext cx="6740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장르 </a:t>
            </a:r>
            <a:r>
              <a:rPr lang="en-US" altLang="ko-KR" sz="3200" dirty="0"/>
              <a:t>: Action, Shooter </a:t>
            </a:r>
            <a:r>
              <a:rPr lang="ko-KR" altLang="en-US" sz="3200" dirty="0"/>
              <a:t>등 대표장르 </a:t>
            </a:r>
            <a:r>
              <a:rPr lang="en-US" altLang="ko-KR" sz="3200" dirty="0"/>
              <a:t>12</a:t>
            </a:r>
            <a:r>
              <a:rPr lang="ko-KR" altLang="en-US" sz="3200" dirty="0"/>
              <a:t>개</a:t>
            </a:r>
            <a:r>
              <a:rPr lang="en-US" altLang="ko-KR" sz="3200" dirty="0"/>
              <a:t> </a:t>
            </a:r>
            <a:endParaRPr lang="ko-KR" altLang="en-US" sz="3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72EB34-09C8-4BDD-A697-1F2D40D30326}"/>
              </a:ext>
            </a:extLst>
          </p:cNvPr>
          <p:cNvSpPr txBox="1"/>
          <p:nvPr/>
        </p:nvSpPr>
        <p:spPr>
          <a:xfrm>
            <a:off x="3448424" y="3713107"/>
            <a:ext cx="77460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퍼블리셔 </a:t>
            </a:r>
            <a:r>
              <a:rPr lang="en-US" altLang="ko-KR" sz="3200" dirty="0"/>
              <a:t>: Nintendo,</a:t>
            </a:r>
            <a:r>
              <a:rPr lang="ko-KR" altLang="en-US" sz="3200" dirty="0"/>
              <a:t> </a:t>
            </a:r>
            <a:r>
              <a:rPr lang="en-US" altLang="ko-KR" sz="3200" dirty="0" err="1"/>
              <a:t>Namdo</a:t>
            </a:r>
            <a:r>
              <a:rPr lang="en-US" altLang="ko-KR" sz="3200" dirty="0"/>
              <a:t> </a:t>
            </a:r>
            <a:r>
              <a:rPr lang="en-US" altLang="ko-KR" sz="3200" dirty="0" err="1"/>
              <a:t>Bankai</a:t>
            </a:r>
            <a:r>
              <a:rPr lang="en-US" altLang="ko-KR" sz="3200" dirty="0"/>
              <a:t>… </a:t>
            </a:r>
            <a:r>
              <a:rPr lang="ko-KR" altLang="en-US" sz="3200" dirty="0"/>
              <a:t>등 </a:t>
            </a:r>
            <a:r>
              <a:rPr lang="en-US" altLang="ko-KR" sz="3200" dirty="0"/>
              <a:t>579</a:t>
            </a:r>
            <a:r>
              <a:rPr lang="ko-KR" altLang="en-US" sz="3200" dirty="0"/>
              <a:t>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90A346-8089-4459-9D3A-F5EBD47ED1DB}"/>
              </a:ext>
            </a:extLst>
          </p:cNvPr>
          <p:cNvSpPr txBox="1"/>
          <p:nvPr/>
        </p:nvSpPr>
        <p:spPr>
          <a:xfrm>
            <a:off x="3448424" y="4521279"/>
            <a:ext cx="51106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매출 </a:t>
            </a:r>
            <a:r>
              <a:rPr lang="en-US" altLang="ko-KR" sz="3200" dirty="0"/>
              <a:t>: </a:t>
            </a:r>
            <a:r>
              <a:rPr lang="ko-KR" altLang="en-US" sz="3200" dirty="0"/>
              <a:t>미국</a:t>
            </a:r>
            <a:r>
              <a:rPr lang="en-US" altLang="ko-KR" sz="3200" dirty="0"/>
              <a:t>, </a:t>
            </a:r>
            <a:r>
              <a:rPr lang="ko-KR" altLang="en-US" sz="3200" dirty="0"/>
              <a:t>유럽</a:t>
            </a:r>
            <a:r>
              <a:rPr lang="en-US" altLang="ko-KR" sz="3200" dirty="0"/>
              <a:t>, </a:t>
            </a:r>
            <a:r>
              <a:rPr lang="ko-KR" altLang="en-US" sz="3200" dirty="0"/>
              <a:t>일본</a:t>
            </a:r>
            <a:r>
              <a:rPr lang="en-US" altLang="ko-KR" sz="3200" dirty="0"/>
              <a:t>, </a:t>
            </a:r>
            <a:r>
              <a:rPr lang="ko-KR" altLang="en-US" sz="3200" dirty="0"/>
              <a:t>기타</a:t>
            </a:r>
            <a:br>
              <a:rPr lang="en-US" altLang="ko-KR" sz="3200" dirty="0"/>
            </a:br>
            <a:r>
              <a:rPr lang="en-US" altLang="ko-KR" sz="3200" dirty="0"/>
              <a:t>	  </a:t>
            </a:r>
            <a:r>
              <a:rPr lang="ko-KR" altLang="en-US" sz="3200" dirty="0"/>
              <a:t>총 </a:t>
            </a:r>
            <a:r>
              <a:rPr lang="en-US" altLang="ko-KR" sz="3200" dirty="0"/>
              <a:t>4</a:t>
            </a:r>
            <a:r>
              <a:rPr lang="ko-KR" altLang="en-US" sz="3200" dirty="0"/>
              <a:t>개 지역</a:t>
            </a:r>
          </a:p>
        </p:txBody>
      </p:sp>
    </p:spTree>
    <p:extLst>
      <p:ext uri="{BB962C8B-B14F-4D97-AF65-F5344CB8AC3E}">
        <p14:creationId xmlns:p14="http://schemas.microsoft.com/office/powerpoint/2010/main" val="1110794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650"/>
            <a:ext cx="5676966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1754909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175490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C1AAAA2-22F5-47A0-BE17-34218B5CA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" y="800849"/>
            <a:ext cx="4065767" cy="3510553"/>
          </a:xfrm>
        </p:spPr>
        <p:txBody>
          <a:bodyPr anchor="t">
            <a:normAutofit/>
          </a:bodyPr>
          <a:lstStyle/>
          <a:p>
            <a:r>
              <a:rPr lang="ko-KR" altLang="en-US" sz="7200" dirty="0"/>
              <a:t>시장 규모</a:t>
            </a:r>
            <a:br>
              <a:rPr lang="en-US" altLang="ko-KR" sz="7200" dirty="0"/>
            </a:br>
            <a:r>
              <a:rPr lang="ko-KR" altLang="en-US" sz="7200" dirty="0"/>
              <a:t>및</a:t>
            </a:r>
            <a:br>
              <a:rPr lang="en-US" altLang="ko-KR" sz="7200" dirty="0"/>
            </a:br>
            <a:r>
              <a:rPr lang="ko-KR" altLang="en-US" sz="7200" dirty="0"/>
              <a:t>매출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93D28D-9FF7-431D-B4CB-0A66029DA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753" y="533400"/>
            <a:ext cx="5526752" cy="5791200"/>
          </a:xfrm>
        </p:spPr>
        <p:txBody>
          <a:bodyPr anchor="ctr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/>
              <a:t>총합매출 </a:t>
            </a:r>
            <a:r>
              <a:rPr lang="en-US" altLang="ko-KR" sz="2800" b="1" dirty="0"/>
              <a:t>/ </a:t>
            </a:r>
            <a:r>
              <a:rPr lang="ko-KR" altLang="en-US" sz="2800" b="1" dirty="0"/>
              <a:t>연도별 시장규모</a:t>
            </a:r>
            <a:endParaRPr lang="en-US" altLang="ko-KR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/>
              <a:t>지역별 장르 선호도</a:t>
            </a:r>
            <a:endParaRPr lang="en-US" altLang="ko-KR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 err="1"/>
              <a:t>지역간의</a:t>
            </a:r>
            <a:r>
              <a:rPr lang="ko-KR" altLang="en-US" sz="2800" b="1" dirty="0"/>
              <a:t> 관련성 파악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4541520"/>
            <a:ext cx="5895754" cy="23105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2988236"/>
            <a:ext cx="2418079" cy="38876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70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3" name="Rectangle 152">
            <a:extLst>
              <a:ext uri="{FF2B5EF4-FFF2-40B4-BE49-F238E27FC236}">
                <a16:creationId xmlns:a16="http://schemas.microsoft.com/office/drawing/2014/main" id="{1AF3C8EA-7A37-4A07-BDF2-89EBD3DF2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B27A93F-B32C-4994-A8B5-AFDA1426D2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0" b="1178"/>
          <a:stretch/>
        </p:blipFill>
        <p:spPr bwMode="auto">
          <a:xfrm>
            <a:off x="0" y="1128630"/>
            <a:ext cx="5662612" cy="460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3E75429-0B28-48F6-A02A-1BCAEFB14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736" y="0"/>
            <a:ext cx="65373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161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3" name="Rectangle 152">
            <a:extLst>
              <a:ext uri="{FF2B5EF4-FFF2-40B4-BE49-F238E27FC236}">
                <a16:creationId xmlns:a16="http://schemas.microsoft.com/office/drawing/2014/main" id="{1AF3C8EA-7A37-4A07-BDF2-89EBD3DF2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FC692A-ABCB-473F-A2DF-DE7C4EABA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62" y="2575034"/>
            <a:ext cx="3264528" cy="170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EU연구소">
            <a:extLst>
              <a:ext uri="{FF2B5EF4-FFF2-40B4-BE49-F238E27FC236}">
                <a16:creationId xmlns:a16="http://schemas.microsoft.com/office/drawing/2014/main" id="{8C11CF85-A03B-471A-A866-29633DA8C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490" y="2486284"/>
            <a:ext cx="3027835" cy="188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62BCE0AD-149C-4330-BC4E-202119B8EEAD}"/>
              </a:ext>
            </a:extLst>
          </p:cNvPr>
          <p:cNvSpPr/>
          <p:nvPr/>
        </p:nvSpPr>
        <p:spPr>
          <a:xfrm>
            <a:off x="6529388" y="3111038"/>
            <a:ext cx="1006529" cy="6726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60" name="Picture 12" descr="각나라국기 / 일본국기 알아보기 : 네이버 블로그">
            <a:extLst>
              <a:ext uri="{FF2B5EF4-FFF2-40B4-BE49-F238E27FC236}">
                <a16:creationId xmlns:a16="http://schemas.microsoft.com/office/drawing/2014/main" id="{0C3BCEBA-F4ED-423B-BCEC-395D255A6F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573" r="18284" b="-573"/>
          <a:stretch/>
        </p:blipFill>
        <p:spPr bwMode="auto">
          <a:xfrm>
            <a:off x="7712656" y="2486284"/>
            <a:ext cx="1911693" cy="195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4CE42D-D811-47B3-97B7-B0672578C5D8}"/>
              </a:ext>
            </a:extLst>
          </p:cNvPr>
          <p:cNvSpPr txBox="1"/>
          <p:nvPr/>
        </p:nvSpPr>
        <p:spPr>
          <a:xfrm>
            <a:off x="10930760" y="3174128"/>
            <a:ext cx="938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E.T.C</a:t>
            </a:r>
            <a:endParaRPr lang="ko-KR" altLang="en-US" sz="3200" dirty="0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15ED7CAE-C65D-4EDB-B9DA-1393909CFFD5}"/>
              </a:ext>
            </a:extLst>
          </p:cNvPr>
          <p:cNvSpPr/>
          <p:nvPr/>
        </p:nvSpPr>
        <p:spPr>
          <a:xfrm>
            <a:off x="9775025" y="3111037"/>
            <a:ext cx="1006529" cy="6726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91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6F79B0DD-2C63-4EE5-804F-B8E391FC1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27DB8AB-CD55-4C8F-9043-52652B892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6"/>
            <a:ext cx="5364255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059C5A-91CB-4024-9B4E-20082E25C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643466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C09BA4-FF31-4347-B6F2-43841E0DF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7615" y="640081"/>
            <a:ext cx="5320106" cy="270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184884BF-A898-4EFF-9504-E13EBE3FF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3514513"/>
            <a:ext cx="5364255" cy="270340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B32D337-FDA6-4468-ADB1-7038E5FC0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3514513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F1D4A24-9D96-4D6C-B1B0-00C33D2C8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4284" y="646853"/>
            <a:ext cx="5364255" cy="270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0E53F15-B823-42E9-9551-D0CA6A806472}"/>
              </a:ext>
            </a:extLst>
          </p:cNvPr>
          <p:cNvSpPr/>
          <p:nvPr/>
        </p:nvSpPr>
        <p:spPr>
          <a:xfrm>
            <a:off x="6700190" y="708747"/>
            <a:ext cx="546854" cy="5819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311920-5302-42B0-AD9A-DC69ECFC362A}"/>
              </a:ext>
            </a:extLst>
          </p:cNvPr>
          <p:cNvSpPr/>
          <p:nvPr/>
        </p:nvSpPr>
        <p:spPr>
          <a:xfrm>
            <a:off x="1156010" y="714005"/>
            <a:ext cx="546854" cy="5819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BD211F53-7A91-48F6-88EB-FFFCFD01E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6939" y="3540564"/>
            <a:ext cx="5320106" cy="270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D630E90-EBD0-4F83-9CA4-21F4724F7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5540" y="3514096"/>
            <a:ext cx="5320106" cy="270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D2B4260-0F46-4AE7-9B6B-79512A2E4E26}"/>
              </a:ext>
            </a:extLst>
          </p:cNvPr>
          <p:cNvSpPr/>
          <p:nvPr/>
        </p:nvSpPr>
        <p:spPr>
          <a:xfrm>
            <a:off x="903891" y="3562296"/>
            <a:ext cx="815800" cy="58197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328EBC-05D4-44D4-B40C-26B963C4202C}"/>
              </a:ext>
            </a:extLst>
          </p:cNvPr>
          <p:cNvSpPr/>
          <p:nvPr/>
        </p:nvSpPr>
        <p:spPr>
          <a:xfrm>
            <a:off x="6679946" y="3614846"/>
            <a:ext cx="546854" cy="5819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8429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F2280E7-C41F-468E-9B90-F9CCEFF116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599AD5-055E-42F8-B630-F21060FCE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50" y="675167"/>
            <a:ext cx="3294189" cy="5844903"/>
          </a:xfrm>
        </p:spPr>
        <p:txBody>
          <a:bodyPr anchor="t">
            <a:normAutofit/>
          </a:bodyPr>
          <a:lstStyle/>
          <a:p>
            <a:r>
              <a:rPr lang="ko-KR" altLang="en-US" sz="6000" dirty="0" err="1"/>
              <a:t>지역간의</a:t>
            </a:r>
            <a:r>
              <a:rPr lang="ko-KR" altLang="en-US" sz="6000" dirty="0"/>
              <a:t> 관련성</a:t>
            </a:r>
            <a:br>
              <a:rPr lang="en-US" altLang="ko-KR" sz="6000" dirty="0"/>
            </a:br>
            <a:r>
              <a:rPr lang="ko-KR" altLang="en-US" sz="6000" dirty="0"/>
              <a:t>파악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6BEE7D-E1CB-4E40-A841-6C2F1C6D3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89111" y="6954"/>
            <a:ext cx="709684" cy="68440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A7FAF3-0336-4EB0-BFEE-05F79B6C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934" y="-6954"/>
            <a:ext cx="322728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4">
            <a:extLst>
              <a:ext uri="{FF2B5EF4-FFF2-40B4-BE49-F238E27FC236}">
                <a16:creationId xmlns:a16="http://schemas.microsoft.com/office/drawing/2014/main" id="{2061BF71-A717-464C-8847-F7C9F6DFB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699" y="-6954"/>
            <a:ext cx="7586043" cy="6710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DDE56BDB-A90E-4FF7-9952-5B49E637032B}"/>
              </a:ext>
            </a:extLst>
          </p:cNvPr>
          <p:cNvSpPr/>
          <p:nvPr/>
        </p:nvSpPr>
        <p:spPr>
          <a:xfrm>
            <a:off x="3739485" y="3429000"/>
            <a:ext cx="872986" cy="497542"/>
          </a:xfrm>
          <a:prstGeom prst="rightArrow">
            <a:avLst/>
          </a:prstGeom>
          <a:solidFill>
            <a:srgbClr val="F2F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9EA186F1-CAC5-41AF-B38F-86DD1A2EF798}"/>
              </a:ext>
            </a:extLst>
          </p:cNvPr>
          <p:cNvSpPr/>
          <p:nvPr/>
        </p:nvSpPr>
        <p:spPr>
          <a:xfrm flipV="1">
            <a:off x="8395720" y="6215011"/>
            <a:ext cx="538072" cy="649943"/>
          </a:xfrm>
          <a:prstGeom prst="downArrow">
            <a:avLst/>
          </a:prstGeom>
          <a:solidFill>
            <a:srgbClr val="F7FB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rgbClr val="F7F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454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3" name="Rectangle 152">
            <a:extLst>
              <a:ext uri="{FF2B5EF4-FFF2-40B4-BE49-F238E27FC236}">
                <a16:creationId xmlns:a16="http://schemas.microsoft.com/office/drawing/2014/main" id="{1AF3C8EA-7A37-4A07-BDF2-89EBD3DF2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FC692A-ABCB-473F-A2DF-DE7C4EABA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62" y="212833"/>
            <a:ext cx="3264528" cy="170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EU연구소">
            <a:extLst>
              <a:ext uri="{FF2B5EF4-FFF2-40B4-BE49-F238E27FC236}">
                <a16:creationId xmlns:a16="http://schemas.microsoft.com/office/drawing/2014/main" id="{8C11CF85-A03B-471A-A866-29633DA8C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609" y="133693"/>
            <a:ext cx="3027835" cy="188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각나라국기 / 일본국기 알아보기 : 네이버 블로그">
            <a:extLst>
              <a:ext uri="{FF2B5EF4-FFF2-40B4-BE49-F238E27FC236}">
                <a16:creationId xmlns:a16="http://schemas.microsoft.com/office/drawing/2014/main" id="{0C3BCEBA-F4ED-423B-BCEC-395D255A6F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4" t="573" r="18284" b="-573"/>
          <a:stretch/>
        </p:blipFill>
        <p:spPr bwMode="auto">
          <a:xfrm>
            <a:off x="10187769" y="4252912"/>
            <a:ext cx="1911693" cy="195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4CE42D-D811-47B3-97B7-B0672578C5D8}"/>
              </a:ext>
            </a:extLst>
          </p:cNvPr>
          <p:cNvSpPr txBox="1"/>
          <p:nvPr/>
        </p:nvSpPr>
        <p:spPr>
          <a:xfrm>
            <a:off x="2738111" y="2046597"/>
            <a:ext cx="31045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/>
              <a:t>E.T.C</a:t>
            </a:r>
            <a:endParaRPr lang="ko-KR" altLang="en-US" sz="6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437ABC-BB49-49E7-A9FC-2B0903B4AA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19654" y="5969931"/>
            <a:ext cx="1447925" cy="86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86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650"/>
            <a:ext cx="5676966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1754909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175490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C1AAAA2-22F5-47A0-BE17-34218B5CA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" y="800849"/>
            <a:ext cx="4065767" cy="3510553"/>
          </a:xfrm>
        </p:spPr>
        <p:txBody>
          <a:bodyPr anchor="t">
            <a:normAutofit/>
          </a:bodyPr>
          <a:lstStyle/>
          <a:p>
            <a:r>
              <a:rPr lang="ko-KR" altLang="en-US" sz="7200" dirty="0"/>
              <a:t>시장 트렌드 동향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93D28D-9FF7-431D-B4CB-0A66029DA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753" y="533400"/>
            <a:ext cx="5526752" cy="5791200"/>
          </a:xfrm>
        </p:spPr>
        <p:txBody>
          <a:bodyPr anchor="ctr">
            <a:normAutofit/>
          </a:bodyPr>
          <a:lstStyle/>
          <a:p>
            <a:r>
              <a:rPr lang="ko-KR" altLang="en-US" sz="2800" dirty="0"/>
              <a:t>연간 장르 추이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장르별 연간매출 현황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장르별 평균 매출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4541520"/>
            <a:ext cx="5895754" cy="23105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2988236"/>
            <a:ext cx="2418079" cy="38876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025594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637</Words>
  <Application>Microsoft Office PowerPoint</Application>
  <PresentationFormat>와이드스크린</PresentationFormat>
  <Paragraphs>127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Open Sans</vt:lpstr>
      <vt:lpstr>맑은 고딕</vt:lpstr>
      <vt:lpstr>Arial</vt:lpstr>
      <vt:lpstr>Courier New</vt:lpstr>
      <vt:lpstr>Univers Condensed Light</vt:lpstr>
      <vt:lpstr>Walbaum Display Light</vt:lpstr>
      <vt:lpstr>AngleLinesVTI</vt:lpstr>
      <vt:lpstr>데이터 분석을 통한 다음 분기  게임개발의 방향 </vt:lpstr>
      <vt:lpstr>데이터 특성</vt:lpstr>
      <vt:lpstr>시장 규모 및 매출 분석</vt:lpstr>
      <vt:lpstr>PowerPoint 프레젠테이션</vt:lpstr>
      <vt:lpstr>PowerPoint 프레젠테이션</vt:lpstr>
      <vt:lpstr>PowerPoint 프레젠테이션</vt:lpstr>
      <vt:lpstr>지역간의 관련성 파악</vt:lpstr>
      <vt:lpstr>PowerPoint 프레젠테이션</vt:lpstr>
      <vt:lpstr>시장 트렌드 동향 분석</vt:lpstr>
      <vt:lpstr>PowerPoint 프레젠테이션</vt:lpstr>
      <vt:lpstr>PowerPoint 프레젠테이션</vt:lpstr>
      <vt:lpstr>PowerPoint 프레젠테이션</vt:lpstr>
      <vt:lpstr>트렌드 파악</vt:lpstr>
      <vt:lpstr>최근  3년  top  1% 게임 분석</vt:lpstr>
      <vt:lpstr>PowerPoint 프레젠테이션</vt:lpstr>
      <vt:lpstr>PowerPoint 프레젠테이션</vt:lpstr>
      <vt:lpstr>PowerPoint 프레젠테이션</vt:lpstr>
      <vt:lpstr>PowerPoint 프레젠테이션</vt:lpstr>
      <vt:lpstr>최종 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분석을 통한 다음 분기  게임개발의 방향 </dc:title>
  <dc:creator>Sign CD</dc:creator>
  <cp:lastModifiedBy>Sign CD</cp:lastModifiedBy>
  <cp:revision>33</cp:revision>
  <dcterms:created xsi:type="dcterms:W3CDTF">2021-01-25T12:37:08Z</dcterms:created>
  <dcterms:modified xsi:type="dcterms:W3CDTF">2021-01-26T07:05:22Z</dcterms:modified>
</cp:coreProperties>
</file>