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0"/>
  </p:notesMasterIdLst>
  <p:sldIdLst>
    <p:sldId id="256" r:id="rId2"/>
    <p:sldId id="273" r:id="rId3"/>
    <p:sldId id="285" r:id="rId4"/>
    <p:sldId id="262" r:id="rId5"/>
    <p:sldId id="277" r:id="rId6"/>
    <p:sldId id="258" r:id="rId7"/>
    <p:sldId id="295" r:id="rId8"/>
    <p:sldId id="279" r:id="rId9"/>
    <p:sldId id="281" r:id="rId10"/>
    <p:sldId id="282" r:id="rId11"/>
    <p:sldId id="284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gn CD" initials="SC" lastIdx="1" clrIdx="0">
    <p:extLst>
      <p:ext uri="{19B8F6BF-5375-455C-9EA6-DF929625EA0E}">
        <p15:presenceInfo xmlns:p15="http://schemas.microsoft.com/office/powerpoint/2012/main" userId="64ebc7183965b0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BFF"/>
    <a:srgbClr val="F2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84887" autoAdjust="0"/>
  </p:normalViewPr>
  <p:slideViewPr>
    <p:cSldViewPr snapToGrid="0">
      <p:cViewPr varScale="1">
        <p:scale>
          <a:sx n="72" d="100"/>
          <a:sy n="72" d="100"/>
        </p:scale>
        <p:origin x="1574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341BD-B3E6-4915-A6C7-E138B583F6B8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827E-6EFF-4289-9DAA-4FE0BA050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3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콘솔게임 데이터분석을 토대로</a:t>
            </a:r>
            <a:endParaRPr lang="en-US" altLang="ko-KR" dirty="0"/>
          </a:p>
          <a:p>
            <a:r>
              <a:rPr lang="ko-KR" altLang="en-US" dirty="0"/>
              <a:t>다음 분기 게임개발의 방향을 제시할 </a:t>
            </a:r>
            <a:r>
              <a:rPr lang="ko-KR" altLang="en-US" dirty="0" err="1"/>
              <a:t>김창동입니다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64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다음으로 장르별 연간 매출현황을 봤을 때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스포츠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액션 장르는 꾸준히 상승세임을 알 수 있습니다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하지만 매출규모만 봐서는 판단을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내릴수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없기 때문에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64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장르별 </a:t>
            </a:r>
            <a:r>
              <a:rPr lang="ko-KR" altLang="en-US" dirty="0" err="1"/>
              <a:t>평균매출으로</a:t>
            </a:r>
            <a:r>
              <a:rPr lang="ko-KR" altLang="en-US" dirty="0"/>
              <a:t> 뽑아봤습니다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보시면 </a:t>
            </a:r>
            <a:r>
              <a:rPr lang="ko-KR" altLang="en-US" dirty="0" err="1"/>
              <a:t>앞전</a:t>
            </a:r>
            <a:r>
              <a:rPr lang="ko-KR" altLang="en-US" dirty="0"/>
              <a:t> 상황과는 다르게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플랫폼</a:t>
            </a:r>
            <a:r>
              <a:rPr lang="en-US" altLang="ko-KR" dirty="0"/>
              <a:t>, </a:t>
            </a:r>
            <a:r>
              <a:rPr lang="ko-KR" altLang="en-US" dirty="0" err="1"/>
              <a:t>슈터</a:t>
            </a:r>
            <a:r>
              <a:rPr lang="ko-KR" altLang="en-US" dirty="0"/>
              <a:t> 게임이 상위권으로 기대수익이 높고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/>
              <a:t>스포츠 장르는 중위권에 있는걸 볼 수 있겠습니다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53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총합매출 상승세 대비 평균매출을 </a:t>
            </a:r>
            <a:r>
              <a:rPr lang="ko-KR" altLang="en-US" dirty="0" err="1"/>
              <a:t>보았을때</a:t>
            </a:r>
            <a:endParaRPr lang="en-US" altLang="ko-KR" dirty="0"/>
          </a:p>
          <a:p>
            <a:r>
              <a:rPr lang="ko-KR" altLang="en-US" dirty="0"/>
              <a:t>완성도가 높은 게임이라면 액션</a:t>
            </a:r>
            <a:r>
              <a:rPr lang="en-US" altLang="ko-KR" dirty="0"/>
              <a:t>, </a:t>
            </a:r>
            <a:r>
              <a:rPr lang="ko-KR" altLang="en-US" dirty="0"/>
              <a:t>스포츠 장르를 선택하여 높은 수익을 </a:t>
            </a:r>
            <a:r>
              <a:rPr lang="ko-KR" altLang="en-US" dirty="0" err="1"/>
              <a:t>기대할수</a:t>
            </a:r>
            <a:r>
              <a:rPr lang="ko-KR" altLang="en-US" dirty="0"/>
              <a:t> 있을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평작의 경우 기대수익의 안정성을 위해 </a:t>
            </a:r>
            <a:r>
              <a:rPr lang="ko-KR" altLang="en-US" dirty="0" err="1"/>
              <a:t>슈터</a:t>
            </a:r>
            <a:r>
              <a:rPr lang="ko-KR" altLang="en-US" dirty="0"/>
              <a:t> 또는 플랫폼 장르를 선택하는 것이 좋을 것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16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다음으로 최근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년기준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매출 상위권에 대해 분석 해보았는데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데이터상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2016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년이 마지막연도라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2014, 2015, 2016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년을 기준으로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최근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년을 분석해보았습니다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91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최근 상위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1%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플랫폼은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PS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시리즈가 </a:t>
            </a:r>
            <a:r>
              <a:rPr lang="ko-KR" altLang="en-US" dirty="0"/>
              <a:t>절반에 가깝게 장악하고 있으므로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독점 계약이 목적이라면 </a:t>
            </a:r>
            <a:r>
              <a:rPr lang="en-US" altLang="ko-KR" dirty="0"/>
              <a:t>PS</a:t>
            </a:r>
            <a:r>
              <a:rPr lang="ko-KR" altLang="en-US" dirty="0"/>
              <a:t>을 선택하는 것이 합리적일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다음으로 퍼블리셔 통계 수치를 보자면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전체 총합에선  독점에 가까울 정도로 압도적이지만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근래엔 약세를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보이는데다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1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2019</a:t>
            </a:r>
            <a:r>
              <a:rPr lang="ko-KR" altLang="en-US" dirty="0"/>
              <a:t>년 부터 </a:t>
            </a:r>
            <a:r>
              <a:rPr lang="en-US" altLang="ko-KR" dirty="0"/>
              <a:t>MS</a:t>
            </a:r>
            <a:r>
              <a:rPr lang="ko-KR" altLang="en-US" dirty="0"/>
              <a:t> 와 </a:t>
            </a:r>
            <a:r>
              <a:rPr lang="en-US" altLang="ko-KR" dirty="0"/>
              <a:t>Sony</a:t>
            </a:r>
            <a:r>
              <a:rPr lang="ko-KR" altLang="en-US" dirty="0"/>
              <a:t>가 협업함으로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추후 퍼블리셔 시장의 </a:t>
            </a:r>
            <a:r>
              <a:rPr lang="en-US" altLang="ko-KR" dirty="0"/>
              <a:t>(</a:t>
            </a:r>
            <a:r>
              <a:rPr lang="ko-KR" altLang="en-US" dirty="0"/>
              <a:t>점유율순위</a:t>
            </a:r>
            <a:r>
              <a:rPr lang="en-US" altLang="ko-KR" dirty="0"/>
              <a:t>) </a:t>
            </a:r>
            <a:r>
              <a:rPr lang="ko-KR" altLang="en-US" dirty="0"/>
              <a:t>변동이 예상됩니다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11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최근기준 게임순위 </a:t>
            </a:r>
            <a:r>
              <a:rPr lang="en-US" altLang="ko-KR" dirty="0"/>
              <a:t>Top 10</a:t>
            </a:r>
            <a:r>
              <a:rPr lang="ko-KR" altLang="en-US" dirty="0"/>
              <a:t>을 뽑았는데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Minecraft, GTA, </a:t>
            </a:r>
            <a:r>
              <a:rPr lang="ko-KR" altLang="en-US" dirty="0" err="1"/>
              <a:t>콜옵듀티</a:t>
            </a:r>
            <a:r>
              <a:rPr lang="ko-KR" altLang="en-US" dirty="0"/>
              <a:t> 시리즈</a:t>
            </a:r>
            <a:r>
              <a:rPr lang="en-US" altLang="ko-KR" dirty="0"/>
              <a:t>, </a:t>
            </a:r>
            <a:r>
              <a:rPr lang="ko-KR" altLang="en-US" dirty="0" err="1"/>
              <a:t>폴아웃</a:t>
            </a:r>
            <a:r>
              <a:rPr lang="ko-KR" altLang="en-US" dirty="0"/>
              <a:t> 등 자유도가 높은 게임이 상위권을 차지하고 있었습니다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48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결론적으로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시장규모가 가장 큰 미국과 유럽</a:t>
            </a:r>
            <a:r>
              <a:rPr lang="en-US" altLang="ko-KR" dirty="0"/>
              <a:t> </a:t>
            </a:r>
            <a:r>
              <a:rPr lang="ko-KR" altLang="en-US" dirty="0"/>
              <a:t>서구권을 중점으로 </a:t>
            </a:r>
            <a:r>
              <a:rPr lang="ko-KR" altLang="en-US" dirty="0" err="1"/>
              <a:t>공략해야하며</a:t>
            </a:r>
            <a:r>
              <a:rPr lang="en-US" altLang="ko-KR" dirty="0"/>
              <a:t>, </a:t>
            </a:r>
            <a:r>
              <a:rPr lang="ko-KR" altLang="en-US" dirty="0"/>
              <a:t>일부 비중을 차지하고 있는 일본 시장도 염두해두면 좋겠습니다</a:t>
            </a:r>
            <a:endParaRPr lang="en-US" altLang="ko-KR" dirty="0"/>
          </a:p>
          <a:p>
            <a:r>
              <a:rPr lang="ko-KR" altLang="en-US" dirty="0"/>
              <a:t>플랫폼 독점계약을 </a:t>
            </a:r>
            <a:r>
              <a:rPr lang="ko-KR" altLang="en-US" dirty="0" err="1"/>
              <a:t>노릴경우</a:t>
            </a:r>
            <a:r>
              <a:rPr lang="ko-KR" altLang="en-US" dirty="0"/>
              <a:t> </a:t>
            </a:r>
            <a:r>
              <a:rPr lang="en-US" altLang="ko-KR" dirty="0"/>
              <a:t>PS</a:t>
            </a:r>
            <a:r>
              <a:rPr lang="ko-KR" altLang="en-US" dirty="0"/>
              <a:t>시리즈를 선택하는 것이 좋을 것이고</a:t>
            </a:r>
            <a:endParaRPr lang="en-US" altLang="ko-KR" dirty="0"/>
          </a:p>
          <a:p>
            <a:r>
              <a:rPr lang="ko-KR" altLang="en-US" dirty="0"/>
              <a:t>되도록 자유도가 높게 만드는 방향으로 나아가는게 좋겠습니다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이상으로 발표를 마치겠습니다 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분석한 데이터의 특성은 다음과 같습니다</a:t>
            </a:r>
            <a:endParaRPr lang="en-US" altLang="ko-KR" dirty="0"/>
          </a:p>
          <a:p>
            <a:r>
              <a:rPr lang="ko-KR" altLang="en-US" dirty="0"/>
              <a:t>게임의 플랫폼</a:t>
            </a:r>
            <a:r>
              <a:rPr lang="en-US" altLang="ko-KR" dirty="0"/>
              <a:t>, </a:t>
            </a:r>
            <a:r>
              <a:rPr lang="ko-KR" altLang="en-US" dirty="0"/>
              <a:t>발매연도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퍼블리셔</a:t>
            </a:r>
            <a:r>
              <a:rPr lang="en-US" altLang="ko-KR" dirty="0"/>
              <a:t>, </a:t>
            </a:r>
            <a:r>
              <a:rPr lang="ko-KR" altLang="en-US" dirty="0"/>
              <a:t>지역 별 매출로 이루어져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2016</a:t>
            </a:r>
            <a:r>
              <a:rPr lang="ko-KR" altLang="en-US" dirty="0"/>
              <a:t>년 이후의 데이터는 발매연도가 잘못 기입되어 있어 </a:t>
            </a:r>
            <a:r>
              <a:rPr lang="ko-KR" altLang="en-US" dirty="0" err="1"/>
              <a:t>연도값을</a:t>
            </a:r>
            <a:r>
              <a:rPr lang="ko-KR" altLang="en-US" dirty="0"/>
              <a:t> 재설정하였습니다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51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 설명한 데이터를 바탕으로 시장규모와 매출을 분석해보았습니다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9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</a:t>
            </a:r>
            <a:r>
              <a:rPr lang="en-US" altLang="ko-KR" dirty="0"/>
              <a:t> </a:t>
            </a:r>
            <a:r>
              <a:rPr lang="ko-KR" altLang="en-US" dirty="0"/>
              <a:t>총합 매출부터 보았을 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미국</a:t>
            </a:r>
            <a:r>
              <a:rPr lang="en-US" altLang="ko-KR" dirty="0"/>
              <a:t>, </a:t>
            </a:r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일본</a:t>
            </a:r>
            <a:r>
              <a:rPr lang="en-US" altLang="ko-KR" dirty="0"/>
              <a:t>, </a:t>
            </a:r>
            <a:r>
              <a:rPr lang="ko-KR" altLang="en-US" dirty="0"/>
              <a:t>기타지역 순으로 이루어져 있고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 그래프에서 색이 나타내는 대상은 동일합니다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콘솔게임 시장에서 미국의 총합매출이 </a:t>
            </a:r>
            <a:r>
              <a:rPr lang="en-US" altLang="ko-KR" dirty="0"/>
              <a:t>50%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가까우나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연도별 그래프를 보시면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2012</a:t>
            </a:r>
            <a:r>
              <a:rPr lang="ko-KR" altLang="en-US" dirty="0"/>
              <a:t>년 이후로 급감하여 유럽시장과 크게 </a:t>
            </a:r>
            <a:r>
              <a:rPr lang="ko-KR" altLang="en-US" dirty="0" err="1"/>
              <a:t>차이나지</a:t>
            </a:r>
            <a:r>
              <a:rPr lang="ko-KR" altLang="en-US" dirty="0"/>
              <a:t> 않았습니다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70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시장규모 기준</a:t>
            </a:r>
            <a:r>
              <a:rPr lang="en-US" altLang="ko-KR" dirty="0"/>
              <a:t>,</a:t>
            </a:r>
            <a:r>
              <a:rPr lang="ko-KR" altLang="en-US" dirty="0"/>
              <a:t> 미국과</a:t>
            </a:r>
            <a:r>
              <a:rPr lang="en-US" altLang="ko-KR" dirty="0"/>
              <a:t> </a:t>
            </a:r>
            <a:r>
              <a:rPr lang="ko-KR" altLang="en-US" dirty="0"/>
              <a:t>유럽 </a:t>
            </a:r>
            <a:r>
              <a:rPr lang="en-US" altLang="ko-KR" dirty="0"/>
              <a:t>&gt; </a:t>
            </a:r>
            <a:r>
              <a:rPr lang="ko-KR" altLang="en-US" dirty="0"/>
              <a:t>일본 </a:t>
            </a:r>
            <a:r>
              <a:rPr lang="en-US" altLang="ko-KR" dirty="0"/>
              <a:t>&gt; </a:t>
            </a:r>
            <a:r>
              <a:rPr lang="ko-KR" altLang="en-US" dirty="0"/>
              <a:t>기타 순으로 중요도를 선정할 수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73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지역에 따른 장르별 매출 순위를 </a:t>
            </a:r>
            <a:r>
              <a:rPr lang="ko-KR" altLang="en-US" dirty="0" err="1"/>
              <a:t>보았을때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일본을 제외하곤</a:t>
            </a:r>
            <a:r>
              <a:rPr lang="en-US" altLang="ko-KR" dirty="0"/>
              <a:t> </a:t>
            </a:r>
            <a:r>
              <a:rPr lang="ko-KR" altLang="en-US" dirty="0" err="1"/>
              <a:t>다른지역</a:t>
            </a:r>
            <a:r>
              <a:rPr lang="ko-KR" altLang="en-US" dirty="0"/>
              <a:t> 모두</a:t>
            </a:r>
            <a:endParaRPr lang="en-US" altLang="ko-KR" dirty="0"/>
          </a:p>
          <a:p>
            <a:r>
              <a:rPr lang="ko-KR" altLang="en-US" dirty="0"/>
              <a:t>플랫폼</a:t>
            </a:r>
            <a:r>
              <a:rPr lang="en-US" altLang="ko-KR" dirty="0"/>
              <a:t>, </a:t>
            </a:r>
            <a:r>
              <a:rPr lang="ko-KR" altLang="en-US" dirty="0" err="1"/>
              <a:t>슈터</a:t>
            </a:r>
            <a:r>
              <a:rPr lang="en-US" altLang="ko-KR" dirty="0"/>
              <a:t>, </a:t>
            </a:r>
            <a:r>
              <a:rPr lang="ko-KR" altLang="en-US" dirty="0"/>
              <a:t>레이싱 장르가 상위권을 점유하고 있고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3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정보를 기준삼아</a:t>
            </a:r>
            <a:r>
              <a:rPr lang="en-US" altLang="ko-KR" dirty="0"/>
              <a:t> </a:t>
            </a:r>
            <a:r>
              <a:rPr lang="ko-KR" altLang="en-US" dirty="0"/>
              <a:t>선호하는 장르가 비슷할수록 색이 진해지는 도표로 나타내 보았습니다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보시는 바와 같이 일본시장만 다른 양상을 띄고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97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시장 트렌드 동향분석에 대해 알아보겠는데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792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인기의 기준을 많이 팔리는 것과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많이 만드는 것으로 정하여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뽑았습니다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두 그래프에서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알수있듯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2000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년도 이후부터 액션이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트렌디한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장르로 주목받고 있습니다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3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2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7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3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7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3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2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7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z.chosun.com/site/data/html_dir/2019/05/23/2019052300122.html" TargetMode="Externa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088A68-A269-429E-966A-C578E0B49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050878"/>
            <a:ext cx="6935872" cy="3922755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dirty="0"/>
              <a:t>데이터 분석을 통한</a:t>
            </a:r>
            <a:br>
              <a:rPr lang="en-US" altLang="ko-KR" dirty="0"/>
            </a:br>
            <a:r>
              <a:rPr lang="ko-KR" altLang="en-US" dirty="0"/>
              <a:t>다음 분기  게임개발의 방향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679A0-22BB-4101-BC6C-8C4282A88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0339" y="5219803"/>
            <a:ext cx="6157951" cy="94338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ko-KR" altLang="en-US" sz="2800" dirty="0"/>
              <a:t>대상 </a:t>
            </a:r>
            <a:r>
              <a:rPr lang="en-US" altLang="ko-KR" sz="2800" dirty="0"/>
              <a:t>: </a:t>
            </a:r>
            <a:r>
              <a:rPr lang="ko-KR" altLang="en-US" sz="2800" dirty="0"/>
              <a:t>게임 개발팀</a:t>
            </a:r>
            <a:endParaRPr lang="en-US" altLang="ko-KR" sz="2800" dirty="0"/>
          </a:p>
          <a:p>
            <a:pPr algn="l"/>
            <a:r>
              <a:rPr lang="ko-KR" altLang="en-US" sz="2800" dirty="0"/>
              <a:t>발표자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김창동</a:t>
            </a:r>
            <a:endParaRPr lang="ko-KR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25F49-8EA8-4FAF-AFB2-EFEE33BF36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29" r="32041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7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85043D2-FE1E-4D2C-BBFE-A270F5897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0274"/>
          <a:stretch/>
        </p:blipFill>
        <p:spPr bwMode="auto">
          <a:xfrm>
            <a:off x="0" y="1361799"/>
            <a:ext cx="12093345" cy="256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32D40-8042-4CD8-9D71-2CEF93D5C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681" b="11213"/>
          <a:stretch/>
        </p:blipFill>
        <p:spPr bwMode="auto">
          <a:xfrm>
            <a:off x="0" y="4127160"/>
            <a:ext cx="12256830" cy="245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A5EDA7-3658-4C90-BBE2-96CAE3BD8676}"/>
              </a:ext>
            </a:extLst>
          </p:cNvPr>
          <p:cNvSpPr txBox="1"/>
          <p:nvPr/>
        </p:nvSpPr>
        <p:spPr>
          <a:xfrm>
            <a:off x="4211097" y="535613"/>
            <a:ext cx="4065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장르별 연간 </a:t>
            </a:r>
            <a:r>
              <a:rPr lang="ko-KR" altLang="en-US" sz="3200" b="1" dirty="0"/>
              <a:t>매출현황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619DB0-02D8-464B-8295-95CB20AB8457}"/>
              </a:ext>
            </a:extLst>
          </p:cNvPr>
          <p:cNvSpPr/>
          <p:nvPr/>
        </p:nvSpPr>
        <p:spPr>
          <a:xfrm>
            <a:off x="21266" y="1404330"/>
            <a:ext cx="2179674" cy="25615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56D872-B3DE-4A30-91C2-BFAC05138B94}"/>
              </a:ext>
            </a:extLst>
          </p:cNvPr>
          <p:cNvSpPr/>
          <p:nvPr/>
        </p:nvSpPr>
        <p:spPr>
          <a:xfrm>
            <a:off x="4057944" y="4097910"/>
            <a:ext cx="1981522" cy="25615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5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4A6EA1B-BAB4-4ABE-A062-FD8C8E306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91" y="85062"/>
            <a:ext cx="11497018" cy="67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CFB256-C3BE-4F28-BDDE-6F34DC983DF5}"/>
              </a:ext>
            </a:extLst>
          </p:cNvPr>
          <p:cNvSpPr/>
          <p:nvPr/>
        </p:nvSpPr>
        <p:spPr>
          <a:xfrm>
            <a:off x="5316624" y="2819824"/>
            <a:ext cx="2785048" cy="37998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AB6A7F-CC13-4B91-9831-C6BA08BCE892}"/>
              </a:ext>
            </a:extLst>
          </p:cNvPr>
          <p:cNvSpPr/>
          <p:nvPr/>
        </p:nvSpPr>
        <p:spPr>
          <a:xfrm>
            <a:off x="9966651" y="470875"/>
            <a:ext cx="1729294" cy="6190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8AF128B-523E-439A-8E48-964E6AAEE03D}"/>
              </a:ext>
            </a:extLst>
          </p:cNvPr>
          <p:cNvCxnSpPr>
            <a:cxnSpLocks/>
          </p:cNvCxnSpPr>
          <p:nvPr/>
        </p:nvCxnSpPr>
        <p:spPr>
          <a:xfrm flipH="1">
            <a:off x="1251259" y="470874"/>
            <a:ext cx="9611938" cy="37820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87C72A-CBBB-424C-B3C6-B8BADFFA241A}"/>
              </a:ext>
            </a:extLst>
          </p:cNvPr>
          <p:cNvSpPr txBox="1"/>
          <p:nvPr/>
        </p:nvSpPr>
        <p:spPr>
          <a:xfrm>
            <a:off x="946631" y="3173826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216836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FEADD3-1747-45C7-8D81-C1413B1C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2" y="675167"/>
            <a:ext cx="2289566" cy="1631751"/>
          </a:xfrm>
        </p:spPr>
        <p:txBody>
          <a:bodyPr anchor="t">
            <a:normAutofit fontScale="90000"/>
          </a:bodyPr>
          <a:lstStyle/>
          <a:p>
            <a:r>
              <a:rPr lang="ko-KR" altLang="en-US" sz="6000" b="1" dirty="0"/>
              <a:t>트렌드 파악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04CBAF-E310-4C04-BE90-342932C2726A}"/>
              </a:ext>
            </a:extLst>
          </p:cNvPr>
          <p:cNvSpPr txBox="1"/>
          <p:nvPr/>
        </p:nvSpPr>
        <p:spPr>
          <a:xfrm>
            <a:off x="3448426" y="1082974"/>
            <a:ext cx="406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최다 발매 장르 </a:t>
            </a:r>
            <a:r>
              <a:rPr lang="en-US" altLang="ko-KR" sz="3200" dirty="0"/>
              <a:t>: Action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AA69D2-5BDC-42E7-99C9-A301F941290B}"/>
              </a:ext>
            </a:extLst>
          </p:cNvPr>
          <p:cNvSpPr txBox="1"/>
          <p:nvPr/>
        </p:nvSpPr>
        <p:spPr>
          <a:xfrm>
            <a:off x="3448425" y="1942550"/>
            <a:ext cx="397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최대규모 장르 </a:t>
            </a:r>
            <a:r>
              <a:rPr lang="en-US" altLang="ko-KR" sz="3200" dirty="0"/>
              <a:t>: Action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C2207-8023-4F62-8EF5-05162BD61A33}"/>
              </a:ext>
            </a:extLst>
          </p:cNvPr>
          <p:cNvSpPr txBox="1"/>
          <p:nvPr/>
        </p:nvSpPr>
        <p:spPr>
          <a:xfrm>
            <a:off x="3448425" y="2802127"/>
            <a:ext cx="5614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시장 상승세 장르 </a:t>
            </a:r>
            <a:r>
              <a:rPr lang="en-US" altLang="ko-KR" sz="3200" dirty="0"/>
              <a:t>: Action, Sports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2EB34-09C8-4BDD-A697-1F2D40D30326}"/>
              </a:ext>
            </a:extLst>
          </p:cNvPr>
          <p:cNvSpPr txBox="1"/>
          <p:nvPr/>
        </p:nvSpPr>
        <p:spPr>
          <a:xfrm>
            <a:off x="3448425" y="3661703"/>
            <a:ext cx="6936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평균매출 상위권 장르 </a:t>
            </a:r>
            <a:r>
              <a:rPr lang="en-US" altLang="ko-KR" sz="3200" dirty="0"/>
              <a:t>: Shooter, Platform</a:t>
            </a:r>
            <a:endParaRPr lang="ko-KR" altLang="en-US" sz="32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4C19E3-486B-4391-95A1-B3483EF76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42802"/>
              </p:ext>
            </p:extLst>
          </p:nvPr>
        </p:nvGraphicFramePr>
        <p:xfrm>
          <a:off x="3456766" y="460056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25024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13436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Low Risk, Middle Return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Middle Risk, High Return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5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Shooter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Action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Platform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Sports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48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50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1AAAA2-22F5-47A0-BE17-34218B5C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ko-KR" altLang="en-US" sz="7200" dirty="0"/>
              <a:t>최근  </a:t>
            </a:r>
            <a:r>
              <a:rPr lang="en-US" altLang="ko-KR" sz="7200" dirty="0"/>
              <a:t>3</a:t>
            </a:r>
            <a:r>
              <a:rPr lang="ko-KR" altLang="en-US" sz="7200" dirty="0"/>
              <a:t>년 </a:t>
            </a:r>
            <a:br>
              <a:rPr lang="en-US" altLang="ko-KR" sz="7200" dirty="0"/>
            </a:br>
            <a:r>
              <a:rPr lang="en-US" altLang="ko-KR" sz="7200" dirty="0"/>
              <a:t>top  1%</a:t>
            </a:r>
            <a:br>
              <a:rPr lang="en-US" altLang="ko-KR" sz="7200" dirty="0"/>
            </a:br>
            <a:r>
              <a:rPr lang="ko-KR" altLang="en-US" sz="7200" dirty="0"/>
              <a:t>게임 분석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>
            <a:extLst>
              <a:ext uri="{FF2B5EF4-FFF2-40B4-BE49-F238E27FC236}">
                <a16:creationId xmlns:a16="http://schemas.microsoft.com/office/drawing/2014/main" id="{F930570A-D38F-497F-810B-1D751DAD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586" y="1083851"/>
            <a:ext cx="6958576" cy="525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81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228E2-4C34-4B01-A20C-0078F277E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-1" r="2504" b="-1"/>
          <a:stretch/>
        </p:blipFill>
        <p:spPr bwMode="auto">
          <a:xfrm>
            <a:off x="222317" y="1000365"/>
            <a:ext cx="6129094" cy="485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1B65A71-F9AB-4C32-BF0A-F5B44D56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63" y="1000365"/>
            <a:ext cx="446722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9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43CDF0F-3471-4FBD-A62F-5172FDF30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84619"/>
            <a:ext cx="6400800" cy="457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A76D1EC9-EB5B-4C54-A729-BF602D3CF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" y="1284620"/>
            <a:ext cx="6045620" cy="460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1049FB-C4CB-473F-8C14-FAD685A45B30}"/>
              </a:ext>
            </a:extLst>
          </p:cNvPr>
          <p:cNvSpPr/>
          <p:nvPr/>
        </p:nvSpPr>
        <p:spPr>
          <a:xfrm>
            <a:off x="7591647" y="2092963"/>
            <a:ext cx="3451845" cy="184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00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서로 손을 맞잡은 요시다 겐이치로(왼쪽) 소니 최고경영자(CEO)와 사티아 나델라 MS CEO.">
            <a:extLst>
              <a:ext uri="{FF2B5EF4-FFF2-40B4-BE49-F238E27FC236}">
                <a16:creationId xmlns:a16="http://schemas.microsoft.com/office/drawing/2014/main" id="{F682EEF1-9EE5-43F3-A036-A0D0E288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33512"/>
            <a:ext cx="5334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3BE457-AF56-420D-90B5-1D2E2E78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68" y="461224"/>
            <a:ext cx="9144792" cy="472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8EF15B-DC9C-4B53-91EF-BFDF8AA670AB}"/>
              </a:ext>
            </a:extLst>
          </p:cNvPr>
          <p:cNvSpPr txBox="1"/>
          <p:nvPr/>
        </p:nvSpPr>
        <p:spPr>
          <a:xfrm>
            <a:off x="4863260" y="6233054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참조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https://biz.chosun.com/site/data/html_dir/2019/05/23/2019052300122.html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55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DF7CC0A-4A77-4843-AAAC-F365E3CD4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0"/>
            <a:ext cx="9059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088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FEADD3-1747-45C7-8D81-C1413B1C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2" y="675167"/>
            <a:ext cx="2289566" cy="1631751"/>
          </a:xfrm>
        </p:spPr>
        <p:txBody>
          <a:bodyPr anchor="t">
            <a:normAutofit fontScale="90000"/>
          </a:bodyPr>
          <a:lstStyle/>
          <a:p>
            <a:r>
              <a:rPr lang="ko-KR" altLang="en-US" sz="6000" b="1"/>
              <a:t>최종 결론</a:t>
            </a:r>
            <a:endParaRPr lang="ko-KR" altLang="en-US" sz="60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04CBAF-E310-4C04-BE90-342932C2726A}"/>
              </a:ext>
            </a:extLst>
          </p:cNvPr>
          <p:cNvSpPr txBox="1"/>
          <p:nvPr/>
        </p:nvSpPr>
        <p:spPr>
          <a:xfrm>
            <a:off x="3448426" y="1082974"/>
            <a:ext cx="820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시장 공략 </a:t>
            </a:r>
            <a:r>
              <a:rPr lang="en-US" altLang="ko-KR" sz="3200" dirty="0"/>
              <a:t>: </a:t>
            </a:r>
            <a:r>
              <a:rPr lang="ko-KR" altLang="en-US" sz="3200" dirty="0">
                <a:solidFill>
                  <a:srgbClr val="FF0000"/>
                </a:solidFill>
              </a:rPr>
              <a:t>미국 </a:t>
            </a:r>
            <a:r>
              <a:rPr lang="ko-KR" altLang="en-US" sz="3200" i="0" u="none" strike="noStrike" dirty="0">
                <a:solidFill>
                  <a:srgbClr val="FF0000"/>
                </a:solidFill>
                <a:effectLst/>
                <a:latin typeface="Open Sans"/>
              </a:rPr>
              <a:t>≒ </a:t>
            </a:r>
            <a:r>
              <a:rPr lang="ko-KR" altLang="en-US" sz="3200" dirty="0">
                <a:solidFill>
                  <a:srgbClr val="FF0000"/>
                </a:solidFill>
              </a:rPr>
              <a:t>유럽 </a:t>
            </a:r>
            <a:r>
              <a:rPr lang="en-US" altLang="ko-KR" sz="3200" dirty="0">
                <a:solidFill>
                  <a:srgbClr val="FF0000"/>
                </a:solidFill>
              </a:rPr>
              <a:t>(</a:t>
            </a:r>
            <a:r>
              <a:rPr lang="ko-KR" altLang="en-US" sz="3200" dirty="0" err="1">
                <a:solidFill>
                  <a:srgbClr val="FF0000"/>
                </a:solidFill>
              </a:rPr>
              <a:t>서구권</a:t>
            </a:r>
            <a:r>
              <a:rPr lang="en-US" altLang="ko-KR" sz="3200" dirty="0">
                <a:solidFill>
                  <a:srgbClr val="FF0000"/>
                </a:solidFill>
              </a:rPr>
              <a:t>)</a:t>
            </a:r>
            <a:r>
              <a:rPr lang="ko-KR" altLang="en-US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/>
              <a:t>&gt; </a:t>
            </a:r>
            <a:r>
              <a:rPr lang="ko-KR" altLang="en-US" sz="3200" dirty="0"/>
              <a:t>일본 </a:t>
            </a:r>
            <a:r>
              <a:rPr lang="en-US" altLang="ko-KR" sz="3200" dirty="0"/>
              <a:t>&gt; </a:t>
            </a:r>
            <a:r>
              <a:rPr lang="ko-KR" altLang="en-US" sz="3200" dirty="0"/>
              <a:t>기타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AA69D2-5BDC-42E7-99C9-A301F941290B}"/>
              </a:ext>
            </a:extLst>
          </p:cNvPr>
          <p:cNvSpPr txBox="1"/>
          <p:nvPr/>
        </p:nvSpPr>
        <p:spPr>
          <a:xfrm>
            <a:off x="3448425" y="1942550"/>
            <a:ext cx="7984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플랫폼 독점계약 </a:t>
            </a:r>
            <a:r>
              <a:rPr lang="en-US" altLang="ko-KR" sz="3200" dirty="0"/>
              <a:t>:</a:t>
            </a:r>
            <a:r>
              <a:rPr lang="ko-KR" altLang="en-US" sz="3200" dirty="0"/>
              <a:t> </a:t>
            </a:r>
            <a:r>
              <a:rPr lang="en-US" altLang="ko-KR" sz="3200" dirty="0">
                <a:solidFill>
                  <a:srgbClr val="FF0000"/>
                </a:solidFill>
              </a:rPr>
              <a:t>PS</a:t>
            </a:r>
            <a:r>
              <a:rPr lang="ko-KR" altLang="en-US" sz="3200" dirty="0">
                <a:solidFill>
                  <a:srgbClr val="FF0000"/>
                </a:solidFill>
              </a:rPr>
              <a:t>시리즈 </a:t>
            </a:r>
            <a:r>
              <a:rPr lang="en-US" altLang="ko-KR" sz="3200" dirty="0"/>
              <a:t>&gt; XBOX &gt; Nintendo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C2207-8023-4F62-8EF5-05162BD61A33}"/>
              </a:ext>
            </a:extLst>
          </p:cNvPr>
          <p:cNvSpPr txBox="1"/>
          <p:nvPr/>
        </p:nvSpPr>
        <p:spPr>
          <a:xfrm>
            <a:off x="3448425" y="2802127"/>
            <a:ext cx="6296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게이머의 자유도가 높을수록 </a:t>
            </a:r>
            <a:r>
              <a:rPr lang="en-US" altLang="ko-KR" sz="3200" b="1" dirty="0"/>
              <a:t>Good!</a:t>
            </a:r>
            <a:endParaRPr lang="ko-KR" altLang="en-US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2EB34-09C8-4BDD-A697-1F2D40D30326}"/>
              </a:ext>
            </a:extLst>
          </p:cNvPr>
          <p:cNvSpPr txBox="1"/>
          <p:nvPr/>
        </p:nvSpPr>
        <p:spPr>
          <a:xfrm>
            <a:off x="3448425" y="4001265"/>
            <a:ext cx="237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장르 선택</a:t>
            </a: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DD1B4F01-235A-4BC9-B7AD-823E124AB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36628"/>
              </p:ext>
            </p:extLst>
          </p:nvPr>
        </p:nvGraphicFramePr>
        <p:xfrm>
          <a:off x="3456766" y="460056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25024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13436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Low Risk, Middle Return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Middle Risk, High Return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5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Shooter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Action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Platform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Sports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48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20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FEADD3-1747-45C7-8D81-C1413B1C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2" y="675167"/>
            <a:ext cx="2289566" cy="1631751"/>
          </a:xfrm>
        </p:spPr>
        <p:txBody>
          <a:bodyPr anchor="t">
            <a:normAutofit fontScale="90000"/>
          </a:bodyPr>
          <a:lstStyle/>
          <a:p>
            <a:r>
              <a:rPr lang="ko-KR" altLang="en-US" sz="6000" b="1" dirty="0"/>
              <a:t>데이터 특성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04CBAF-E310-4C04-BE90-342932C2726A}"/>
              </a:ext>
            </a:extLst>
          </p:cNvPr>
          <p:cNvSpPr txBox="1"/>
          <p:nvPr/>
        </p:nvSpPr>
        <p:spPr>
          <a:xfrm>
            <a:off x="3448425" y="1134378"/>
            <a:ext cx="554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플랫폼 </a:t>
            </a:r>
            <a:r>
              <a:rPr lang="en-US" altLang="ko-KR" sz="3200" dirty="0"/>
              <a:t>:  31</a:t>
            </a:r>
            <a:r>
              <a:rPr lang="ko-KR" altLang="en-US" sz="3200" dirty="0"/>
              <a:t>개 </a:t>
            </a:r>
            <a:r>
              <a:rPr lang="en-US" altLang="ko-KR" sz="3200" dirty="0"/>
              <a:t>(DS, PSP, X360 </a:t>
            </a:r>
            <a:r>
              <a:rPr lang="ko-KR" altLang="en-US" sz="3200" dirty="0"/>
              <a:t>등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AA69D2-5BDC-42E7-99C9-A301F941290B}"/>
              </a:ext>
            </a:extLst>
          </p:cNvPr>
          <p:cNvSpPr txBox="1"/>
          <p:nvPr/>
        </p:nvSpPr>
        <p:spPr>
          <a:xfrm>
            <a:off x="3448424" y="1993954"/>
            <a:ext cx="433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발매연도</a:t>
            </a:r>
            <a:r>
              <a:rPr lang="en-US" altLang="ko-KR" sz="3200" dirty="0"/>
              <a:t> : 1980 ~ 2016</a:t>
            </a:r>
            <a:r>
              <a:rPr lang="ko-KR" altLang="en-US" sz="3200" dirty="0"/>
              <a:t>년</a:t>
            </a:r>
            <a:endParaRPr lang="en-US" altLang="ko-KR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C2207-8023-4F62-8EF5-05162BD61A33}"/>
              </a:ext>
            </a:extLst>
          </p:cNvPr>
          <p:cNvSpPr txBox="1"/>
          <p:nvPr/>
        </p:nvSpPr>
        <p:spPr>
          <a:xfrm>
            <a:off x="3448424" y="2853531"/>
            <a:ext cx="604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장르 </a:t>
            </a:r>
            <a:r>
              <a:rPr lang="en-US" altLang="ko-KR" sz="3200" dirty="0"/>
              <a:t>: 12</a:t>
            </a:r>
            <a:r>
              <a:rPr lang="ko-KR" altLang="en-US" sz="3200" dirty="0"/>
              <a:t>개</a:t>
            </a:r>
            <a:r>
              <a:rPr lang="en-US" altLang="ko-KR" sz="3200" dirty="0"/>
              <a:t> </a:t>
            </a:r>
            <a:r>
              <a:rPr lang="ko-KR" altLang="en-US" sz="3200" dirty="0"/>
              <a:t>장르 </a:t>
            </a:r>
            <a:r>
              <a:rPr lang="en-US" altLang="ko-KR" sz="3200" dirty="0"/>
              <a:t>(Action, Shooter </a:t>
            </a:r>
            <a:r>
              <a:rPr lang="ko-KR" altLang="en-US" sz="3200" dirty="0"/>
              <a:t>등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2EB34-09C8-4BDD-A697-1F2D40D30326}"/>
              </a:ext>
            </a:extLst>
          </p:cNvPr>
          <p:cNvSpPr txBox="1"/>
          <p:nvPr/>
        </p:nvSpPr>
        <p:spPr>
          <a:xfrm>
            <a:off x="3448424" y="3713107"/>
            <a:ext cx="7555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퍼블리셔 </a:t>
            </a:r>
            <a:r>
              <a:rPr lang="en-US" altLang="ko-KR" sz="3200" dirty="0"/>
              <a:t>: 579</a:t>
            </a:r>
            <a:r>
              <a:rPr lang="ko-KR" altLang="en-US" sz="3200" dirty="0"/>
              <a:t>개 </a:t>
            </a:r>
            <a:r>
              <a:rPr lang="en-US" altLang="ko-KR" sz="3200" dirty="0"/>
              <a:t>(Nintendo,</a:t>
            </a:r>
            <a:r>
              <a:rPr lang="ko-KR" altLang="en-US" sz="3200" dirty="0"/>
              <a:t> </a:t>
            </a:r>
            <a:r>
              <a:rPr lang="en-US" altLang="ko-KR" sz="3200" dirty="0" err="1"/>
              <a:t>Namdo</a:t>
            </a:r>
            <a:r>
              <a:rPr lang="en-US" altLang="ko-KR" sz="3200" dirty="0"/>
              <a:t> </a:t>
            </a:r>
            <a:r>
              <a:rPr lang="en-US" altLang="ko-KR" sz="3200" dirty="0" err="1"/>
              <a:t>Bankai</a:t>
            </a:r>
            <a:r>
              <a:rPr lang="en-US" altLang="ko-KR" sz="3200" dirty="0"/>
              <a:t> </a:t>
            </a:r>
            <a:r>
              <a:rPr lang="ko-KR" altLang="en-US" sz="3200" dirty="0"/>
              <a:t>등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0A346-8089-4459-9D3A-F5EBD47ED1DB}"/>
              </a:ext>
            </a:extLst>
          </p:cNvPr>
          <p:cNvSpPr txBox="1"/>
          <p:nvPr/>
        </p:nvSpPr>
        <p:spPr>
          <a:xfrm>
            <a:off x="3448424" y="4521279"/>
            <a:ext cx="7345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지역 별 매출 </a:t>
            </a:r>
            <a:r>
              <a:rPr lang="en-US" altLang="ko-KR" sz="3200" dirty="0"/>
              <a:t>: </a:t>
            </a:r>
            <a:r>
              <a:rPr lang="ko-KR" altLang="en-US" sz="3200" dirty="0"/>
              <a:t>미국</a:t>
            </a:r>
            <a:r>
              <a:rPr lang="en-US" altLang="ko-KR" sz="3200" dirty="0"/>
              <a:t>, </a:t>
            </a:r>
            <a:r>
              <a:rPr lang="ko-KR" altLang="en-US" sz="3200" dirty="0"/>
              <a:t>유럽</a:t>
            </a:r>
            <a:r>
              <a:rPr lang="en-US" altLang="ko-KR" sz="3200" dirty="0"/>
              <a:t>, </a:t>
            </a:r>
            <a:r>
              <a:rPr lang="ko-KR" altLang="en-US" sz="3200" dirty="0"/>
              <a:t>일본</a:t>
            </a:r>
            <a:r>
              <a:rPr lang="en-US" altLang="ko-KR" sz="3200" dirty="0"/>
              <a:t>, </a:t>
            </a:r>
            <a:r>
              <a:rPr lang="ko-KR" altLang="en-US" sz="3200" dirty="0"/>
              <a:t>기타지역</a:t>
            </a:r>
          </a:p>
        </p:txBody>
      </p:sp>
    </p:spTree>
    <p:extLst>
      <p:ext uri="{BB962C8B-B14F-4D97-AF65-F5344CB8AC3E}">
        <p14:creationId xmlns:p14="http://schemas.microsoft.com/office/powerpoint/2010/main" val="111079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1AAAA2-22F5-47A0-BE17-34218B5C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ko-KR" altLang="en-US" sz="7200" b="1" dirty="0"/>
              <a:t>시장 규모</a:t>
            </a:r>
            <a:br>
              <a:rPr lang="en-US" altLang="ko-KR" sz="7200" b="1" dirty="0"/>
            </a:br>
            <a:r>
              <a:rPr lang="ko-KR" altLang="en-US" sz="7200" b="1" dirty="0"/>
              <a:t>및</a:t>
            </a:r>
            <a:br>
              <a:rPr lang="en-US" altLang="ko-KR" sz="7200" b="1" dirty="0"/>
            </a:br>
            <a:r>
              <a:rPr lang="ko-KR" altLang="en-US" sz="7200" b="1" dirty="0"/>
              <a:t>매출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3D28D-9FF7-431D-B4CB-0A66029D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526752" cy="57912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지역별 시장규모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지역별 장르 선호도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지역 간 유사도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27A93F-B32C-4994-A8B5-AFDA1426D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" b="1178"/>
          <a:stretch/>
        </p:blipFill>
        <p:spPr bwMode="auto">
          <a:xfrm>
            <a:off x="0" y="1429849"/>
            <a:ext cx="5662612" cy="460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3E75429-0B28-48F6-A02A-1BCAEFB1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715491"/>
            <a:ext cx="5875560" cy="616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797F1B-5BB7-445E-A4CC-C0100568D22A}"/>
              </a:ext>
            </a:extLst>
          </p:cNvPr>
          <p:cNvSpPr txBox="1"/>
          <p:nvPr/>
        </p:nvSpPr>
        <p:spPr>
          <a:xfrm>
            <a:off x="353526" y="245941"/>
            <a:ext cx="6129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지역별 시장규모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36416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FC692A-ABCB-473F-A2DF-DE7C4EABA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2" y="2575034"/>
            <a:ext cx="3264528" cy="170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U연구소">
            <a:extLst>
              <a:ext uri="{FF2B5EF4-FFF2-40B4-BE49-F238E27FC236}">
                <a16:creationId xmlns:a16="http://schemas.microsoft.com/office/drawing/2014/main" id="{8C11CF85-A03B-471A-A866-29633DA8C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90" y="2486284"/>
            <a:ext cx="3027835" cy="188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2BCE0AD-149C-4330-BC4E-202119B8EEAD}"/>
              </a:ext>
            </a:extLst>
          </p:cNvPr>
          <p:cNvSpPr/>
          <p:nvPr/>
        </p:nvSpPr>
        <p:spPr>
          <a:xfrm>
            <a:off x="6529388" y="3111037"/>
            <a:ext cx="761604" cy="67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CE42D-D811-47B3-97B7-B0672578C5D8}"/>
              </a:ext>
            </a:extLst>
          </p:cNvPr>
          <p:cNvSpPr txBox="1"/>
          <p:nvPr/>
        </p:nvSpPr>
        <p:spPr>
          <a:xfrm>
            <a:off x="10930760" y="3174128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E.T.C</a:t>
            </a:r>
            <a:endParaRPr lang="ko-KR" altLang="en-US" sz="32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5ED7CAE-C65D-4EDB-B9DA-1393909CFFD5}"/>
              </a:ext>
            </a:extLst>
          </p:cNvPr>
          <p:cNvSpPr/>
          <p:nvPr/>
        </p:nvSpPr>
        <p:spPr>
          <a:xfrm>
            <a:off x="10113371" y="3111037"/>
            <a:ext cx="761604" cy="67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437C38-3650-42CD-8DC1-09B0A866B330}"/>
              </a:ext>
            </a:extLst>
          </p:cNvPr>
          <p:cNvSpPr txBox="1"/>
          <p:nvPr/>
        </p:nvSpPr>
        <p:spPr>
          <a:xfrm>
            <a:off x="353526" y="245941"/>
            <a:ext cx="6129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+mn-ea"/>
              </a:rPr>
              <a:t>1. </a:t>
            </a:r>
            <a:r>
              <a:rPr lang="ko-KR" altLang="en-US" sz="3200" b="1" dirty="0">
                <a:latin typeface="+mn-ea"/>
              </a:rPr>
              <a:t>지역별 시장규모</a:t>
            </a:r>
            <a:endParaRPr lang="en-US" altLang="ko-KR" sz="3200" b="1" dirty="0">
              <a:latin typeface="+mn-ea"/>
            </a:endParaRPr>
          </a:p>
        </p:txBody>
      </p:sp>
      <p:pic>
        <p:nvPicPr>
          <p:cNvPr id="17" name="Picture 2" descr="신학&amp;선교 &gt; 선교일반자료 &gt; 일본의 국기">
            <a:extLst>
              <a:ext uri="{FF2B5EF4-FFF2-40B4-BE49-F238E27FC236}">
                <a16:creationId xmlns:a16="http://schemas.microsoft.com/office/drawing/2014/main" id="{AAB331A8-B7D4-48B6-95E2-9DD8F0C0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350" y="2667038"/>
            <a:ext cx="2676600" cy="159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9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C09BA4-FF31-4347-B6F2-43841E0DF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15" y="640081"/>
            <a:ext cx="5320106" cy="27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1D4A24-9D96-4D6C-B1B0-00C33D2C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4284" y="646853"/>
            <a:ext cx="5364255" cy="27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E53F15-B823-42E9-9551-D0CA6A806472}"/>
              </a:ext>
            </a:extLst>
          </p:cNvPr>
          <p:cNvSpPr/>
          <p:nvPr/>
        </p:nvSpPr>
        <p:spPr>
          <a:xfrm>
            <a:off x="6700190" y="708747"/>
            <a:ext cx="546854" cy="581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311920-5302-42B0-AD9A-DC69ECFC362A}"/>
              </a:ext>
            </a:extLst>
          </p:cNvPr>
          <p:cNvSpPr/>
          <p:nvPr/>
        </p:nvSpPr>
        <p:spPr>
          <a:xfrm>
            <a:off x="1156010" y="714005"/>
            <a:ext cx="546854" cy="581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D211F53-7A91-48F6-88EB-FFFCFD01E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6939" y="3540564"/>
            <a:ext cx="5320106" cy="27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630E90-EBD0-4F83-9CA4-21F4724F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540" y="3514096"/>
            <a:ext cx="5320106" cy="27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2B4260-0F46-4AE7-9B6B-79512A2E4E26}"/>
              </a:ext>
            </a:extLst>
          </p:cNvPr>
          <p:cNvSpPr/>
          <p:nvPr/>
        </p:nvSpPr>
        <p:spPr>
          <a:xfrm>
            <a:off x="903891" y="3562296"/>
            <a:ext cx="815800" cy="5819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28EBC-05D4-44D4-B40C-26B963C4202C}"/>
              </a:ext>
            </a:extLst>
          </p:cNvPr>
          <p:cNvSpPr/>
          <p:nvPr/>
        </p:nvSpPr>
        <p:spPr>
          <a:xfrm>
            <a:off x="6679946" y="3614846"/>
            <a:ext cx="546854" cy="581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BDAAFE-82C1-4BB0-A9D5-69F27D822972}"/>
              </a:ext>
            </a:extLst>
          </p:cNvPr>
          <p:cNvSpPr txBox="1"/>
          <p:nvPr/>
        </p:nvSpPr>
        <p:spPr>
          <a:xfrm>
            <a:off x="260759" y="155516"/>
            <a:ext cx="6129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지역별 장르 선호도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45842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FF5BA5B-1ECF-45FE-AFD7-4545DA85C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637" y="36901"/>
            <a:ext cx="7586043" cy="671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2F8FB6C-96DE-4F1F-A14B-2CB2C8D9CD7D}"/>
              </a:ext>
            </a:extLst>
          </p:cNvPr>
          <p:cNvSpPr/>
          <p:nvPr/>
        </p:nvSpPr>
        <p:spPr>
          <a:xfrm>
            <a:off x="3404732" y="3472855"/>
            <a:ext cx="655887" cy="497542"/>
          </a:xfrm>
          <a:prstGeom prst="rightArrow">
            <a:avLst/>
          </a:prstGeom>
          <a:solidFill>
            <a:srgbClr val="F2F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24EFEE6-4849-40CA-95A6-583AEE04FFDA}"/>
              </a:ext>
            </a:extLst>
          </p:cNvPr>
          <p:cNvSpPr/>
          <p:nvPr/>
        </p:nvSpPr>
        <p:spPr>
          <a:xfrm flipV="1">
            <a:off x="7771658" y="6267143"/>
            <a:ext cx="538072" cy="590857"/>
          </a:xfrm>
          <a:prstGeom prst="downArrow">
            <a:avLst/>
          </a:prstGeom>
          <a:solidFill>
            <a:srgbClr val="F7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rgbClr val="F7FB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48306-20A4-43A1-B94E-89C8E100B677}"/>
              </a:ext>
            </a:extLst>
          </p:cNvPr>
          <p:cNvSpPr txBox="1"/>
          <p:nvPr/>
        </p:nvSpPr>
        <p:spPr>
          <a:xfrm>
            <a:off x="286483" y="362417"/>
            <a:ext cx="6129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지역 간 장르 유사도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91733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1AAAA2-22F5-47A0-BE17-34218B5C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ko-KR" altLang="en-US" sz="7200" dirty="0"/>
              <a:t>시장 트렌드 동향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3D28D-9FF7-431D-B4CB-0A66029D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526752" cy="57912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연도별 인기장르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장르별 연간매출 현황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장르별 평균 매출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2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40F7B9A-14E2-4B19-A2A8-22BE2C8C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2304570"/>
            <a:ext cx="5776814" cy="443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316DA2-5951-4D7F-BE52-2F1A9CFBA317}"/>
              </a:ext>
            </a:extLst>
          </p:cNvPr>
          <p:cNvSpPr/>
          <p:nvPr/>
        </p:nvSpPr>
        <p:spPr>
          <a:xfrm>
            <a:off x="7154192" y="3354578"/>
            <a:ext cx="820632" cy="220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4C5DF1-F5CB-4ACE-B029-F36B9B47D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4571"/>
            <a:ext cx="6286501" cy="443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AE298F-6DA6-48AD-9F1F-64AB85F374F2}"/>
              </a:ext>
            </a:extLst>
          </p:cNvPr>
          <p:cNvSpPr/>
          <p:nvPr/>
        </p:nvSpPr>
        <p:spPr>
          <a:xfrm>
            <a:off x="3777332" y="2778167"/>
            <a:ext cx="2342410" cy="3136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How to sell on Joom? | All About Joom">
            <a:extLst>
              <a:ext uri="{FF2B5EF4-FFF2-40B4-BE49-F238E27FC236}">
                <a16:creationId xmlns:a16="http://schemas.microsoft.com/office/drawing/2014/main" id="{B3AF6EE7-99ED-411F-AA49-F7C51AC08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06" y="350799"/>
            <a:ext cx="3123692" cy="195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EC436D-A0C3-4A37-A48B-1F12A4A7042D}"/>
              </a:ext>
            </a:extLst>
          </p:cNvPr>
          <p:cNvSpPr/>
          <p:nvPr/>
        </p:nvSpPr>
        <p:spPr>
          <a:xfrm>
            <a:off x="1214118" y="3358119"/>
            <a:ext cx="820632" cy="220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DAA401-04E4-40B3-8079-7930337247B1}"/>
              </a:ext>
            </a:extLst>
          </p:cNvPr>
          <p:cNvSpPr/>
          <p:nvPr/>
        </p:nvSpPr>
        <p:spPr>
          <a:xfrm>
            <a:off x="10037021" y="2778252"/>
            <a:ext cx="1759887" cy="2356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38F114-2275-4BE7-9DCF-BBBAEA4DC6A3}"/>
              </a:ext>
            </a:extLst>
          </p:cNvPr>
          <p:cNvSpPr txBox="1"/>
          <p:nvPr/>
        </p:nvSpPr>
        <p:spPr>
          <a:xfrm>
            <a:off x="451884" y="458233"/>
            <a:ext cx="612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b="1" dirty="0"/>
              <a:t>연도별 인기장르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32694812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652</Words>
  <Application>Microsoft Office PowerPoint</Application>
  <PresentationFormat>와이드스크린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Open Sans</vt:lpstr>
      <vt:lpstr>맑은 고딕</vt:lpstr>
      <vt:lpstr>Arial</vt:lpstr>
      <vt:lpstr>Courier New</vt:lpstr>
      <vt:lpstr>Univers Condensed Light</vt:lpstr>
      <vt:lpstr>Walbaum Display Light</vt:lpstr>
      <vt:lpstr>AngleLinesVTI</vt:lpstr>
      <vt:lpstr>데이터 분석을 통한 다음 분기  게임개발의 방향 </vt:lpstr>
      <vt:lpstr>데이터 특성</vt:lpstr>
      <vt:lpstr>시장 규모 및 매출 분석</vt:lpstr>
      <vt:lpstr>PowerPoint 프레젠테이션</vt:lpstr>
      <vt:lpstr>PowerPoint 프레젠테이션</vt:lpstr>
      <vt:lpstr>PowerPoint 프레젠테이션</vt:lpstr>
      <vt:lpstr>PowerPoint 프레젠테이션</vt:lpstr>
      <vt:lpstr>시장 트렌드 동향 분석</vt:lpstr>
      <vt:lpstr>PowerPoint 프레젠테이션</vt:lpstr>
      <vt:lpstr>PowerPoint 프레젠테이션</vt:lpstr>
      <vt:lpstr>PowerPoint 프레젠테이션</vt:lpstr>
      <vt:lpstr>트렌드 파악</vt:lpstr>
      <vt:lpstr>최근  3년  top  1% 게임 분석</vt:lpstr>
      <vt:lpstr>PowerPoint 프레젠테이션</vt:lpstr>
      <vt:lpstr>PowerPoint 프레젠테이션</vt:lpstr>
      <vt:lpstr>PowerPoint 프레젠테이션</vt:lpstr>
      <vt:lpstr>PowerPoint 프레젠테이션</vt:lpstr>
      <vt:lpstr>최종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분석을 통한 다음 분기  게임개발의 방향</dc:title>
  <dc:creator>Sign CD</dc:creator>
  <cp:lastModifiedBy>Sign CD</cp:lastModifiedBy>
  <cp:revision>69</cp:revision>
  <dcterms:created xsi:type="dcterms:W3CDTF">2021-01-25T12:37:08Z</dcterms:created>
  <dcterms:modified xsi:type="dcterms:W3CDTF">2021-01-27T04:12:15Z</dcterms:modified>
</cp:coreProperties>
</file>