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57" r:id="rId5"/>
    <p:sldId id="259" r:id="rId6"/>
    <p:sldId id="261" r:id="rId7"/>
    <p:sldId id="262"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5FC15-E60F-4ABF-BFA9-E652685BDD4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2A7C1ED-BE6D-457B-AE2B-F2CE2F31F6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6562686-A1AC-47CC-B1C0-F154CF79AF3F}"/>
              </a:ext>
            </a:extLst>
          </p:cNvPr>
          <p:cNvSpPr>
            <a:spLocks noGrp="1"/>
          </p:cNvSpPr>
          <p:nvPr>
            <p:ph type="dt" sz="half" idx="10"/>
          </p:nvPr>
        </p:nvSpPr>
        <p:spPr/>
        <p:txBody>
          <a:bodyPr/>
          <a:lstStyle/>
          <a:p>
            <a:fld id="{55EC122E-E2EC-47E1-9518-EFA93001D2C5}" type="datetimeFigureOut">
              <a:rPr lang="pt-BR" smtClean="0"/>
              <a:t>28/11/2021</a:t>
            </a:fld>
            <a:endParaRPr lang="pt-BR"/>
          </a:p>
        </p:txBody>
      </p:sp>
      <p:sp>
        <p:nvSpPr>
          <p:cNvPr id="5" name="Espaço Reservado para Rodapé 4">
            <a:extLst>
              <a:ext uri="{FF2B5EF4-FFF2-40B4-BE49-F238E27FC236}">
                <a16:creationId xmlns:a16="http://schemas.microsoft.com/office/drawing/2014/main" id="{74346EE3-D549-4915-A87E-1A5488BAF3C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1A9331A-5E4D-4B86-AAF0-2DB7C04689AE}"/>
              </a:ext>
            </a:extLst>
          </p:cNvPr>
          <p:cNvSpPr>
            <a:spLocks noGrp="1"/>
          </p:cNvSpPr>
          <p:nvPr>
            <p:ph type="sldNum" sz="quarter" idx="12"/>
          </p:nvPr>
        </p:nvSpPr>
        <p:spPr/>
        <p:txBody>
          <a:bodyPr/>
          <a:lstStyle/>
          <a:p>
            <a:fld id="{A4F853B2-67FE-42BF-96F5-89AC1AE06A52}" type="slidenum">
              <a:rPr lang="pt-BR" smtClean="0"/>
              <a:t>‹nº›</a:t>
            </a:fld>
            <a:endParaRPr lang="pt-BR"/>
          </a:p>
        </p:txBody>
      </p:sp>
    </p:spTree>
    <p:extLst>
      <p:ext uri="{BB962C8B-B14F-4D97-AF65-F5344CB8AC3E}">
        <p14:creationId xmlns:p14="http://schemas.microsoft.com/office/powerpoint/2010/main" val="420389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09ECE-A62E-4965-8E21-7F46E374334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777A5E2-09D0-44B0-8747-E9FCFA75EBB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E567D6A-A84F-4ED2-8959-617CB9942F69}"/>
              </a:ext>
            </a:extLst>
          </p:cNvPr>
          <p:cNvSpPr>
            <a:spLocks noGrp="1"/>
          </p:cNvSpPr>
          <p:nvPr>
            <p:ph type="dt" sz="half" idx="10"/>
          </p:nvPr>
        </p:nvSpPr>
        <p:spPr/>
        <p:txBody>
          <a:bodyPr/>
          <a:lstStyle/>
          <a:p>
            <a:fld id="{55EC122E-E2EC-47E1-9518-EFA93001D2C5}" type="datetimeFigureOut">
              <a:rPr lang="pt-BR" smtClean="0"/>
              <a:t>28/11/2021</a:t>
            </a:fld>
            <a:endParaRPr lang="pt-BR"/>
          </a:p>
        </p:txBody>
      </p:sp>
      <p:sp>
        <p:nvSpPr>
          <p:cNvPr id="5" name="Espaço Reservado para Rodapé 4">
            <a:extLst>
              <a:ext uri="{FF2B5EF4-FFF2-40B4-BE49-F238E27FC236}">
                <a16:creationId xmlns:a16="http://schemas.microsoft.com/office/drawing/2014/main" id="{193ED929-FDEE-41B2-A775-62E5414706E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730E3F-576E-4ED0-BBE5-0C139DB80E54}"/>
              </a:ext>
            </a:extLst>
          </p:cNvPr>
          <p:cNvSpPr>
            <a:spLocks noGrp="1"/>
          </p:cNvSpPr>
          <p:nvPr>
            <p:ph type="sldNum" sz="quarter" idx="12"/>
          </p:nvPr>
        </p:nvSpPr>
        <p:spPr/>
        <p:txBody>
          <a:bodyPr/>
          <a:lstStyle/>
          <a:p>
            <a:fld id="{A4F853B2-67FE-42BF-96F5-89AC1AE06A52}" type="slidenum">
              <a:rPr lang="pt-BR" smtClean="0"/>
              <a:t>‹nº›</a:t>
            </a:fld>
            <a:endParaRPr lang="pt-BR"/>
          </a:p>
        </p:txBody>
      </p:sp>
    </p:spTree>
    <p:extLst>
      <p:ext uri="{BB962C8B-B14F-4D97-AF65-F5344CB8AC3E}">
        <p14:creationId xmlns:p14="http://schemas.microsoft.com/office/powerpoint/2010/main" val="283982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6AAA1EA-E53D-45BB-952D-54FBBF27142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4A16CA6-D5FE-4137-9130-D920EBF25DB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AABF122-D90C-448D-AED8-B0C8A8C24E9B}"/>
              </a:ext>
            </a:extLst>
          </p:cNvPr>
          <p:cNvSpPr>
            <a:spLocks noGrp="1"/>
          </p:cNvSpPr>
          <p:nvPr>
            <p:ph type="dt" sz="half" idx="10"/>
          </p:nvPr>
        </p:nvSpPr>
        <p:spPr/>
        <p:txBody>
          <a:bodyPr/>
          <a:lstStyle/>
          <a:p>
            <a:fld id="{55EC122E-E2EC-47E1-9518-EFA93001D2C5}" type="datetimeFigureOut">
              <a:rPr lang="pt-BR" smtClean="0"/>
              <a:t>28/11/2021</a:t>
            </a:fld>
            <a:endParaRPr lang="pt-BR"/>
          </a:p>
        </p:txBody>
      </p:sp>
      <p:sp>
        <p:nvSpPr>
          <p:cNvPr id="5" name="Espaço Reservado para Rodapé 4">
            <a:extLst>
              <a:ext uri="{FF2B5EF4-FFF2-40B4-BE49-F238E27FC236}">
                <a16:creationId xmlns:a16="http://schemas.microsoft.com/office/drawing/2014/main" id="{B618F0A8-B896-4301-BFD1-E224B143D83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743127C-1C0C-4CE1-81CF-6C560CEA717B}"/>
              </a:ext>
            </a:extLst>
          </p:cNvPr>
          <p:cNvSpPr>
            <a:spLocks noGrp="1"/>
          </p:cNvSpPr>
          <p:nvPr>
            <p:ph type="sldNum" sz="quarter" idx="12"/>
          </p:nvPr>
        </p:nvSpPr>
        <p:spPr/>
        <p:txBody>
          <a:bodyPr/>
          <a:lstStyle/>
          <a:p>
            <a:fld id="{A4F853B2-67FE-42BF-96F5-89AC1AE06A52}" type="slidenum">
              <a:rPr lang="pt-BR" smtClean="0"/>
              <a:t>‹nº›</a:t>
            </a:fld>
            <a:endParaRPr lang="pt-BR"/>
          </a:p>
        </p:txBody>
      </p:sp>
    </p:spTree>
    <p:extLst>
      <p:ext uri="{BB962C8B-B14F-4D97-AF65-F5344CB8AC3E}">
        <p14:creationId xmlns:p14="http://schemas.microsoft.com/office/powerpoint/2010/main" val="344975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F32DE8-112C-4E92-B133-79D2DC7E4B6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1EEE954-0BC6-49BD-8F02-2497723F782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FB8662D-F47D-4977-9C5B-B4D8D32B8B51}"/>
              </a:ext>
            </a:extLst>
          </p:cNvPr>
          <p:cNvSpPr>
            <a:spLocks noGrp="1"/>
          </p:cNvSpPr>
          <p:nvPr>
            <p:ph type="dt" sz="half" idx="10"/>
          </p:nvPr>
        </p:nvSpPr>
        <p:spPr/>
        <p:txBody>
          <a:bodyPr/>
          <a:lstStyle/>
          <a:p>
            <a:fld id="{55EC122E-E2EC-47E1-9518-EFA93001D2C5}" type="datetimeFigureOut">
              <a:rPr lang="pt-BR" smtClean="0"/>
              <a:t>28/11/2021</a:t>
            </a:fld>
            <a:endParaRPr lang="pt-BR"/>
          </a:p>
        </p:txBody>
      </p:sp>
      <p:sp>
        <p:nvSpPr>
          <p:cNvPr id="5" name="Espaço Reservado para Rodapé 4">
            <a:extLst>
              <a:ext uri="{FF2B5EF4-FFF2-40B4-BE49-F238E27FC236}">
                <a16:creationId xmlns:a16="http://schemas.microsoft.com/office/drawing/2014/main" id="{8F5C1789-B575-418F-B614-0F4C24A3447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66E46B9-A859-4E42-85CF-05038323F4FE}"/>
              </a:ext>
            </a:extLst>
          </p:cNvPr>
          <p:cNvSpPr>
            <a:spLocks noGrp="1"/>
          </p:cNvSpPr>
          <p:nvPr>
            <p:ph type="sldNum" sz="quarter" idx="12"/>
          </p:nvPr>
        </p:nvSpPr>
        <p:spPr/>
        <p:txBody>
          <a:bodyPr/>
          <a:lstStyle/>
          <a:p>
            <a:fld id="{A4F853B2-67FE-42BF-96F5-89AC1AE06A52}" type="slidenum">
              <a:rPr lang="pt-BR" smtClean="0"/>
              <a:t>‹nº›</a:t>
            </a:fld>
            <a:endParaRPr lang="pt-BR"/>
          </a:p>
        </p:txBody>
      </p:sp>
    </p:spTree>
    <p:extLst>
      <p:ext uri="{BB962C8B-B14F-4D97-AF65-F5344CB8AC3E}">
        <p14:creationId xmlns:p14="http://schemas.microsoft.com/office/powerpoint/2010/main" val="153703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CD5B2-78A1-4F32-9BCC-6CCAE71EA1D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2EE20AA-5C0C-45F1-A0FC-DE9135715D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526DC1B-D40B-44CD-AF77-EE5538332EF8}"/>
              </a:ext>
            </a:extLst>
          </p:cNvPr>
          <p:cNvSpPr>
            <a:spLocks noGrp="1"/>
          </p:cNvSpPr>
          <p:nvPr>
            <p:ph type="dt" sz="half" idx="10"/>
          </p:nvPr>
        </p:nvSpPr>
        <p:spPr/>
        <p:txBody>
          <a:bodyPr/>
          <a:lstStyle/>
          <a:p>
            <a:fld id="{55EC122E-E2EC-47E1-9518-EFA93001D2C5}" type="datetimeFigureOut">
              <a:rPr lang="pt-BR" smtClean="0"/>
              <a:t>28/11/2021</a:t>
            </a:fld>
            <a:endParaRPr lang="pt-BR"/>
          </a:p>
        </p:txBody>
      </p:sp>
      <p:sp>
        <p:nvSpPr>
          <p:cNvPr id="5" name="Espaço Reservado para Rodapé 4">
            <a:extLst>
              <a:ext uri="{FF2B5EF4-FFF2-40B4-BE49-F238E27FC236}">
                <a16:creationId xmlns:a16="http://schemas.microsoft.com/office/drawing/2014/main" id="{2079754A-467A-4FDD-8355-8F1181688CB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9DFDCE8-E710-471C-AD83-4CB736A348E3}"/>
              </a:ext>
            </a:extLst>
          </p:cNvPr>
          <p:cNvSpPr>
            <a:spLocks noGrp="1"/>
          </p:cNvSpPr>
          <p:nvPr>
            <p:ph type="sldNum" sz="quarter" idx="12"/>
          </p:nvPr>
        </p:nvSpPr>
        <p:spPr/>
        <p:txBody>
          <a:bodyPr/>
          <a:lstStyle/>
          <a:p>
            <a:fld id="{A4F853B2-67FE-42BF-96F5-89AC1AE06A52}" type="slidenum">
              <a:rPr lang="pt-BR" smtClean="0"/>
              <a:t>‹nº›</a:t>
            </a:fld>
            <a:endParaRPr lang="pt-BR"/>
          </a:p>
        </p:txBody>
      </p:sp>
    </p:spTree>
    <p:extLst>
      <p:ext uri="{BB962C8B-B14F-4D97-AF65-F5344CB8AC3E}">
        <p14:creationId xmlns:p14="http://schemas.microsoft.com/office/powerpoint/2010/main" val="56166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F55FBA-5A0E-43AC-A81C-A0D90397CED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A23825F-5CAE-478D-ADFB-C0403CC64DA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0305BC0-F2C5-41E9-84EC-CB8B8DF24C8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7C9F2FB-87B8-48A3-8A9E-2241FAB738AF}"/>
              </a:ext>
            </a:extLst>
          </p:cNvPr>
          <p:cNvSpPr>
            <a:spLocks noGrp="1"/>
          </p:cNvSpPr>
          <p:nvPr>
            <p:ph type="dt" sz="half" idx="10"/>
          </p:nvPr>
        </p:nvSpPr>
        <p:spPr/>
        <p:txBody>
          <a:bodyPr/>
          <a:lstStyle/>
          <a:p>
            <a:fld id="{55EC122E-E2EC-47E1-9518-EFA93001D2C5}" type="datetimeFigureOut">
              <a:rPr lang="pt-BR" smtClean="0"/>
              <a:t>28/11/2021</a:t>
            </a:fld>
            <a:endParaRPr lang="pt-BR"/>
          </a:p>
        </p:txBody>
      </p:sp>
      <p:sp>
        <p:nvSpPr>
          <p:cNvPr id="6" name="Espaço Reservado para Rodapé 5">
            <a:extLst>
              <a:ext uri="{FF2B5EF4-FFF2-40B4-BE49-F238E27FC236}">
                <a16:creationId xmlns:a16="http://schemas.microsoft.com/office/drawing/2014/main" id="{645B0074-FFFC-403C-9E59-80B26C1048A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0F4E70D-A468-4E8C-963A-51561CBF76FB}"/>
              </a:ext>
            </a:extLst>
          </p:cNvPr>
          <p:cNvSpPr>
            <a:spLocks noGrp="1"/>
          </p:cNvSpPr>
          <p:nvPr>
            <p:ph type="sldNum" sz="quarter" idx="12"/>
          </p:nvPr>
        </p:nvSpPr>
        <p:spPr/>
        <p:txBody>
          <a:bodyPr/>
          <a:lstStyle/>
          <a:p>
            <a:fld id="{A4F853B2-67FE-42BF-96F5-89AC1AE06A52}" type="slidenum">
              <a:rPr lang="pt-BR" smtClean="0"/>
              <a:t>‹nº›</a:t>
            </a:fld>
            <a:endParaRPr lang="pt-BR"/>
          </a:p>
        </p:txBody>
      </p:sp>
    </p:spTree>
    <p:extLst>
      <p:ext uri="{BB962C8B-B14F-4D97-AF65-F5344CB8AC3E}">
        <p14:creationId xmlns:p14="http://schemas.microsoft.com/office/powerpoint/2010/main" val="759000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8197B-79EA-452C-88AD-26699E49BC19}"/>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FD1521F8-3629-4459-A98E-7AE29375B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66EE78F-ECE7-45C0-9012-621A245242C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6DAC116-0ABA-45F6-A8B3-379129E36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A8F8935-952E-4650-BF3F-D024D0D10343}"/>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304615C-9A02-46EA-998C-AADCBAA7AFC5}"/>
              </a:ext>
            </a:extLst>
          </p:cNvPr>
          <p:cNvSpPr>
            <a:spLocks noGrp="1"/>
          </p:cNvSpPr>
          <p:nvPr>
            <p:ph type="dt" sz="half" idx="10"/>
          </p:nvPr>
        </p:nvSpPr>
        <p:spPr/>
        <p:txBody>
          <a:bodyPr/>
          <a:lstStyle/>
          <a:p>
            <a:fld id="{55EC122E-E2EC-47E1-9518-EFA93001D2C5}" type="datetimeFigureOut">
              <a:rPr lang="pt-BR" smtClean="0"/>
              <a:t>28/11/2021</a:t>
            </a:fld>
            <a:endParaRPr lang="pt-BR"/>
          </a:p>
        </p:txBody>
      </p:sp>
      <p:sp>
        <p:nvSpPr>
          <p:cNvPr id="8" name="Espaço Reservado para Rodapé 7">
            <a:extLst>
              <a:ext uri="{FF2B5EF4-FFF2-40B4-BE49-F238E27FC236}">
                <a16:creationId xmlns:a16="http://schemas.microsoft.com/office/drawing/2014/main" id="{2DE8C53C-2C36-4C51-9BE1-5423B1C3381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A0E0B94-2093-42D9-9181-BE4F466171ED}"/>
              </a:ext>
            </a:extLst>
          </p:cNvPr>
          <p:cNvSpPr>
            <a:spLocks noGrp="1"/>
          </p:cNvSpPr>
          <p:nvPr>
            <p:ph type="sldNum" sz="quarter" idx="12"/>
          </p:nvPr>
        </p:nvSpPr>
        <p:spPr/>
        <p:txBody>
          <a:bodyPr/>
          <a:lstStyle/>
          <a:p>
            <a:fld id="{A4F853B2-67FE-42BF-96F5-89AC1AE06A52}" type="slidenum">
              <a:rPr lang="pt-BR" smtClean="0"/>
              <a:t>‹nº›</a:t>
            </a:fld>
            <a:endParaRPr lang="pt-BR"/>
          </a:p>
        </p:txBody>
      </p:sp>
    </p:spTree>
    <p:extLst>
      <p:ext uri="{BB962C8B-B14F-4D97-AF65-F5344CB8AC3E}">
        <p14:creationId xmlns:p14="http://schemas.microsoft.com/office/powerpoint/2010/main" val="274194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31D8BC-5258-41DF-B584-7C0B8D4DB33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3680AC3-D819-4218-A5D1-48B654B8647C}"/>
              </a:ext>
            </a:extLst>
          </p:cNvPr>
          <p:cNvSpPr>
            <a:spLocks noGrp="1"/>
          </p:cNvSpPr>
          <p:nvPr>
            <p:ph type="dt" sz="half" idx="10"/>
          </p:nvPr>
        </p:nvSpPr>
        <p:spPr/>
        <p:txBody>
          <a:bodyPr/>
          <a:lstStyle/>
          <a:p>
            <a:fld id="{55EC122E-E2EC-47E1-9518-EFA93001D2C5}" type="datetimeFigureOut">
              <a:rPr lang="pt-BR" smtClean="0"/>
              <a:t>28/11/2021</a:t>
            </a:fld>
            <a:endParaRPr lang="pt-BR"/>
          </a:p>
        </p:txBody>
      </p:sp>
      <p:sp>
        <p:nvSpPr>
          <p:cNvPr id="4" name="Espaço Reservado para Rodapé 3">
            <a:extLst>
              <a:ext uri="{FF2B5EF4-FFF2-40B4-BE49-F238E27FC236}">
                <a16:creationId xmlns:a16="http://schemas.microsoft.com/office/drawing/2014/main" id="{C3E53DB8-C895-4BDF-9C51-AF86C9686F0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D6CE083-76CB-4231-8186-935851D1F532}"/>
              </a:ext>
            </a:extLst>
          </p:cNvPr>
          <p:cNvSpPr>
            <a:spLocks noGrp="1"/>
          </p:cNvSpPr>
          <p:nvPr>
            <p:ph type="sldNum" sz="quarter" idx="12"/>
          </p:nvPr>
        </p:nvSpPr>
        <p:spPr/>
        <p:txBody>
          <a:bodyPr/>
          <a:lstStyle/>
          <a:p>
            <a:fld id="{A4F853B2-67FE-42BF-96F5-89AC1AE06A52}" type="slidenum">
              <a:rPr lang="pt-BR" smtClean="0"/>
              <a:t>‹nº›</a:t>
            </a:fld>
            <a:endParaRPr lang="pt-BR"/>
          </a:p>
        </p:txBody>
      </p:sp>
    </p:spTree>
    <p:extLst>
      <p:ext uri="{BB962C8B-B14F-4D97-AF65-F5344CB8AC3E}">
        <p14:creationId xmlns:p14="http://schemas.microsoft.com/office/powerpoint/2010/main" val="167277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4469DF8-3B65-420A-AE59-DEAA3E35FEDA}"/>
              </a:ext>
            </a:extLst>
          </p:cNvPr>
          <p:cNvSpPr>
            <a:spLocks noGrp="1"/>
          </p:cNvSpPr>
          <p:nvPr>
            <p:ph type="dt" sz="half" idx="10"/>
          </p:nvPr>
        </p:nvSpPr>
        <p:spPr/>
        <p:txBody>
          <a:bodyPr/>
          <a:lstStyle/>
          <a:p>
            <a:fld id="{55EC122E-E2EC-47E1-9518-EFA93001D2C5}" type="datetimeFigureOut">
              <a:rPr lang="pt-BR" smtClean="0"/>
              <a:t>28/11/2021</a:t>
            </a:fld>
            <a:endParaRPr lang="pt-BR"/>
          </a:p>
        </p:txBody>
      </p:sp>
      <p:sp>
        <p:nvSpPr>
          <p:cNvPr id="3" name="Espaço Reservado para Rodapé 2">
            <a:extLst>
              <a:ext uri="{FF2B5EF4-FFF2-40B4-BE49-F238E27FC236}">
                <a16:creationId xmlns:a16="http://schemas.microsoft.com/office/drawing/2014/main" id="{99E18166-8866-42B2-8827-5FF7CFE24A2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F25D11B-9F39-4FCC-B276-C50853B694A5}"/>
              </a:ext>
            </a:extLst>
          </p:cNvPr>
          <p:cNvSpPr>
            <a:spLocks noGrp="1"/>
          </p:cNvSpPr>
          <p:nvPr>
            <p:ph type="sldNum" sz="quarter" idx="12"/>
          </p:nvPr>
        </p:nvSpPr>
        <p:spPr/>
        <p:txBody>
          <a:bodyPr/>
          <a:lstStyle/>
          <a:p>
            <a:fld id="{A4F853B2-67FE-42BF-96F5-89AC1AE06A52}" type="slidenum">
              <a:rPr lang="pt-BR" smtClean="0"/>
              <a:t>‹nº›</a:t>
            </a:fld>
            <a:endParaRPr lang="pt-BR"/>
          </a:p>
        </p:txBody>
      </p:sp>
    </p:spTree>
    <p:extLst>
      <p:ext uri="{BB962C8B-B14F-4D97-AF65-F5344CB8AC3E}">
        <p14:creationId xmlns:p14="http://schemas.microsoft.com/office/powerpoint/2010/main" val="339443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5798C3-F375-45D6-83A4-B150246E9F3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FFDAA5F-0601-4F63-9357-190331130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60E8858-6E3F-45BC-99AD-9C0568D5E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42CB8FE-590F-47A4-8F8A-E30257BC7828}"/>
              </a:ext>
            </a:extLst>
          </p:cNvPr>
          <p:cNvSpPr>
            <a:spLocks noGrp="1"/>
          </p:cNvSpPr>
          <p:nvPr>
            <p:ph type="dt" sz="half" idx="10"/>
          </p:nvPr>
        </p:nvSpPr>
        <p:spPr/>
        <p:txBody>
          <a:bodyPr/>
          <a:lstStyle/>
          <a:p>
            <a:fld id="{55EC122E-E2EC-47E1-9518-EFA93001D2C5}" type="datetimeFigureOut">
              <a:rPr lang="pt-BR" smtClean="0"/>
              <a:t>28/11/2021</a:t>
            </a:fld>
            <a:endParaRPr lang="pt-BR"/>
          </a:p>
        </p:txBody>
      </p:sp>
      <p:sp>
        <p:nvSpPr>
          <p:cNvPr id="6" name="Espaço Reservado para Rodapé 5">
            <a:extLst>
              <a:ext uri="{FF2B5EF4-FFF2-40B4-BE49-F238E27FC236}">
                <a16:creationId xmlns:a16="http://schemas.microsoft.com/office/drawing/2014/main" id="{303E49C1-0BEC-44F7-B532-A2F5A4DE44A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2EAE5D7-A696-498C-943F-6162C3555AD4}"/>
              </a:ext>
            </a:extLst>
          </p:cNvPr>
          <p:cNvSpPr>
            <a:spLocks noGrp="1"/>
          </p:cNvSpPr>
          <p:nvPr>
            <p:ph type="sldNum" sz="quarter" idx="12"/>
          </p:nvPr>
        </p:nvSpPr>
        <p:spPr/>
        <p:txBody>
          <a:bodyPr/>
          <a:lstStyle/>
          <a:p>
            <a:fld id="{A4F853B2-67FE-42BF-96F5-89AC1AE06A52}" type="slidenum">
              <a:rPr lang="pt-BR" smtClean="0"/>
              <a:t>‹nº›</a:t>
            </a:fld>
            <a:endParaRPr lang="pt-BR"/>
          </a:p>
        </p:txBody>
      </p:sp>
    </p:spTree>
    <p:extLst>
      <p:ext uri="{BB962C8B-B14F-4D97-AF65-F5344CB8AC3E}">
        <p14:creationId xmlns:p14="http://schemas.microsoft.com/office/powerpoint/2010/main" val="339105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CABB5-998C-495E-A764-C7BB2C64E0B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F3BDDD4-41A0-4BC0-9F58-0307F7715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45BE261-56DD-4F24-BB95-EB7EC22DE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BCE7D21-9696-4871-9FD0-57AD12141260}"/>
              </a:ext>
            </a:extLst>
          </p:cNvPr>
          <p:cNvSpPr>
            <a:spLocks noGrp="1"/>
          </p:cNvSpPr>
          <p:nvPr>
            <p:ph type="dt" sz="half" idx="10"/>
          </p:nvPr>
        </p:nvSpPr>
        <p:spPr/>
        <p:txBody>
          <a:bodyPr/>
          <a:lstStyle/>
          <a:p>
            <a:fld id="{55EC122E-E2EC-47E1-9518-EFA93001D2C5}" type="datetimeFigureOut">
              <a:rPr lang="pt-BR" smtClean="0"/>
              <a:t>28/11/2021</a:t>
            </a:fld>
            <a:endParaRPr lang="pt-BR"/>
          </a:p>
        </p:txBody>
      </p:sp>
      <p:sp>
        <p:nvSpPr>
          <p:cNvPr id="6" name="Espaço Reservado para Rodapé 5">
            <a:extLst>
              <a:ext uri="{FF2B5EF4-FFF2-40B4-BE49-F238E27FC236}">
                <a16:creationId xmlns:a16="http://schemas.microsoft.com/office/drawing/2014/main" id="{633515D8-77B7-45B9-ABFF-C32195934A7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F728DA2-CF59-4705-8577-E875F812FC3B}"/>
              </a:ext>
            </a:extLst>
          </p:cNvPr>
          <p:cNvSpPr>
            <a:spLocks noGrp="1"/>
          </p:cNvSpPr>
          <p:nvPr>
            <p:ph type="sldNum" sz="quarter" idx="12"/>
          </p:nvPr>
        </p:nvSpPr>
        <p:spPr/>
        <p:txBody>
          <a:bodyPr/>
          <a:lstStyle/>
          <a:p>
            <a:fld id="{A4F853B2-67FE-42BF-96F5-89AC1AE06A52}" type="slidenum">
              <a:rPr lang="pt-BR" smtClean="0"/>
              <a:t>‹nº›</a:t>
            </a:fld>
            <a:endParaRPr lang="pt-BR"/>
          </a:p>
        </p:txBody>
      </p:sp>
    </p:spTree>
    <p:extLst>
      <p:ext uri="{BB962C8B-B14F-4D97-AF65-F5344CB8AC3E}">
        <p14:creationId xmlns:p14="http://schemas.microsoft.com/office/powerpoint/2010/main" val="196628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54EBB62-77FE-4A79-B2F9-A5BCD91713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CC4DE4C-5279-4756-A75D-C792DCCE8C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C22372B-638D-49A4-8E02-4015681C8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C122E-E2EC-47E1-9518-EFA93001D2C5}" type="datetimeFigureOut">
              <a:rPr lang="pt-BR" smtClean="0"/>
              <a:t>28/11/2021</a:t>
            </a:fld>
            <a:endParaRPr lang="pt-BR"/>
          </a:p>
        </p:txBody>
      </p:sp>
      <p:sp>
        <p:nvSpPr>
          <p:cNvPr id="5" name="Espaço Reservado para Rodapé 4">
            <a:extLst>
              <a:ext uri="{FF2B5EF4-FFF2-40B4-BE49-F238E27FC236}">
                <a16:creationId xmlns:a16="http://schemas.microsoft.com/office/drawing/2014/main" id="{8FA91013-57DD-4663-B4B6-B3185770A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363092B-FF7C-4CFD-82D7-4942F2460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853B2-67FE-42BF-96F5-89AC1AE06A52}" type="slidenum">
              <a:rPr lang="pt-BR" smtClean="0"/>
              <a:t>‹nº›</a:t>
            </a:fld>
            <a:endParaRPr lang="pt-BR"/>
          </a:p>
        </p:txBody>
      </p:sp>
    </p:spTree>
    <p:extLst>
      <p:ext uri="{BB962C8B-B14F-4D97-AF65-F5344CB8AC3E}">
        <p14:creationId xmlns:p14="http://schemas.microsoft.com/office/powerpoint/2010/main" val="202002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tackoverflow.com/questions/34068830/whats-the-difference-between-command-prompt-and-cmd#:~:text=%22Command%20Prompt%22%20is%20the%20formal,registry%2C%20under%20HKEY_CURRENT_USER%5CConsole%2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elogramo 4">
            <a:extLst>
              <a:ext uri="{FF2B5EF4-FFF2-40B4-BE49-F238E27FC236}">
                <a16:creationId xmlns:a16="http://schemas.microsoft.com/office/drawing/2014/main" id="{6B37A89C-213F-46E9-ACC0-288958AE44BE}"/>
              </a:ext>
            </a:extLst>
          </p:cNvPr>
          <p:cNvSpPr/>
          <p:nvPr/>
        </p:nvSpPr>
        <p:spPr>
          <a:xfrm>
            <a:off x="1104900" y="2004874"/>
            <a:ext cx="9982200" cy="170155"/>
          </a:xfrm>
          <a:prstGeom prst="parallelogram">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92BBF8FC-C2C5-428F-988D-87CF28993B20}"/>
              </a:ext>
            </a:extLst>
          </p:cNvPr>
          <p:cNvSpPr txBox="1"/>
          <p:nvPr/>
        </p:nvSpPr>
        <p:spPr>
          <a:xfrm>
            <a:off x="5065911" y="2921169"/>
            <a:ext cx="2060179" cy="1015663"/>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pt-BR" sz="6000" b="1" dirty="0">
                <a:ln/>
                <a:solidFill>
                  <a:schemeClr val="tx1">
                    <a:lumMod val="75000"/>
                    <a:lumOff val="25000"/>
                  </a:schemeClr>
                </a:solidFill>
              </a:rPr>
              <a:t>SHELL</a:t>
            </a:r>
          </a:p>
        </p:txBody>
      </p:sp>
      <p:sp>
        <p:nvSpPr>
          <p:cNvPr id="7" name="CaixaDeTexto 6">
            <a:extLst>
              <a:ext uri="{FF2B5EF4-FFF2-40B4-BE49-F238E27FC236}">
                <a16:creationId xmlns:a16="http://schemas.microsoft.com/office/drawing/2014/main" id="{FE8BE51B-0269-4300-9A7B-3CF509C8ACD0}"/>
              </a:ext>
            </a:extLst>
          </p:cNvPr>
          <p:cNvSpPr txBox="1"/>
          <p:nvPr/>
        </p:nvSpPr>
        <p:spPr>
          <a:xfrm>
            <a:off x="5172510" y="1562470"/>
            <a:ext cx="1846980" cy="369332"/>
          </a:xfrm>
          <a:prstGeom prst="rect">
            <a:avLst/>
          </a:prstGeom>
          <a:noFill/>
        </p:spPr>
        <p:txBody>
          <a:bodyPr wrap="none" rtlCol="0">
            <a:spAutoFit/>
          </a:bodyPr>
          <a:lstStyle/>
          <a:p>
            <a:r>
              <a:rPr lang="pt-BR" dirty="0">
                <a:latin typeface="Palatino Linotype" panose="02040502050505030304" pitchFamily="18" charset="0"/>
              </a:rPr>
              <a:t>Desmistificando</a:t>
            </a:r>
          </a:p>
        </p:txBody>
      </p:sp>
      <p:cxnSp>
        <p:nvCxnSpPr>
          <p:cNvPr id="9" name="Conector reto 8">
            <a:extLst>
              <a:ext uri="{FF2B5EF4-FFF2-40B4-BE49-F238E27FC236}">
                <a16:creationId xmlns:a16="http://schemas.microsoft.com/office/drawing/2014/main" id="{B5ABC7F4-8766-4C16-8451-28EFE02C8488}"/>
              </a:ext>
            </a:extLst>
          </p:cNvPr>
          <p:cNvCxnSpPr>
            <a:cxnSpLocks/>
          </p:cNvCxnSpPr>
          <p:nvPr/>
        </p:nvCxnSpPr>
        <p:spPr>
          <a:xfrm>
            <a:off x="1046409" y="4856085"/>
            <a:ext cx="10099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B0BE2528-8F1B-4DC5-B3EF-7C9D159C0B80}"/>
              </a:ext>
            </a:extLst>
          </p:cNvPr>
          <p:cNvCxnSpPr>
            <a:cxnSpLocks/>
          </p:cNvCxnSpPr>
          <p:nvPr/>
        </p:nvCxnSpPr>
        <p:spPr>
          <a:xfrm>
            <a:off x="1585566" y="5008485"/>
            <a:ext cx="902086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CaixaDeTexto 11">
            <a:extLst>
              <a:ext uri="{FF2B5EF4-FFF2-40B4-BE49-F238E27FC236}">
                <a16:creationId xmlns:a16="http://schemas.microsoft.com/office/drawing/2014/main" id="{1C0B5072-93BA-4330-9E4B-E2D7A1ABD179}"/>
              </a:ext>
            </a:extLst>
          </p:cNvPr>
          <p:cNvSpPr txBox="1"/>
          <p:nvPr/>
        </p:nvSpPr>
        <p:spPr>
          <a:xfrm>
            <a:off x="5628404" y="5468645"/>
            <a:ext cx="935191" cy="553998"/>
          </a:xfrm>
          <a:prstGeom prst="rect">
            <a:avLst/>
          </a:prstGeom>
          <a:noFill/>
        </p:spPr>
        <p:txBody>
          <a:bodyPr wrap="none" rtlCol="0">
            <a:spAutoFit/>
          </a:bodyPr>
          <a:lstStyle/>
          <a:p>
            <a:pPr algn="ctr"/>
            <a:r>
              <a:rPr lang="pt-BR" b="1" dirty="0"/>
              <a:t>42 Rio</a:t>
            </a:r>
          </a:p>
          <a:p>
            <a:pPr algn="ctr"/>
            <a:r>
              <a:rPr lang="pt-BR" sz="1200" dirty="0" err="1"/>
              <a:t>Basecamp</a:t>
            </a:r>
            <a:r>
              <a:rPr lang="pt-BR" sz="1200" dirty="0"/>
              <a:t> 1</a:t>
            </a:r>
          </a:p>
        </p:txBody>
      </p:sp>
    </p:spTree>
    <p:extLst>
      <p:ext uri="{BB962C8B-B14F-4D97-AF65-F5344CB8AC3E}">
        <p14:creationId xmlns:p14="http://schemas.microsoft.com/office/powerpoint/2010/main" val="178633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tângulo 39">
            <a:extLst>
              <a:ext uri="{FF2B5EF4-FFF2-40B4-BE49-F238E27FC236}">
                <a16:creationId xmlns:a16="http://schemas.microsoft.com/office/drawing/2014/main" id="{94095010-B2A2-42E0-BEF2-27364F29AA02}"/>
              </a:ext>
            </a:extLst>
          </p:cNvPr>
          <p:cNvSpPr/>
          <p:nvPr/>
        </p:nvSpPr>
        <p:spPr>
          <a:xfrm>
            <a:off x="0" y="1"/>
            <a:ext cx="12192000" cy="10298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a:extLst>
              <a:ext uri="{FF2B5EF4-FFF2-40B4-BE49-F238E27FC236}">
                <a16:creationId xmlns:a16="http://schemas.microsoft.com/office/drawing/2014/main" id="{55066A31-B6B0-4278-9827-015D2F6574EE}"/>
              </a:ext>
            </a:extLst>
          </p:cNvPr>
          <p:cNvSpPr txBox="1"/>
          <p:nvPr/>
        </p:nvSpPr>
        <p:spPr>
          <a:xfrm>
            <a:off x="4100646" y="294445"/>
            <a:ext cx="3990708" cy="400110"/>
          </a:xfrm>
          <a:prstGeom prst="rect">
            <a:avLst/>
          </a:prstGeom>
          <a:noFill/>
        </p:spPr>
        <p:txBody>
          <a:bodyPr wrap="none" rtlCol="0">
            <a:spAutoFit/>
          </a:bodyPr>
          <a:lstStyle/>
          <a:p>
            <a:r>
              <a:rPr lang="pt-BR" sz="2000" dirty="0">
                <a:solidFill>
                  <a:schemeClr val="bg1"/>
                </a:solidFill>
                <a:cs typeface="Aharoni" panose="020B0604020202020204" pitchFamily="2" charset="-79"/>
              </a:rPr>
              <a:t>Nota ao </a:t>
            </a:r>
            <a:r>
              <a:rPr lang="pt-BR" sz="2000" dirty="0" err="1">
                <a:solidFill>
                  <a:schemeClr val="bg1"/>
                </a:solidFill>
                <a:cs typeface="Aharoni" panose="020B0604020202020204" pitchFamily="2" charset="-79"/>
              </a:rPr>
              <a:t>Camper</a:t>
            </a:r>
            <a:r>
              <a:rPr lang="pt-BR" sz="2000" dirty="0">
                <a:solidFill>
                  <a:schemeClr val="bg1"/>
                </a:solidFill>
                <a:cs typeface="Aharoni" panose="020B0604020202020204" pitchFamily="2" charset="-79"/>
              </a:rPr>
              <a:t> em Desespero Total</a:t>
            </a:r>
          </a:p>
        </p:txBody>
      </p:sp>
      <p:sp>
        <p:nvSpPr>
          <p:cNvPr id="42" name="CaixaDeTexto 41">
            <a:extLst>
              <a:ext uri="{FF2B5EF4-FFF2-40B4-BE49-F238E27FC236}">
                <a16:creationId xmlns:a16="http://schemas.microsoft.com/office/drawing/2014/main" id="{6A210B3D-7C6B-479F-92DE-21F2AF9D55FE}"/>
              </a:ext>
            </a:extLst>
          </p:cNvPr>
          <p:cNvSpPr txBox="1"/>
          <p:nvPr/>
        </p:nvSpPr>
        <p:spPr>
          <a:xfrm>
            <a:off x="2554550" y="2026210"/>
            <a:ext cx="7082900" cy="2062103"/>
          </a:xfrm>
          <a:prstGeom prst="rect">
            <a:avLst/>
          </a:prstGeom>
          <a:noFill/>
        </p:spPr>
        <p:txBody>
          <a:bodyPr wrap="square" rtlCol="0">
            <a:spAutoFit/>
          </a:bodyPr>
          <a:lstStyle/>
          <a:p>
            <a:pPr algn="ctr"/>
            <a:r>
              <a:rPr lang="pt-BR" sz="1600" dirty="0"/>
              <a:t>O objetivo deste material é introduzir, da forma mais simplificada e correta possível, temas embaçados que possam atrapalhar seu sono.</a:t>
            </a:r>
          </a:p>
          <a:p>
            <a:pPr algn="ctr"/>
            <a:endParaRPr lang="pt-BR" sz="1600" dirty="0"/>
          </a:p>
          <a:p>
            <a:pPr algn="ctr"/>
            <a:endParaRPr lang="pt-BR" sz="1600" dirty="0"/>
          </a:p>
          <a:p>
            <a:pPr algn="ctr"/>
            <a:endParaRPr lang="pt-BR" sz="1600" dirty="0"/>
          </a:p>
          <a:p>
            <a:pPr algn="ctr"/>
            <a:r>
              <a:rPr lang="pt-BR" sz="1600" dirty="0"/>
              <a:t>É importante lembrar que este material não é, nem nunca será completo. Pesquise individualmente cada tópico abordado pois o assunto é vasto. Aprenda um pouco de cada vez e se permita errar, o conhecimento se construirá naturalmente.</a:t>
            </a:r>
          </a:p>
        </p:txBody>
      </p:sp>
      <p:sp>
        <p:nvSpPr>
          <p:cNvPr id="10" name="CaixaDeTexto 9">
            <a:extLst>
              <a:ext uri="{FF2B5EF4-FFF2-40B4-BE49-F238E27FC236}">
                <a16:creationId xmlns:a16="http://schemas.microsoft.com/office/drawing/2014/main" id="{95AC2B83-EE29-4EF4-80F7-9F7ADA582833}"/>
              </a:ext>
            </a:extLst>
          </p:cNvPr>
          <p:cNvSpPr txBox="1"/>
          <p:nvPr/>
        </p:nvSpPr>
        <p:spPr>
          <a:xfrm>
            <a:off x="3153633" y="5232532"/>
            <a:ext cx="6194551" cy="338554"/>
          </a:xfrm>
          <a:prstGeom prst="rect">
            <a:avLst/>
          </a:prstGeom>
          <a:noFill/>
        </p:spPr>
        <p:txBody>
          <a:bodyPr wrap="square" rtlCol="0">
            <a:spAutoFit/>
          </a:bodyPr>
          <a:lstStyle/>
          <a:p>
            <a:pPr algn="ctr"/>
            <a:r>
              <a:rPr lang="pt-BR" sz="1600" i="1" dirty="0"/>
              <a:t>Relaxe, você está indo bem!</a:t>
            </a:r>
          </a:p>
        </p:txBody>
      </p:sp>
      <p:cxnSp>
        <p:nvCxnSpPr>
          <p:cNvPr id="11" name="Conector reto 10">
            <a:extLst>
              <a:ext uri="{FF2B5EF4-FFF2-40B4-BE49-F238E27FC236}">
                <a16:creationId xmlns:a16="http://schemas.microsoft.com/office/drawing/2014/main" id="{79CFDF79-2F15-426A-A044-61C3306F8075}"/>
              </a:ext>
            </a:extLst>
          </p:cNvPr>
          <p:cNvCxnSpPr>
            <a:cxnSpLocks/>
          </p:cNvCxnSpPr>
          <p:nvPr/>
        </p:nvCxnSpPr>
        <p:spPr>
          <a:xfrm>
            <a:off x="1585566" y="5008485"/>
            <a:ext cx="90208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13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Agrupar 38">
            <a:extLst>
              <a:ext uri="{FF2B5EF4-FFF2-40B4-BE49-F238E27FC236}">
                <a16:creationId xmlns:a16="http://schemas.microsoft.com/office/drawing/2014/main" id="{BDED22A4-4CB4-48C2-8DEA-1B0D25F43DB4}"/>
              </a:ext>
            </a:extLst>
          </p:cNvPr>
          <p:cNvGrpSpPr/>
          <p:nvPr/>
        </p:nvGrpSpPr>
        <p:grpSpPr>
          <a:xfrm>
            <a:off x="2953305" y="4124545"/>
            <a:ext cx="6285390" cy="2124720"/>
            <a:chOff x="2587841" y="1843597"/>
            <a:chExt cx="6285390" cy="2124720"/>
          </a:xfrm>
        </p:grpSpPr>
        <p:sp>
          <p:nvSpPr>
            <p:cNvPr id="17" name="Fluxograma: Processo Alternativo 16">
              <a:extLst>
                <a:ext uri="{FF2B5EF4-FFF2-40B4-BE49-F238E27FC236}">
                  <a16:creationId xmlns:a16="http://schemas.microsoft.com/office/drawing/2014/main" id="{49652216-3EBD-4797-987A-46D07CBC6AD6}"/>
                </a:ext>
              </a:extLst>
            </p:cNvPr>
            <p:cNvSpPr/>
            <p:nvPr/>
          </p:nvSpPr>
          <p:spPr>
            <a:xfrm>
              <a:off x="4820575" y="1843597"/>
              <a:ext cx="1819922" cy="443883"/>
            </a:xfrm>
            <a:prstGeom prst="flowChartAlternate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Aplicações</a:t>
              </a:r>
            </a:p>
          </p:txBody>
        </p:sp>
        <p:sp>
          <p:nvSpPr>
            <p:cNvPr id="18" name="Fluxograma: Processo Alternativo 17">
              <a:extLst>
                <a:ext uri="{FF2B5EF4-FFF2-40B4-BE49-F238E27FC236}">
                  <a16:creationId xmlns:a16="http://schemas.microsoft.com/office/drawing/2014/main" id="{88443689-5796-4EA2-B23F-8ECCE90C7221}"/>
                </a:ext>
              </a:extLst>
            </p:cNvPr>
            <p:cNvSpPr/>
            <p:nvPr/>
          </p:nvSpPr>
          <p:spPr>
            <a:xfrm>
              <a:off x="4820575" y="2682536"/>
              <a:ext cx="1819922" cy="443883"/>
            </a:xfrm>
            <a:prstGeom prst="flowChartAlternate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Kernel</a:t>
              </a:r>
            </a:p>
          </p:txBody>
        </p:sp>
        <p:sp>
          <p:nvSpPr>
            <p:cNvPr id="19" name="Fluxograma: Processo Alternativo 18">
              <a:extLst>
                <a:ext uri="{FF2B5EF4-FFF2-40B4-BE49-F238E27FC236}">
                  <a16:creationId xmlns:a16="http://schemas.microsoft.com/office/drawing/2014/main" id="{9609ADAF-CBB4-491C-81EC-EDF088042CDE}"/>
                </a:ext>
              </a:extLst>
            </p:cNvPr>
            <p:cNvSpPr/>
            <p:nvPr/>
          </p:nvSpPr>
          <p:spPr>
            <a:xfrm>
              <a:off x="2587841" y="3524434"/>
              <a:ext cx="1819922" cy="443883"/>
            </a:xfrm>
            <a:prstGeom prst="flowChartAlternate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CPU</a:t>
              </a:r>
            </a:p>
          </p:txBody>
        </p:sp>
        <p:sp>
          <p:nvSpPr>
            <p:cNvPr id="20" name="Fluxograma: Processo Alternativo 19">
              <a:extLst>
                <a:ext uri="{FF2B5EF4-FFF2-40B4-BE49-F238E27FC236}">
                  <a16:creationId xmlns:a16="http://schemas.microsoft.com/office/drawing/2014/main" id="{157AD694-4870-48DE-B7D2-C3B83859FE6F}"/>
                </a:ext>
              </a:extLst>
            </p:cNvPr>
            <p:cNvSpPr/>
            <p:nvPr/>
          </p:nvSpPr>
          <p:spPr>
            <a:xfrm>
              <a:off x="4820575" y="3521475"/>
              <a:ext cx="1819922" cy="443883"/>
            </a:xfrm>
            <a:prstGeom prst="flowChartAlternate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Memória</a:t>
              </a:r>
            </a:p>
          </p:txBody>
        </p:sp>
        <p:sp>
          <p:nvSpPr>
            <p:cNvPr id="21" name="Fluxograma: Processo Alternativo 20">
              <a:extLst>
                <a:ext uri="{FF2B5EF4-FFF2-40B4-BE49-F238E27FC236}">
                  <a16:creationId xmlns:a16="http://schemas.microsoft.com/office/drawing/2014/main" id="{0CA34954-AF1E-45C0-8AD3-54AAA549F116}"/>
                </a:ext>
              </a:extLst>
            </p:cNvPr>
            <p:cNvSpPr/>
            <p:nvPr/>
          </p:nvSpPr>
          <p:spPr>
            <a:xfrm>
              <a:off x="7053309" y="3521476"/>
              <a:ext cx="1819922" cy="443883"/>
            </a:xfrm>
            <a:prstGeom prst="flowChartAlternate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Dispositivos</a:t>
              </a:r>
            </a:p>
          </p:txBody>
        </p:sp>
        <p:cxnSp>
          <p:nvCxnSpPr>
            <p:cNvPr id="23" name="Conector de Seta Reta 22">
              <a:extLst>
                <a:ext uri="{FF2B5EF4-FFF2-40B4-BE49-F238E27FC236}">
                  <a16:creationId xmlns:a16="http://schemas.microsoft.com/office/drawing/2014/main" id="{40C8BF7C-AB55-4356-95FC-75A68890F367}"/>
                </a:ext>
              </a:extLst>
            </p:cNvPr>
            <p:cNvCxnSpPr>
              <a:stCxn id="17" idx="2"/>
              <a:endCxn id="18" idx="0"/>
            </p:cNvCxnSpPr>
            <p:nvPr/>
          </p:nvCxnSpPr>
          <p:spPr>
            <a:xfrm>
              <a:off x="5730536" y="2287480"/>
              <a:ext cx="0" cy="39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EA9DE6E9-F7A4-4CA3-BE9C-96ED1CFE41D8}"/>
                </a:ext>
              </a:extLst>
            </p:cNvPr>
            <p:cNvCxnSpPr>
              <a:stCxn id="18" idx="2"/>
            </p:cNvCxnSpPr>
            <p:nvPr/>
          </p:nvCxnSpPr>
          <p:spPr>
            <a:xfrm>
              <a:off x="5730536" y="3126419"/>
              <a:ext cx="0" cy="184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E3E6B791-5653-47C3-AC70-B1A60F92C926}"/>
                </a:ext>
              </a:extLst>
            </p:cNvPr>
            <p:cNvCxnSpPr>
              <a:endCxn id="20" idx="0"/>
            </p:cNvCxnSpPr>
            <p:nvPr/>
          </p:nvCxnSpPr>
          <p:spPr>
            <a:xfrm>
              <a:off x="5730536" y="3320249"/>
              <a:ext cx="0" cy="201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Angulado 34">
              <a:extLst>
                <a:ext uri="{FF2B5EF4-FFF2-40B4-BE49-F238E27FC236}">
                  <a16:creationId xmlns:a16="http://schemas.microsoft.com/office/drawing/2014/main" id="{3C10F4C0-6BB0-4A07-8BCA-FC578810EEE2}"/>
                </a:ext>
              </a:extLst>
            </p:cNvPr>
            <p:cNvCxnSpPr>
              <a:endCxn id="19" idx="0"/>
            </p:cNvCxnSpPr>
            <p:nvPr/>
          </p:nvCxnSpPr>
          <p:spPr>
            <a:xfrm rot="10800000" flipV="1">
              <a:off x="3497802" y="3311370"/>
              <a:ext cx="2232734" cy="2130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Angulado 36">
              <a:extLst>
                <a:ext uri="{FF2B5EF4-FFF2-40B4-BE49-F238E27FC236}">
                  <a16:creationId xmlns:a16="http://schemas.microsoft.com/office/drawing/2014/main" id="{ABAAA6E4-519F-40E2-8486-7FB86CE83DF4}"/>
                </a:ext>
              </a:extLst>
            </p:cNvPr>
            <p:cNvCxnSpPr>
              <a:cxnSpLocks/>
              <a:endCxn id="21" idx="0"/>
            </p:cNvCxnSpPr>
            <p:nvPr/>
          </p:nvCxnSpPr>
          <p:spPr>
            <a:xfrm>
              <a:off x="5730536" y="3308411"/>
              <a:ext cx="2232734" cy="2130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0" name="Retângulo 39">
            <a:extLst>
              <a:ext uri="{FF2B5EF4-FFF2-40B4-BE49-F238E27FC236}">
                <a16:creationId xmlns:a16="http://schemas.microsoft.com/office/drawing/2014/main" id="{94095010-B2A2-42E0-BEF2-27364F29AA02}"/>
              </a:ext>
            </a:extLst>
          </p:cNvPr>
          <p:cNvSpPr/>
          <p:nvPr/>
        </p:nvSpPr>
        <p:spPr>
          <a:xfrm>
            <a:off x="0" y="0"/>
            <a:ext cx="12192000" cy="3622089"/>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a:extLst>
              <a:ext uri="{FF2B5EF4-FFF2-40B4-BE49-F238E27FC236}">
                <a16:creationId xmlns:a16="http://schemas.microsoft.com/office/drawing/2014/main" id="{55066A31-B6B0-4278-9827-015D2F6574EE}"/>
              </a:ext>
            </a:extLst>
          </p:cNvPr>
          <p:cNvSpPr txBox="1"/>
          <p:nvPr/>
        </p:nvSpPr>
        <p:spPr>
          <a:xfrm>
            <a:off x="5135545" y="250055"/>
            <a:ext cx="1920910" cy="461665"/>
          </a:xfrm>
          <a:prstGeom prst="rect">
            <a:avLst/>
          </a:prstGeom>
          <a:noFill/>
        </p:spPr>
        <p:txBody>
          <a:bodyPr wrap="none" rtlCol="0">
            <a:spAutoFit/>
          </a:bodyPr>
          <a:lstStyle/>
          <a:p>
            <a:r>
              <a:rPr lang="pt-BR" sz="2000" dirty="0">
                <a:solidFill>
                  <a:schemeClr val="bg1"/>
                </a:solidFill>
                <a:cs typeface="Aharoni" panose="020B0604020202020204" pitchFamily="2" charset="-79"/>
              </a:rPr>
              <a:t>O </a:t>
            </a:r>
            <a:r>
              <a:rPr lang="pt-BR" sz="2400" dirty="0">
                <a:solidFill>
                  <a:schemeClr val="bg1"/>
                </a:solidFill>
                <a:cs typeface="Aharoni" panose="020B0604020202020204" pitchFamily="2" charset="-79"/>
              </a:rPr>
              <a:t>que</a:t>
            </a:r>
            <a:r>
              <a:rPr lang="pt-BR" sz="2000" dirty="0">
                <a:solidFill>
                  <a:schemeClr val="bg1"/>
                </a:solidFill>
                <a:cs typeface="Aharoni" panose="020B0604020202020204" pitchFamily="2" charset="-79"/>
              </a:rPr>
              <a:t> é Kernel?</a:t>
            </a:r>
          </a:p>
        </p:txBody>
      </p:sp>
      <p:sp>
        <p:nvSpPr>
          <p:cNvPr id="42" name="CaixaDeTexto 41">
            <a:extLst>
              <a:ext uri="{FF2B5EF4-FFF2-40B4-BE49-F238E27FC236}">
                <a16:creationId xmlns:a16="http://schemas.microsoft.com/office/drawing/2014/main" id="{6A210B3D-7C6B-479F-92DE-21F2AF9D55FE}"/>
              </a:ext>
            </a:extLst>
          </p:cNvPr>
          <p:cNvSpPr txBox="1"/>
          <p:nvPr/>
        </p:nvSpPr>
        <p:spPr>
          <a:xfrm>
            <a:off x="1216463" y="1409485"/>
            <a:ext cx="9759075" cy="923330"/>
          </a:xfrm>
          <a:prstGeom prst="rect">
            <a:avLst/>
          </a:prstGeom>
          <a:noFill/>
        </p:spPr>
        <p:txBody>
          <a:bodyPr wrap="square" rtlCol="0">
            <a:spAutoFit/>
          </a:bodyPr>
          <a:lstStyle/>
          <a:p>
            <a:r>
              <a:rPr lang="pt-BR" dirty="0">
                <a:solidFill>
                  <a:schemeClr val="bg1"/>
                </a:solidFill>
              </a:rPr>
              <a:t>O Kernel é o centro essencial de um sistema operacional que coordena e gerencia todos os recursos do sistema. Através de um tipo de interface que interpreta comandos de texto chamada Shell podemos dar instruções ao Kernel sobre como queremos utilizar nossos recursos de software e hardware.</a:t>
            </a:r>
          </a:p>
        </p:txBody>
      </p:sp>
      <p:cxnSp>
        <p:nvCxnSpPr>
          <p:cNvPr id="5" name="Conector de Seta Reta 4">
            <a:extLst>
              <a:ext uri="{FF2B5EF4-FFF2-40B4-BE49-F238E27FC236}">
                <a16:creationId xmlns:a16="http://schemas.microsoft.com/office/drawing/2014/main" id="{565BF6C8-408A-465C-B88D-AF500CF742BA}"/>
              </a:ext>
            </a:extLst>
          </p:cNvPr>
          <p:cNvCxnSpPr>
            <a:cxnSpLocks/>
            <a:stCxn id="6" idx="1"/>
            <a:endCxn id="18" idx="3"/>
          </p:cNvCxnSpPr>
          <p:nvPr/>
        </p:nvCxnSpPr>
        <p:spPr>
          <a:xfrm flipH="1" flipV="1">
            <a:off x="7005961" y="5185426"/>
            <a:ext cx="1099351" cy="8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aixaDeTexto 5">
            <a:extLst>
              <a:ext uri="{FF2B5EF4-FFF2-40B4-BE49-F238E27FC236}">
                <a16:creationId xmlns:a16="http://schemas.microsoft.com/office/drawing/2014/main" id="{E4748948-05CD-4EE9-8B82-832B3D5BF743}"/>
              </a:ext>
            </a:extLst>
          </p:cNvPr>
          <p:cNvSpPr txBox="1"/>
          <p:nvPr/>
        </p:nvSpPr>
        <p:spPr>
          <a:xfrm>
            <a:off x="8105312" y="5039547"/>
            <a:ext cx="2512381" cy="307777"/>
          </a:xfrm>
          <a:prstGeom prst="rect">
            <a:avLst/>
          </a:prstGeom>
          <a:noFill/>
        </p:spPr>
        <p:txBody>
          <a:bodyPr wrap="square" rtlCol="0">
            <a:spAutoFit/>
          </a:bodyPr>
          <a:lstStyle/>
          <a:p>
            <a:r>
              <a:rPr lang="pt-BR" sz="1400" dirty="0"/>
              <a:t>Comandos Shell (Shell </a:t>
            </a:r>
            <a:r>
              <a:rPr lang="pt-BR" sz="1400" dirty="0" err="1"/>
              <a:t>Scripting</a:t>
            </a:r>
            <a:r>
              <a:rPr lang="pt-BR" sz="1400" dirty="0"/>
              <a:t>)</a:t>
            </a:r>
          </a:p>
        </p:txBody>
      </p:sp>
    </p:spTree>
    <p:extLst>
      <p:ext uri="{BB962C8B-B14F-4D97-AF65-F5344CB8AC3E}">
        <p14:creationId xmlns:p14="http://schemas.microsoft.com/office/powerpoint/2010/main" val="213244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tângulo 39">
            <a:extLst>
              <a:ext uri="{FF2B5EF4-FFF2-40B4-BE49-F238E27FC236}">
                <a16:creationId xmlns:a16="http://schemas.microsoft.com/office/drawing/2014/main" id="{94095010-B2A2-42E0-BEF2-27364F29AA02}"/>
              </a:ext>
            </a:extLst>
          </p:cNvPr>
          <p:cNvSpPr/>
          <p:nvPr/>
        </p:nvSpPr>
        <p:spPr>
          <a:xfrm>
            <a:off x="0" y="1"/>
            <a:ext cx="12192000" cy="10298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a:extLst>
              <a:ext uri="{FF2B5EF4-FFF2-40B4-BE49-F238E27FC236}">
                <a16:creationId xmlns:a16="http://schemas.microsoft.com/office/drawing/2014/main" id="{55066A31-B6B0-4278-9827-015D2F6574EE}"/>
              </a:ext>
            </a:extLst>
          </p:cNvPr>
          <p:cNvSpPr txBox="1"/>
          <p:nvPr/>
        </p:nvSpPr>
        <p:spPr>
          <a:xfrm>
            <a:off x="5488879" y="294445"/>
            <a:ext cx="1214243" cy="400110"/>
          </a:xfrm>
          <a:prstGeom prst="rect">
            <a:avLst/>
          </a:prstGeom>
          <a:noFill/>
        </p:spPr>
        <p:txBody>
          <a:bodyPr wrap="none" rtlCol="0">
            <a:spAutoFit/>
          </a:bodyPr>
          <a:lstStyle/>
          <a:p>
            <a:r>
              <a:rPr lang="pt-BR" sz="2000" dirty="0">
                <a:solidFill>
                  <a:schemeClr val="bg1"/>
                </a:solidFill>
                <a:cs typeface="Aharoni" panose="020B0604020202020204" pitchFamily="2" charset="-79"/>
              </a:rPr>
              <a:t>CLI </a:t>
            </a:r>
            <a:r>
              <a:rPr lang="pt-BR" sz="2000" dirty="0" err="1">
                <a:solidFill>
                  <a:schemeClr val="bg1"/>
                </a:solidFill>
                <a:cs typeface="Aharoni" panose="020B0604020202020204" pitchFamily="2" charset="-79"/>
              </a:rPr>
              <a:t>vs</a:t>
            </a:r>
            <a:r>
              <a:rPr lang="pt-BR" sz="2000" dirty="0">
                <a:solidFill>
                  <a:schemeClr val="bg1"/>
                </a:solidFill>
                <a:cs typeface="Aharoni" panose="020B0604020202020204" pitchFamily="2" charset="-79"/>
              </a:rPr>
              <a:t> GUI</a:t>
            </a:r>
          </a:p>
        </p:txBody>
      </p:sp>
      <p:sp>
        <p:nvSpPr>
          <p:cNvPr id="42" name="CaixaDeTexto 41">
            <a:extLst>
              <a:ext uri="{FF2B5EF4-FFF2-40B4-BE49-F238E27FC236}">
                <a16:creationId xmlns:a16="http://schemas.microsoft.com/office/drawing/2014/main" id="{6A210B3D-7C6B-479F-92DE-21F2AF9D55FE}"/>
              </a:ext>
            </a:extLst>
          </p:cNvPr>
          <p:cNvSpPr txBox="1"/>
          <p:nvPr/>
        </p:nvSpPr>
        <p:spPr>
          <a:xfrm>
            <a:off x="1630975" y="2549993"/>
            <a:ext cx="3346439" cy="1323439"/>
          </a:xfrm>
          <a:prstGeom prst="rect">
            <a:avLst/>
          </a:prstGeom>
          <a:noFill/>
        </p:spPr>
        <p:txBody>
          <a:bodyPr wrap="square" rtlCol="0">
            <a:spAutoFit/>
          </a:bodyPr>
          <a:lstStyle/>
          <a:p>
            <a:r>
              <a:rPr lang="pt-BR" sz="1600" dirty="0"/>
              <a:t>É o programa de texto através do qual podemos dar comandos de Shell ao Kernel e usar os recursos de hardware de nossas máquinas. </a:t>
            </a:r>
            <a:r>
              <a:rPr lang="pt-BR" sz="1600" b="1" dirty="0"/>
              <a:t>É um tipo de Shell.</a:t>
            </a:r>
          </a:p>
        </p:txBody>
      </p:sp>
      <p:sp>
        <p:nvSpPr>
          <p:cNvPr id="43" name="CaixaDeTexto 42">
            <a:extLst>
              <a:ext uri="{FF2B5EF4-FFF2-40B4-BE49-F238E27FC236}">
                <a16:creationId xmlns:a16="http://schemas.microsoft.com/office/drawing/2014/main" id="{26B8709F-0131-4B2B-BCE9-398F709F04EF}"/>
              </a:ext>
            </a:extLst>
          </p:cNvPr>
          <p:cNvSpPr txBox="1"/>
          <p:nvPr/>
        </p:nvSpPr>
        <p:spPr>
          <a:xfrm>
            <a:off x="1630976" y="1512903"/>
            <a:ext cx="3346439" cy="553998"/>
          </a:xfrm>
          <a:prstGeom prst="rect">
            <a:avLst/>
          </a:prstGeom>
          <a:noFill/>
        </p:spPr>
        <p:txBody>
          <a:bodyPr wrap="square" rtlCol="0">
            <a:spAutoFit/>
          </a:bodyPr>
          <a:lstStyle/>
          <a:p>
            <a:r>
              <a:rPr lang="pt-BR" b="1" dirty="0"/>
              <a:t>Command </a:t>
            </a:r>
            <a:r>
              <a:rPr lang="pt-BR" b="1" dirty="0" err="1"/>
              <a:t>Line</a:t>
            </a:r>
            <a:r>
              <a:rPr lang="pt-BR" b="1" dirty="0"/>
              <a:t> Interface (CLI)</a:t>
            </a:r>
          </a:p>
          <a:p>
            <a:r>
              <a:rPr lang="pt-BR" sz="1200" b="1" dirty="0"/>
              <a:t>Interface de Linha de Comando</a:t>
            </a:r>
          </a:p>
        </p:txBody>
      </p:sp>
      <p:sp>
        <p:nvSpPr>
          <p:cNvPr id="44" name="CaixaDeTexto 43">
            <a:extLst>
              <a:ext uri="{FF2B5EF4-FFF2-40B4-BE49-F238E27FC236}">
                <a16:creationId xmlns:a16="http://schemas.microsoft.com/office/drawing/2014/main" id="{ACE4C566-9BAC-4162-931C-4C805E7E285E}"/>
              </a:ext>
            </a:extLst>
          </p:cNvPr>
          <p:cNvSpPr txBox="1"/>
          <p:nvPr/>
        </p:nvSpPr>
        <p:spPr>
          <a:xfrm>
            <a:off x="7214585" y="1512903"/>
            <a:ext cx="3346439" cy="553998"/>
          </a:xfrm>
          <a:prstGeom prst="rect">
            <a:avLst/>
          </a:prstGeom>
          <a:noFill/>
        </p:spPr>
        <p:txBody>
          <a:bodyPr wrap="square" rtlCol="0">
            <a:spAutoFit/>
          </a:bodyPr>
          <a:lstStyle/>
          <a:p>
            <a:r>
              <a:rPr lang="pt-BR" b="1" dirty="0" err="1"/>
              <a:t>Graphical</a:t>
            </a:r>
            <a:r>
              <a:rPr lang="pt-BR" b="1" dirty="0"/>
              <a:t> </a:t>
            </a:r>
            <a:r>
              <a:rPr lang="pt-BR" b="1" dirty="0" err="1"/>
              <a:t>User</a:t>
            </a:r>
            <a:r>
              <a:rPr lang="pt-BR" b="1" dirty="0"/>
              <a:t> Interface (GUI)</a:t>
            </a:r>
          </a:p>
          <a:p>
            <a:r>
              <a:rPr lang="pt-BR" sz="1200" b="1" dirty="0"/>
              <a:t>Interface Gráfica de Usuário</a:t>
            </a:r>
          </a:p>
        </p:txBody>
      </p:sp>
      <p:sp>
        <p:nvSpPr>
          <p:cNvPr id="45" name="CaixaDeTexto 44">
            <a:extLst>
              <a:ext uri="{FF2B5EF4-FFF2-40B4-BE49-F238E27FC236}">
                <a16:creationId xmlns:a16="http://schemas.microsoft.com/office/drawing/2014/main" id="{C0332B67-0699-42A8-A4D6-6C447729A92E}"/>
              </a:ext>
            </a:extLst>
          </p:cNvPr>
          <p:cNvSpPr txBox="1"/>
          <p:nvPr/>
        </p:nvSpPr>
        <p:spPr>
          <a:xfrm>
            <a:off x="7214585" y="2549993"/>
            <a:ext cx="3346439" cy="830997"/>
          </a:xfrm>
          <a:prstGeom prst="rect">
            <a:avLst/>
          </a:prstGeom>
          <a:noFill/>
        </p:spPr>
        <p:txBody>
          <a:bodyPr wrap="square" rtlCol="0">
            <a:spAutoFit/>
          </a:bodyPr>
          <a:lstStyle/>
          <a:p>
            <a:r>
              <a:rPr lang="pt-BR" sz="1600" dirty="0"/>
              <a:t>É uma forma gráfica de representar aquilo que o CLI apresenta como linhas de texto. </a:t>
            </a:r>
            <a:r>
              <a:rPr lang="pt-BR" sz="1600" b="1" dirty="0"/>
              <a:t>É um tipo de Shell.</a:t>
            </a:r>
          </a:p>
        </p:txBody>
      </p:sp>
      <p:pic>
        <p:nvPicPr>
          <p:cNvPr id="1026" name="Picture 2" descr="Como instalar e usar o Shell Bash do Linux no Windows 10 | Dicas e  Tutoriais | TechTudo">
            <a:extLst>
              <a:ext uri="{FF2B5EF4-FFF2-40B4-BE49-F238E27FC236}">
                <a16:creationId xmlns:a16="http://schemas.microsoft.com/office/drawing/2014/main" id="{61EC1531-AAB1-4EB7-A54A-5DF9DB40D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044" y="4356524"/>
            <a:ext cx="3782300" cy="18680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en drive USB inacessivel no Windows Explorer do Windows 10 - Microsoft  Community">
            <a:extLst>
              <a:ext uri="{FF2B5EF4-FFF2-40B4-BE49-F238E27FC236}">
                <a16:creationId xmlns:a16="http://schemas.microsoft.com/office/drawing/2014/main" id="{57040026-5310-463C-9271-D8357AB74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120" y="4257910"/>
            <a:ext cx="3673368" cy="206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23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tângulo 39">
            <a:extLst>
              <a:ext uri="{FF2B5EF4-FFF2-40B4-BE49-F238E27FC236}">
                <a16:creationId xmlns:a16="http://schemas.microsoft.com/office/drawing/2014/main" id="{94095010-B2A2-42E0-BEF2-27364F29AA02}"/>
              </a:ext>
            </a:extLst>
          </p:cNvPr>
          <p:cNvSpPr/>
          <p:nvPr/>
        </p:nvSpPr>
        <p:spPr>
          <a:xfrm>
            <a:off x="0" y="1"/>
            <a:ext cx="12192000" cy="10298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a:extLst>
              <a:ext uri="{FF2B5EF4-FFF2-40B4-BE49-F238E27FC236}">
                <a16:creationId xmlns:a16="http://schemas.microsoft.com/office/drawing/2014/main" id="{55066A31-B6B0-4278-9827-015D2F6574EE}"/>
              </a:ext>
            </a:extLst>
          </p:cNvPr>
          <p:cNvSpPr txBox="1"/>
          <p:nvPr/>
        </p:nvSpPr>
        <p:spPr>
          <a:xfrm>
            <a:off x="3578484" y="294445"/>
            <a:ext cx="5116785" cy="400110"/>
          </a:xfrm>
          <a:prstGeom prst="rect">
            <a:avLst/>
          </a:prstGeom>
          <a:noFill/>
        </p:spPr>
        <p:txBody>
          <a:bodyPr wrap="none" rtlCol="0">
            <a:spAutoFit/>
          </a:bodyPr>
          <a:lstStyle/>
          <a:p>
            <a:r>
              <a:rPr lang="pt-BR" sz="2000" dirty="0">
                <a:solidFill>
                  <a:schemeClr val="bg1"/>
                </a:solidFill>
                <a:cs typeface="Aharoni" panose="020B0604020202020204" pitchFamily="2" charset="-79"/>
              </a:rPr>
              <a:t>Console | Terminal | Linha de Comando | Shell </a:t>
            </a:r>
          </a:p>
        </p:txBody>
      </p:sp>
      <p:graphicFrame>
        <p:nvGraphicFramePr>
          <p:cNvPr id="2" name="Tabela 2">
            <a:extLst>
              <a:ext uri="{FF2B5EF4-FFF2-40B4-BE49-F238E27FC236}">
                <a16:creationId xmlns:a16="http://schemas.microsoft.com/office/drawing/2014/main" id="{64C8A07C-467B-4FE5-9A30-C36C7E4D5660}"/>
              </a:ext>
            </a:extLst>
          </p:cNvPr>
          <p:cNvGraphicFramePr>
            <a:graphicFrameLocks noGrp="1"/>
          </p:cNvGraphicFramePr>
          <p:nvPr>
            <p:extLst>
              <p:ext uri="{D42A27DB-BD31-4B8C-83A1-F6EECF244321}">
                <p14:modId xmlns:p14="http://schemas.microsoft.com/office/powerpoint/2010/main" val="2157172128"/>
              </p:ext>
            </p:extLst>
          </p:nvPr>
        </p:nvGraphicFramePr>
        <p:xfrm>
          <a:off x="0" y="1029812"/>
          <a:ext cx="12191999" cy="5828187"/>
        </p:xfrm>
        <a:graphic>
          <a:graphicData uri="http://schemas.openxmlformats.org/drawingml/2006/table">
            <a:tbl>
              <a:tblPr firstRow="1" bandRow="1">
                <a:tableStyleId>{7DF18680-E054-41AD-8BC1-D1AEF772440D}</a:tableStyleId>
              </a:tblPr>
              <a:tblGrid>
                <a:gridCol w="1198485">
                  <a:extLst>
                    <a:ext uri="{9D8B030D-6E8A-4147-A177-3AD203B41FA5}">
                      <a16:colId xmlns:a16="http://schemas.microsoft.com/office/drawing/2014/main" val="727406572"/>
                    </a:ext>
                  </a:extLst>
                </a:gridCol>
                <a:gridCol w="2540138">
                  <a:extLst>
                    <a:ext uri="{9D8B030D-6E8A-4147-A177-3AD203B41FA5}">
                      <a16:colId xmlns:a16="http://schemas.microsoft.com/office/drawing/2014/main" val="465061185"/>
                    </a:ext>
                  </a:extLst>
                </a:gridCol>
                <a:gridCol w="2592729">
                  <a:extLst>
                    <a:ext uri="{9D8B030D-6E8A-4147-A177-3AD203B41FA5}">
                      <a16:colId xmlns:a16="http://schemas.microsoft.com/office/drawing/2014/main" val="3862314371"/>
                    </a:ext>
                  </a:extLst>
                </a:gridCol>
                <a:gridCol w="2910302">
                  <a:extLst>
                    <a:ext uri="{9D8B030D-6E8A-4147-A177-3AD203B41FA5}">
                      <a16:colId xmlns:a16="http://schemas.microsoft.com/office/drawing/2014/main" val="2629274728"/>
                    </a:ext>
                  </a:extLst>
                </a:gridCol>
                <a:gridCol w="2950345">
                  <a:extLst>
                    <a:ext uri="{9D8B030D-6E8A-4147-A177-3AD203B41FA5}">
                      <a16:colId xmlns:a16="http://schemas.microsoft.com/office/drawing/2014/main" val="1290174075"/>
                    </a:ext>
                  </a:extLst>
                </a:gridCol>
              </a:tblGrid>
              <a:tr h="592825">
                <a:tc>
                  <a:txBody>
                    <a:bodyPr/>
                    <a:lstStyle/>
                    <a:p>
                      <a:pPr algn="ctr"/>
                      <a:endParaRPr lang="pt-BR" dirty="0"/>
                    </a:p>
                  </a:txBody>
                  <a:tcPr anchor="ctr"/>
                </a:tc>
                <a:tc>
                  <a:txBody>
                    <a:bodyPr/>
                    <a:lstStyle/>
                    <a:p>
                      <a:pPr algn="ctr"/>
                      <a:r>
                        <a:rPr lang="pt-BR" dirty="0"/>
                        <a:t>1. Console</a:t>
                      </a:r>
                    </a:p>
                  </a:txBody>
                  <a:tcPr anchor="ctr"/>
                </a:tc>
                <a:tc>
                  <a:txBody>
                    <a:bodyPr/>
                    <a:lstStyle/>
                    <a:p>
                      <a:pPr algn="ctr"/>
                      <a:r>
                        <a:rPr lang="pt-BR" dirty="0"/>
                        <a:t>2. Terminal</a:t>
                      </a:r>
                    </a:p>
                  </a:txBody>
                  <a:tcPr anchor="ctr"/>
                </a:tc>
                <a:tc>
                  <a:txBody>
                    <a:bodyPr/>
                    <a:lstStyle/>
                    <a:p>
                      <a:pPr algn="ctr"/>
                      <a:r>
                        <a:rPr lang="pt-BR" dirty="0"/>
                        <a:t>3. Linha de Comando</a:t>
                      </a:r>
                    </a:p>
                  </a:txBody>
                  <a:tcPr anchor="ctr"/>
                </a:tc>
                <a:tc>
                  <a:txBody>
                    <a:bodyPr/>
                    <a:lstStyle/>
                    <a:p>
                      <a:pPr algn="ctr"/>
                      <a:r>
                        <a:rPr lang="pt-BR" dirty="0"/>
                        <a:t>4. Shell</a:t>
                      </a:r>
                    </a:p>
                  </a:txBody>
                  <a:tcPr anchor="ctr"/>
                </a:tc>
                <a:extLst>
                  <a:ext uri="{0D108BD9-81ED-4DB2-BD59-A6C34878D82A}">
                    <a16:rowId xmlns:a16="http://schemas.microsoft.com/office/drawing/2014/main" val="1110235255"/>
                  </a:ext>
                </a:extLst>
              </a:tr>
              <a:tr h="832347">
                <a:tc>
                  <a:txBody>
                    <a:bodyPr/>
                    <a:lstStyle/>
                    <a:p>
                      <a:pPr algn="ctr"/>
                      <a:r>
                        <a:rPr lang="pt-BR" sz="1400" b="1" dirty="0"/>
                        <a:t>Resumo</a:t>
                      </a:r>
                    </a:p>
                  </a:txBody>
                  <a:tcPr anchor="ctr"/>
                </a:tc>
                <a:tc>
                  <a:txBody>
                    <a:bodyPr/>
                    <a:lstStyle/>
                    <a:p>
                      <a:pPr algn="ctr"/>
                      <a:r>
                        <a:rPr lang="pt-BR" sz="1400" dirty="0"/>
                        <a:t>É um Terminal físico ligado a uma máquina.</a:t>
                      </a:r>
                    </a:p>
                  </a:txBody>
                  <a:tcPr anchor="ctr"/>
                </a:tc>
                <a:tc>
                  <a:txBody>
                    <a:bodyPr/>
                    <a:lstStyle/>
                    <a:p>
                      <a:pPr algn="ctr"/>
                      <a:r>
                        <a:rPr lang="pt-BR" sz="1400" dirty="0"/>
                        <a:t>É um ambiente de entrada e saída de texto.</a:t>
                      </a:r>
                    </a:p>
                  </a:txBody>
                  <a:tcPr anchor="ctr"/>
                </a:tc>
                <a:tc>
                  <a:txBody>
                    <a:bodyPr/>
                    <a:lstStyle/>
                    <a:p>
                      <a:pPr algn="ctr"/>
                      <a:r>
                        <a:rPr lang="pt-BR" sz="1400" dirty="0"/>
                        <a:t>Conhecido como </a:t>
                      </a:r>
                      <a:r>
                        <a:rPr lang="pt-BR" sz="1400" b="0" dirty="0"/>
                        <a:t>prompt de comando,</a:t>
                      </a:r>
                      <a:r>
                        <a:rPr lang="pt-BR" sz="1400" dirty="0"/>
                        <a:t> é a linha onde digitamos comandos.</a:t>
                      </a:r>
                    </a:p>
                  </a:txBody>
                  <a:tcPr anchor="ctr"/>
                </a:tc>
                <a:tc>
                  <a:txBody>
                    <a:bodyPr/>
                    <a:lstStyle/>
                    <a:p>
                      <a:pPr algn="ctr"/>
                      <a:r>
                        <a:rPr lang="pt-BR" sz="1400" dirty="0"/>
                        <a:t>É um interpretador de linha de comando.</a:t>
                      </a:r>
                    </a:p>
                  </a:txBody>
                  <a:tcPr anchor="ctr"/>
                </a:tc>
                <a:extLst>
                  <a:ext uri="{0D108BD9-81ED-4DB2-BD59-A6C34878D82A}">
                    <a16:rowId xmlns:a16="http://schemas.microsoft.com/office/drawing/2014/main" val="148567249"/>
                  </a:ext>
                </a:extLst>
              </a:tr>
              <a:tr h="2525735">
                <a:tc>
                  <a:txBody>
                    <a:bodyPr/>
                    <a:lstStyle/>
                    <a:p>
                      <a:pPr algn="ctr"/>
                      <a:r>
                        <a:rPr lang="pt-BR" sz="1400" b="1" dirty="0"/>
                        <a:t>Definição</a:t>
                      </a:r>
                    </a:p>
                  </a:txBody>
                  <a:tcPr anchor="ctr"/>
                </a:tc>
                <a:tc>
                  <a:txBody>
                    <a:bodyPr/>
                    <a:lstStyle/>
                    <a:p>
                      <a:pPr algn="ctr"/>
                      <a:r>
                        <a:rPr lang="pt-BR" sz="1400" dirty="0"/>
                        <a:t>Um console </a:t>
                      </a:r>
                      <a:r>
                        <a:rPr lang="pt-BR" sz="1400" b="1" dirty="0"/>
                        <a:t>geralmente</a:t>
                      </a:r>
                      <a:r>
                        <a:rPr lang="pt-BR" sz="1400" dirty="0"/>
                        <a:t> é o Terminal físico principal diretamente conectado a uma máquina, onde interagimos através de teclados, mouses, joysticks e muitas vezes vemos o resultado através do monitor.</a:t>
                      </a:r>
                    </a:p>
                  </a:txBody>
                  <a:tcPr anchor="ctr"/>
                </a:tc>
                <a:tc>
                  <a:txBody>
                    <a:bodyPr/>
                    <a:lstStyle/>
                    <a:p>
                      <a:pPr algn="ctr"/>
                      <a:r>
                        <a:rPr lang="pt-BR" sz="1400" dirty="0"/>
                        <a:t>O Terminal é um programa que exibe uma interface e permite que você interaja com o Shell, inserindo comandos de texto nas Linhas de Comando e recebendo mensagens de texto na saída.</a:t>
                      </a:r>
                    </a:p>
                  </a:txBody>
                  <a:tcPr anchor="ctr"/>
                </a:tc>
                <a:tc>
                  <a:txBody>
                    <a:bodyPr/>
                    <a:lstStyle/>
                    <a:p>
                      <a:pPr algn="ctr"/>
                      <a:r>
                        <a:rPr lang="pt-BR" sz="1400" dirty="0"/>
                        <a:t>A Linha de Comando é o ponto de entrada para que o usuário interaja com o Terminal através de comandos de texto conhecidos. Tais linhas compõe a Interface de Linha de Comando (Shell CLI) que é exibida no ambiente do terminal cuja interação é possível através de um console.</a:t>
                      </a:r>
                    </a:p>
                  </a:txBody>
                  <a:tcPr anchor="ctr"/>
                </a:tc>
                <a:tc>
                  <a:txBody>
                    <a:bodyPr/>
                    <a:lstStyle/>
                    <a:p>
                      <a:pPr algn="ctr"/>
                      <a:r>
                        <a:rPr lang="pt-BR" sz="1400" dirty="0"/>
                        <a:t>Um Shell é um interpretador de linha de comando que entende os comandos do usuário e “traduz” pro computador (através do Kernel) acessar os serviços de um sistema operacional (SO). O SO por sua vez acessa o hardware. </a:t>
                      </a:r>
                    </a:p>
                    <a:p>
                      <a:pPr algn="ctr"/>
                      <a:r>
                        <a:rPr lang="pt-BR" sz="1400" dirty="0" err="1"/>
                        <a:t>Shells</a:t>
                      </a:r>
                      <a:r>
                        <a:rPr lang="pt-BR" sz="1400" dirty="0"/>
                        <a:t> CLI são de 3 tipos: interativas, não-interativas e de login.</a:t>
                      </a:r>
                    </a:p>
                  </a:txBody>
                  <a:tcPr anchor="ctr"/>
                </a:tc>
                <a:extLst>
                  <a:ext uri="{0D108BD9-81ED-4DB2-BD59-A6C34878D82A}">
                    <a16:rowId xmlns:a16="http://schemas.microsoft.com/office/drawing/2014/main" val="3653018991"/>
                  </a:ext>
                </a:extLst>
              </a:tr>
              <a:tr h="1877280">
                <a:tc>
                  <a:txBody>
                    <a:bodyPr/>
                    <a:lstStyle/>
                    <a:p>
                      <a:pPr algn="ctr"/>
                      <a:r>
                        <a:rPr lang="pt-BR" sz="1400" b="1" dirty="0"/>
                        <a:t>Exemplo</a:t>
                      </a:r>
                    </a:p>
                  </a:txBody>
                  <a:tcPr anchor="ctr"/>
                </a:tc>
                <a:tc>
                  <a:txBody>
                    <a:bodyPr/>
                    <a:lstStyle/>
                    <a:p>
                      <a:pPr algn="ctr"/>
                      <a:r>
                        <a:rPr lang="pt-BR" sz="1400" dirty="0"/>
                        <a:t>Xbox, PlayStation, Nintendo Switch, etc. Seu teclado, mouse e monitor também compõe um console.</a:t>
                      </a:r>
                    </a:p>
                  </a:txBody>
                  <a:tcPr anchor="ctr"/>
                </a:tc>
                <a:tc>
                  <a:txBody>
                    <a:bodyPr/>
                    <a:lstStyle/>
                    <a:p>
                      <a:pPr algn="ctr"/>
                      <a:r>
                        <a:rPr lang="pt-BR" sz="1400" dirty="0"/>
                        <a:t>Podemos encontrar terminais oferecidos pelo kernel e também </a:t>
                      </a:r>
                      <a:r>
                        <a:rPr lang="pt-BR" sz="1400" i="1" dirty="0" err="1"/>
                        <a:t>pseudo-terminais</a:t>
                      </a:r>
                      <a:r>
                        <a:rPr lang="pt-BR" sz="1400" dirty="0"/>
                        <a:t> fornecidos pelos chamados Emuladores de Terminal.</a:t>
                      </a:r>
                    </a:p>
                  </a:txBody>
                  <a:tcPr anchor="ctr"/>
                </a:tc>
                <a:tc>
                  <a:txBody>
                    <a:bodyPr/>
                    <a:lstStyle/>
                    <a:p>
                      <a:pPr algn="ctr"/>
                      <a:r>
                        <a:rPr lang="pt-BR" sz="1400" dirty="0"/>
                        <a:t>É a linha no Terminal onde digitamos comandos que às vezes funcionam.</a:t>
                      </a:r>
                    </a:p>
                  </a:txBody>
                  <a:tcPr anchor="ctr"/>
                </a:tc>
                <a:tc>
                  <a:txBody>
                    <a:bodyPr/>
                    <a:lstStyle/>
                    <a:p>
                      <a:pPr algn="ctr"/>
                      <a:r>
                        <a:rPr lang="pt-BR" sz="1400" b="0" dirty="0" err="1"/>
                        <a:t>Bash</a:t>
                      </a:r>
                      <a:r>
                        <a:rPr lang="pt-BR" sz="1400" dirty="0"/>
                        <a:t>, </a:t>
                      </a:r>
                      <a:r>
                        <a:rPr lang="pt-BR" sz="1400" dirty="0" err="1"/>
                        <a:t>fish</a:t>
                      </a:r>
                      <a:r>
                        <a:rPr lang="pt-BR" sz="1400" dirty="0"/>
                        <a:t>, </a:t>
                      </a:r>
                      <a:r>
                        <a:rPr lang="pt-BR" sz="1400" dirty="0" err="1"/>
                        <a:t>zsh</a:t>
                      </a:r>
                      <a:r>
                        <a:rPr lang="pt-BR" sz="1400" dirty="0"/>
                        <a:t>, </a:t>
                      </a:r>
                      <a:r>
                        <a:rPr lang="pt-BR" sz="1400" dirty="0" err="1"/>
                        <a:t>ksh</a:t>
                      </a:r>
                      <a:r>
                        <a:rPr lang="pt-BR" sz="1400" dirty="0"/>
                        <a:t>, </a:t>
                      </a:r>
                      <a:r>
                        <a:rPr lang="pt-BR" sz="1400" dirty="0" err="1"/>
                        <a:t>sh</a:t>
                      </a:r>
                      <a:r>
                        <a:rPr lang="pt-BR" sz="1400" dirty="0"/>
                        <a:t>, </a:t>
                      </a:r>
                      <a:r>
                        <a:rPr lang="pt-BR" sz="1400" dirty="0" err="1"/>
                        <a:t>tcsh</a:t>
                      </a:r>
                      <a:r>
                        <a:rPr lang="pt-BR" sz="1400" dirty="0"/>
                        <a:t>,</a:t>
                      </a:r>
                      <a:r>
                        <a:rPr lang="pt-BR" sz="1400" b="1" dirty="0"/>
                        <a:t> </a:t>
                      </a:r>
                      <a:r>
                        <a:rPr lang="pt-BR" sz="1400" b="0" dirty="0" err="1"/>
                        <a:t>Powershell</a:t>
                      </a:r>
                      <a:r>
                        <a:rPr lang="pt-BR" sz="1400" dirty="0"/>
                        <a:t>, </a:t>
                      </a:r>
                      <a:r>
                        <a:rPr lang="pt-BR" sz="1400" dirty="0" err="1"/>
                        <a:t>pwsh</a:t>
                      </a:r>
                      <a:r>
                        <a:rPr lang="pt-BR" sz="1400" dirty="0"/>
                        <a:t>, </a:t>
                      </a:r>
                      <a:r>
                        <a:rPr lang="pt-BR" sz="1400" b="0" dirty="0" err="1"/>
                        <a:t>cmd</a:t>
                      </a:r>
                      <a:r>
                        <a:rPr lang="pt-BR" sz="1400" dirty="0"/>
                        <a:t>, </a:t>
                      </a:r>
                      <a:r>
                        <a:rPr lang="pt-BR" sz="1400" dirty="0" err="1"/>
                        <a:t>yori</a:t>
                      </a:r>
                      <a:r>
                        <a:rPr lang="pt-BR" sz="1400" dirty="0"/>
                        <a:t>, 4dos</a:t>
                      </a:r>
                    </a:p>
                  </a:txBody>
                  <a:tcPr anchor="ctr"/>
                </a:tc>
                <a:extLst>
                  <a:ext uri="{0D108BD9-81ED-4DB2-BD59-A6C34878D82A}">
                    <a16:rowId xmlns:a16="http://schemas.microsoft.com/office/drawing/2014/main" val="700827071"/>
                  </a:ext>
                </a:extLst>
              </a:tr>
            </a:tbl>
          </a:graphicData>
        </a:graphic>
      </p:graphicFrame>
    </p:spTree>
    <p:extLst>
      <p:ext uri="{BB962C8B-B14F-4D97-AF65-F5344CB8AC3E}">
        <p14:creationId xmlns:p14="http://schemas.microsoft.com/office/powerpoint/2010/main" val="33000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tângulo 39">
            <a:extLst>
              <a:ext uri="{FF2B5EF4-FFF2-40B4-BE49-F238E27FC236}">
                <a16:creationId xmlns:a16="http://schemas.microsoft.com/office/drawing/2014/main" id="{94095010-B2A2-42E0-BEF2-27364F29AA02}"/>
              </a:ext>
            </a:extLst>
          </p:cNvPr>
          <p:cNvSpPr/>
          <p:nvPr/>
        </p:nvSpPr>
        <p:spPr>
          <a:xfrm>
            <a:off x="0" y="1"/>
            <a:ext cx="12192000" cy="10298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a:extLst>
              <a:ext uri="{FF2B5EF4-FFF2-40B4-BE49-F238E27FC236}">
                <a16:creationId xmlns:a16="http://schemas.microsoft.com/office/drawing/2014/main" id="{55066A31-B6B0-4278-9827-015D2F6574EE}"/>
              </a:ext>
            </a:extLst>
          </p:cNvPr>
          <p:cNvSpPr txBox="1"/>
          <p:nvPr/>
        </p:nvSpPr>
        <p:spPr>
          <a:xfrm>
            <a:off x="4217505" y="294445"/>
            <a:ext cx="3756991" cy="400110"/>
          </a:xfrm>
          <a:prstGeom prst="rect">
            <a:avLst/>
          </a:prstGeom>
          <a:noFill/>
        </p:spPr>
        <p:txBody>
          <a:bodyPr wrap="none" rtlCol="0">
            <a:spAutoFit/>
          </a:bodyPr>
          <a:lstStyle/>
          <a:p>
            <a:r>
              <a:rPr lang="pt-BR" sz="2000" dirty="0">
                <a:solidFill>
                  <a:schemeClr val="bg1"/>
                </a:solidFill>
                <a:cs typeface="Aharoni" panose="020B0604020202020204" pitchFamily="2" charset="-79"/>
              </a:rPr>
              <a:t>Desambiguação | Esclarecimentos</a:t>
            </a:r>
          </a:p>
        </p:txBody>
      </p:sp>
      <p:sp>
        <p:nvSpPr>
          <p:cNvPr id="3" name="CaixaDeTexto 2">
            <a:extLst>
              <a:ext uri="{FF2B5EF4-FFF2-40B4-BE49-F238E27FC236}">
                <a16:creationId xmlns:a16="http://schemas.microsoft.com/office/drawing/2014/main" id="{B8B3A74F-AB60-4800-B20D-F05E04A84520}"/>
              </a:ext>
            </a:extLst>
          </p:cNvPr>
          <p:cNvSpPr txBox="1"/>
          <p:nvPr/>
        </p:nvSpPr>
        <p:spPr>
          <a:xfrm>
            <a:off x="1666043" y="1589103"/>
            <a:ext cx="8859915" cy="5078313"/>
          </a:xfrm>
          <a:prstGeom prst="rect">
            <a:avLst/>
          </a:prstGeom>
          <a:noFill/>
        </p:spPr>
        <p:txBody>
          <a:bodyPr wrap="square" rtlCol="0">
            <a:spAutoFit/>
          </a:bodyPr>
          <a:lstStyle/>
          <a:p>
            <a:r>
              <a:rPr lang="pt-BR" b="1" dirty="0"/>
              <a:t>Prompt de comando </a:t>
            </a:r>
            <a:r>
              <a:rPr lang="pt-BR" dirty="0">
                <a:sym typeface="Wingdings" panose="05000000000000000000" pitchFamily="2" charset="2"/>
              </a:rPr>
              <a:t> Também traduzido como </a:t>
            </a:r>
            <a:r>
              <a:rPr lang="pt-BR" i="1" dirty="0">
                <a:sym typeface="Wingdings" panose="05000000000000000000" pitchFamily="2" charset="2"/>
              </a:rPr>
              <a:t>linha de comando </a:t>
            </a:r>
            <a:r>
              <a:rPr lang="pt-BR" dirty="0">
                <a:sym typeface="Wingdings" panose="05000000000000000000" pitchFamily="2" charset="2"/>
              </a:rPr>
              <a:t>é a princípio um termo genérico que descreve a linha onde digitamos comandos para o Shell, através da interface de Shell (</a:t>
            </a:r>
            <a:r>
              <a:rPr lang="pt-BR" dirty="0" err="1">
                <a:sym typeface="Wingdings" panose="05000000000000000000" pitchFamily="2" charset="2"/>
              </a:rPr>
              <a:t>Bash</a:t>
            </a:r>
            <a:r>
              <a:rPr lang="pt-BR" dirty="0">
                <a:sym typeface="Wingdings" panose="05000000000000000000" pitchFamily="2" charset="2"/>
              </a:rPr>
              <a:t>, </a:t>
            </a:r>
            <a:r>
              <a:rPr lang="pt-BR" dirty="0" err="1">
                <a:sym typeface="Wingdings" panose="05000000000000000000" pitchFamily="2" charset="2"/>
              </a:rPr>
              <a:t>Powershell</a:t>
            </a:r>
            <a:r>
              <a:rPr lang="pt-BR" dirty="0">
                <a:sym typeface="Wingdings" panose="05000000000000000000" pitchFamily="2" charset="2"/>
              </a:rPr>
              <a:t>, </a:t>
            </a:r>
            <a:r>
              <a:rPr lang="pt-BR" dirty="0" err="1">
                <a:sym typeface="Wingdings" panose="05000000000000000000" pitchFamily="2" charset="2"/>
              </a:rPr>
              <a:t>etc</a:t>
            </a:r>
            <a:r>
              <a:rPr lang="pt-BR" dirty="0">
                <a:sym typeface="Wingdings" panose="05000000000000000000" pitchFamily="2" charset="2"/>
              </a:rPr>
              <a:t>) no Terminal.</a:t>
            </a:r>
            <a:endParaRPr lang="pt-BR" i="1" dirty="0"/>
          </a:p>
          <a:p>
            <a:endParaRPr lang="pt-BR" dirty="0"/>
          </a:p>
          <a:p>
            <a:r>
              <a:rPr lang="pt-BR" b="1" dirty="0"/>
              <a:t>Prompt de Comando (Windows) </a:t>
            </a:r>
            <a:r>
              <a:rPr lang="pt-BR" dirty="0">
                <a:sym typeface="Wingdings" panose="05000000000000000000" pitchFamily="2" charset="2"/>
              </a:rPr>
              <a:t> É um Terminal chamado </a:t>
            </a:r>
            <a:r>
              <a:rPr lang="pt-BR" i="1" dirty="0">
                <a:sym typeface="Wingdings" panose="05000000000000000000" pitchFamily="2" charset="2"/>
              </a:rPr>
              <a:t>Prompt de Comando</a:t>
            </a:r>
            <a:r>
              <a:rPr lang="pt-BR" dirty="0">
                <a:sym typeface="Wingdings" panose="05000000000000000000" pitchFamily="2" charset="2"/>
              </a:rPr>
              <a:t> onde se pode interpretar e executar prompts de comando. Sim, super criativo. </a:t>
            </a:r>
          </a:p>
          <a:p>
            <a:endParaRPr lang="pt-BR" dirty="0">
              <a:sym typeface="Wingdings" panose="05000000000000000000" pitchFamily="2" charset="2"/>
            </a:endParaRPr>
          </a:p>
          <a:p>
            <a:r>
              <a:rPr lang="pt-BR" b="1" dirty="0"/>
              <a:t>cmd.exe </a:t>
            </a:r>
            <a:r>
              <a:rPr lang="pt-BR" dirty="0">
                <a:sym typeface="Wingdings" panose="05000000000000000000" pitchFamily="2" charset="2"/>
              </a:rPr>
              <a:t> Se você observou a tabela com atenção Prompt de Comando é um Terminal enquanto cmd.exe é um Shell. A explicação pra isso é meio embaçada, ela vai estar traduzida no próximo slide, mas o link para a resposta original no </a:t>
            </a:r>
            <a:r>
              <a:rPr lang="pt-BR" dirty="0" err="1">
                <a:sym typeface="Wingdings" panose="05000000000000000000" pitchFamily="2" charset="2"/>
              </a:rPr>
              <a:t>stack</a:t>
            </a:r>
            <a:r>
              <a:rPr lang="pt-BR" dirty="0">
                <a:sym typeface="Wingdings" panose="05000000000000000000" pitchFamily="2" charset="2"/>
              </a:rPr>
              <a:t> overflow está aqui:</a:t>
            </a:r>
          </a:p>
          <a:p>
            <a:r>
              <a:rPr lang="pt-BR" dirty="0">
                <a:sym typeface="Wingdings" panose="05000000000000000000" pitchFamily="2" charset="2"/>
                <a:hlinkClick r:id="rId2"/>
              </a:rPr>
              <a:t>Diferença entre CMD e Command Prompt</a:t>
            </a:r>
            <a:r>
              <a:rPr lang="pt-BR" dirty="0">
                <a:sym typeface="Wingdings" panose="05000000000000000000" pitchFamily="2" charset="2"/>
              </a:rPr>
              <a:t> (segure </a:t>
            </a:r>
            <a:r>
              <a:rPr lang="pt-BR" i="1" dirty="0" err="1">
                <a:sym typeface="Wingdings" panose="05000000000000000000" pitchFamily="2" charset="2"/>
              </a:rPr>
              <a:t>control</a:t>
            </a:r>
            <a:r>
              <a:rPr lang="pt-BR" dirty="0">
                <a:sym typeface="Wingdings" panose="05000000000000000000" pitchFamily="2" charset="2"/>
              </a:rPr>
              <a:t> e clique com o mouse para ir)</a:t>
            </a:r>
          </a:p>
          <a:p>
            <a:endParaRPr lang="pt-BR" dirty="0">
              <a:sym typeface="Wingdings" panose="05000000000000000000" pitchFamily="2" charset="2"/>
            </a:endParaRPr>
          </a:p>
          <a:p>
            <a:r>
              <a:rPr lang="pt-BR" b="1" dirty="0">
                <a:sym typeface="Wingdings" panose="05000000000000000000" pitchFamily="2" charset="2"/>
              </a:rPr>
              <a:t>Interface</a:t>
            </a:r>
            <a:r>
              <a:rPr lang="pt-BR" dirty="0">
                <a:sym typeface="Wingdings" panose="05000000000000000000" pitchFamily="2" charset="2"/>
              </a:rPr>
              <a:t>  Uma interface é um conjunto de regras que diz como uma ação equivale a outra. Por exemplo, você fisicamente apertar um botão com o desenho da letra R em cima e aparecer a letra R na tela do computador. Ela funciona como um tradutor, uma ponte, através de um conjunto de regras de como os dois lados podem se entender e conversar.</a:t>
            </a:r>
          </a:p>
          <a:p>
            <a:endParaRPr lang="pt-BR" dirty="0">
              <a:sym typeface="Wingdings" panose="05000000000000000000" pitchFamily="2" charset="2"/>
            </a:endParaRPr>
          </a:p>
          <a:p>
            <a:endParaRPr lang="pt-BR" dirty="0"/>
          </a:p>
        </p:txBody>
      </p:sp>
    </p:spTree>
    <p:extLst>
      <p:ext uri="{BB962C8B-B14F-4D97-AF65-F5344CB8AC3E}">
        <p14:creationId xmlns:p14="http://schemas.microsoft.com/office/powerpoint/2010/main" val="304188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tângulo 39">
            <a:extLst>
              <a:ext uri="{FF2B5EF4-FFF2-40B4-BE49-F238E27FC236}">
                <a16:creationId xmlns:a16="http://schemas.microsoft.com/office/drawing/2014/main" id="{94095010-B2A2-42E0-BEF2-27364F29AA02}"/>
              </a:ext>
            </a:extLst>
          </p:cNvPr>
          <p:cNvSpPr/>
          <p:nvPr/>
        </p:nvSpPr>
        <p:spPr>
          <a:xfrm>
            <a:off x="0" y="1"/>
            <a:ext cx="12192000" cy="10298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a:extLst>
              <a:ext uri="{FF2B5EF4-FFF2-40B4-BE49-F238E27FC236}">
                <a16:creationId xmlns:a16="http://schemas.microsoft.com/office/drawing/2014/main" id="{55066A31-B6B0-4278-9827-015D2F6574EE}"/>
              </a:ext>
            </a:extLst>
          </p:cNvPr>
          <p:cNvSpPr txBox="1"/>
          <p:nvPr/>
        </p:nvSpPr>
        <p:spPr>
          <a:xfrm>
            <a:off x="5053952" y="294445"/>
            <a:ext cx="2084097" cy="400110"/>
          </a:xfrm>
          <a:prstGeom prst="rect">
            <a:avLst/>
          </a:prstGeom>
          <a:noFill/>
        </p:spPr>
        <p:txBody>
          <a:bodyPr wrap="none" rtlCol="0">
            <a:spAutoFit/>
          </a:bodyPr>
          <a:lstStyle/>
          <a:p>
            <a:r>
              <a:rPr lang="pt-BR" sz="2000" dirty="0">
                <a:solidFill>
                  <a:schemeClr val="bg1"/>
                </a:solidFill>
                <a:cs typeface="Aharoni" panose="020B0604020202020204" pitchFamily="2" charset="-79"/>
              </a:rPr>
              <a:t>Resumo da Fábula</a:t>
            </a:r>
          </a:p>
        </p:txBody>
      </p:sp>
      <p:grpSp>
        <p:nvGrpSpPr>
          <p:cNvPr id="26" name="Agrupar 25">
            <a:extLst>
              <a:ext uri="{FF2B5EF4-FFF2-40B4-BE49-F238E27FC236}">
                <a16:creationId xmlns:a16="http://schemas.microsoft.com/office/drawing/2014/main" id="{E3EFA1C7-FC6C-4CF6-B509-83550CF05380}"/>
              </a:ext>
            </a:extLst>
          </p:cNvPr>
          <p:cNvGrpSpPr/>
          <p:nvPr/>
        </p:nvGrpSpPr>
        <p:grpSpPr>
          <a:xfrm>
            <a:off x="112368" y="1625271"/>
            <a:ext cx="1255910" cy="1563697"/>
            <a:chOff x="32168" y="1532937"/>
            <a:chExt cx="1255910" cy="1563697"/>
          </a:xfrm>
        </p:grpSpPr>
        <p:sp>
          <p:nvSpPr>
            <p:cNvPr id="2" name="CaixaDeTexto 1">
              <a:extLst>
                <a:ext uri="{FF2B5EF4-FFF2-40B4-BE49-F238E27FC236}">
                  <a16:creationId xmlns:a16="http://schemas.microsoft.com/office/drawing/2014/main" id="{C4D75F9D-43A5-449F-BB28-C0901AE48B09}"/>
                </a:ext>
              </a:extLst>
            </p:cNvPr>
            <p:cNvSpPr txBox="1"/>
            <p:nvPr/>
          </p:nvSpPr>
          <p:spPr>
            <a:xfrm>
              <a:off x="339394" y="1532937"/>
              <a:ext cx="641458" cy="369332"/>
            </a:xfrm>
            <a:prstGeom prst="rect">
              <a:avLst/>
            </a:prstGeom>
            <a:noFill/>
          </p:spPr>
          <p:txBody>
            <a:bodyPr wrap="none" rtlCol="0">
              <a:spAutoFit/>
            </a:bodyPr>
            <a:lstStyle/>
            <a:p>
              <a:r>
                <a:rPr lang="pt-BR" dirty="0"/>
                <a:t>Você</a:t>
              </a:r>
            </a:p>
          </p:txBody>
        </p:sp>
        <p:pic>
          <p:nvPicPr>
            <p:cNvPr id="4" name="Imagem 3">
              <a:extLst>
                <a:ext uri="{FF2B5EF4-FFF2-40B4-BE49-F238E27FC236}">
                  <a16:creationId xmlns:a16="http://schemas.microsoft.com/office/drawing/2014/main" id="{B0067C9D-C471-47F7-A43F-AC57C13EC3B6}"/>
                </a:ext>
              </a:extLst>
            </p:cNvPr>
            <p:cNvPicPr>
              <a:picLocks noChangeAspect="1"/>
            </p:cNvPicPr>
            <p:nvPr/>
          </p:nvPicPr>
          <p:blipFill>
            <a:blip r:embed="rId2"/>
            <a:stretch>
              <a:fillRect/>
            </a:stretch>
          </p:blipFill>
          <p:spPr>
            <a:xfrm>
              <a:off x="32168" y="2207619"/>
              <a:ext cx="1255910" cy="889015"/>
            </a:xfrm>
            <a:prstGeom prst="rect">
              <a:avLst/>
            </a:prstGeom>
            <a:ln>
              <a:noFill/>
            </a:ln>
            <a:effectLst>
              <a:softEdge rad="112500"/>
            </a:effectLst>
          </p:spPr>
        </p:pic>
      </p:grpSp>
      <p:grpSp>
        <p:nvGrpSpPr>
          <p:cNvPr id="23" name="Agrupar 22">
            <a:extLst>
              <a:ext uri="{FF2B5EF4-FFF2-40B4-BE49-F238E27FC236}">
                <a16:creationId xmlns:a16="http://schemas.microsoft.com/office/drawing/2014/main" id="{17B1E5C4-416D-473B-9A45-50031AA58ABF}"/>
              </a:ext>
            </a:extLst>
          </p:cNvPr>
          <p:cNvGrpSpPr/>
          <p:nvPr/>
        </p:nvGrpSpPr>
        <p:grpSpPr>
          <a:xfrm>
            <a:off x="2699866" y="1532937"/>
            <a:ext cx="1255910" cy="2073102"/>
            <a:chOff x="2699866" y="1532937"/>
            <a:chExt cx="1255910" cy="2073102"/>
          </a:xfrm>
        </p:grpSpPr>
        <p:sp>
          <p:nvSpPr>
            <p:cNvPr id="11" name="CaixaDeTexto 10">
              <a:extLst>
                <a:ext uri="{FF2B5EF4-FFF2-40B4-BE49-F238E27FC236}">
                  <a16:creationId xmlns:a16="http://schemas.microsoft.com/office/drawing/2014/main" id="{5188FCBE-C8C3-46DF-915D-EDAF7A12E90F}"/>
                </a:ext>
              </a:extLst>
            </p:cNvPr>
            <p:cNvSpPr txBox="1"/>
            <p:nvPr/>
          </p:nvSpPr>
          <p:spPr>
            <a:xfrm>
              <a:off x="2861989" y="1532937"/>
              <a:ext cx="931665" cy="369332"/>
            </a:xfrm>
            <a:prstGeom prst="rect">
              <a:avLst/>
            </a:prstGeom>
            <a:noFill/>
          </p:spPr>
          <p:txBody>
            <a:bodyPr wrap="none" rtlCol="0">
              <a:spAutoFit/>
            </a:bodyPr>
            <a:lstStyle/>
            <a:p>
              <a:r>
                <a:rPr lang="pt-BR" dirty="0"/>
                <a:t>Console</a:t>
              </a:r>
            </a:p>
          </p:txBody>
        </p:sp>
        <p:pic>
          <p:nvPicPr>
            <p:cNvPr id="2050" name="Picture 2" descr="Computador antigo - Desciclopédia">
              <a:extLst>
                <a:ext uri="{FF2B5EF4-FFF2-40B4-BE49-F238E27FC236}">
                  <a16:creationId xmlns:a16="http://schemas.microsoft.com/office/drawing/2014/main" id="{D577B1E1-DA30-45D4-8453-A2581FD221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467"/>
            <a:stretch/>
          </p:blipFill>
          <p:spPr bwMode="auto">
            <a:xfrm>
              <a:off x="2699866" y="1902269"/>
              <a:ext cx="1255910" cy="17037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grpSp>
        <p:nvGrpSpPr>
          <p:cNvPr id="22" name="Agrupar 21">
            <a:extLst>
              <a:ext uri="{FF2B5EF4-FFF2-40B4-BE49-F238E27FC236}">
                <a16:creationId xmlns:a16="http://schemas.microsoft.com/office/drawing/2014/main" id="{9F87FACD-A475-4538-95A6-4957CF1D2AC2}"/>
              </a:ext>
            </a:extLst>
          </p:cNvPr>
          <p:cNvGrpSpPr/>
          <p:nvPr/>
        </p:nvGrpSpPr>
        <p:grpSpPr>
          <a:xfrm>
            <a:off x="5568786" y="1494666"/>
            <a:ext cx="2381960" cy="2111373"/>
            <a:chOff x="5635095" y="1494666"/>
            <a:chExt cx="2381960" cy="2111373"/>
          </a:xfrm>
        </p:grpSpPr>
        <p:sp>
          <p:nvSpPr>
            <p:cNvPr id="12" name="CaixaDeTexto 11">
              <a:extLst>
                <a:ext uri="{FF2B5EF4-FFF2-40B4-BE49-F238E27FC236}">
                  <a16:creationId xmlns:a16="http://schemas.microsoft.com/office/drawing/2014/main" id="{409B3CBF-F266-400D-A10A-811D192B0766}"/>
                </a:ext>
              </a:extLst>
            </p:cNvPr>
            <p:cNvSpPr txBox="1"/>
            <p:nvPr/>
          </p:nvSpPr>
          <p:spPr>
            <a:xfrm>
              <a:off x="6328824" y="1494666"/>
              <a:ext cx="994503" cy="369332"/>
            </a:xfrm>
            <a:prstGeom prst="rect">
              <a:avLst/>
            </a:prstGeom>
            <a:noFill/>
          </p:spPr>
          <p:txBody>
            <a:bodyPr wrap="none" rtlCol="0">
              <a:spAutoFit/>
            </a:bodyPr>
            <a:lstStyle/>
            <a:p>
              <a:r>
                <a:rPr lang="pt-BR" dirty="0"/>
                <a:t>Terminal</a:t>
              </a:r>
            </a:p>
          </p:txBody>
        </p:sp>
        <p:pic>
          <p:nvPicPr>
            <p:cNvPr id="5" name="Imagem 4">
              <a:extLst>
                <a:ext uri="{FF2B5EF4-FFF2-40B4-BE49-F238E27FC236}">
                  <a16:creationId xmlns:a16="http://schemas.microsoft.com/office/drawing/2014/main" id="{F8D6B66F-19E1-42B4-8614-C8C287C14D58}"/>
                </a:ext>
              </a:extLst>
            </p:cNvPr>
            <p:cNvPicPr>
              <a:picLocks noChangeAspect="1"/>
            </p:cNvPicPr>
            <p:nvPr/>
          </p:nvPicPr>
          <p:blipFill rotWithShape="1">
            <a:blip r:embed="rId4">
              <a:duotone>
                <a:prstClr val="black"/>
                <a:srgbClr val="D9C3A5">
                  <a:tint val="50000"/>
                  <a:satMod val="180000"/>
                </a:srgbClr>
              </a:duotone>
            </a:blip>
            <a:srcRect b="4945"/>
            <a:stretch/>
          </p:blipFill>
          <p:spPr>
            <a:xfrm>
              <a:off x="5635095" y="1959044"/>
              <a:ext cx="2381960" cy="1646995"/>
            </a:xfrm>
            <a:prstGeom prst="rect">
              <a:avLst/>
            </a:prstGeom>
          </p:spPr>
        </p:pic>
      </p:grpSp>
      <p:grpSp>
        <p:nvGrpSpPr>
          <p:cNvPr id="21" name="Agrupar 20">
            <a:extLst>
              <a:ext uri="{FF2B5EF4-FFF2-40B4-BE49-F238E27FC236}">
                <a16:creationId xmlns:a16="http://schemas.microsoft.com/office/drawing/2014/main" id="{F89495B5-7D02-4563-B8B8-CCFE24C6B956}"/>
              </a:ext>
            </a:extLst>
          </p:cNvPr>
          <p:cNvGrpSpPr/>
          <p:nvPr/>
        </p:nvGrpSpPr>
        <p:grpSpPr>
          <a:xfrm>
            <a:off x="9492134" y="1476475"/>
            <a:ext cx="1813830" cy="1983033"/>
            <a:chOff x="9009892" y="1494666"/>
            <a:chExt cx="1813830" cy="1983033"/>
          </a:xfrm>
        </p:grpSpPr>
        <p:sp>
          <p:nvSpPr>
            <p:cNvPr id="13" name="CaixaDeTexto 12">
              <a:extLst>
                <a:ext uri="{FF2B5EF4-FFF2-40B4-BE49-F238E27FC236}">
                  <a16:creationId xmlns:a16="http://schemas.microsoft.com/office/drawing/2014/main" id="{F6016AA1-3D82-4E9A-B8AE-DB85940C6EBD}"/>
                </a:ext>
              </a:extLst>
            </p:cNvPr>
            <p:cNvSpPr txBox="1"/>
            <p:nvPr/>
          </p:nvSpPr>
          <p:spPr>
            <a:xfrm>
              <a:off x="9009892" y="1494666"/>
              <a:ext cx="1813830" cy="369332"/>
            </a:xfrm>
            <a:prstGeom prst="rect">
              <a:avLst/>
            </a:prstGeom>
            <a:noFill/>
          </p:spPr>
          <p:txBody>
            <a:bodyPr wrap="none" rtlCol="0">
              <a:spAutoFit/>
            </a:bodyPr>
            <a:lstStyle/>
            <a:p>
              <a:r>
                <a:rPr lang="pt-BR" dirty="0"/>
                <a:t>Interface de Shell</a:t>
              </a:r>
            </a:p>
          </p:txBody>
        </p:sp>
        <p:pic>
          <p:nvPicPr>
            <p:cNvPr id="2054" name="Picture 6" descr="bash-logo – TecAdmin">
              <a:extLst>
                <a:ext uri="{FF2B5EF4-FFF2-40B4-BE49-F238E27FC236}">
                  <a16:creationId xmlns:a16="http://schemas.microsoft.com/office/drawing/2014/main" id="{14092083-B6A8-4B7B-B02D-CA01370367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2870" y="2030609"/>
              <a:ext cx="1767873" cy="14470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Agrupar 26">
            <a:extLst>
              <a:ext uri="{FF2B5EF4-FFF2-40B4-BE49-F238E27FC236}">
                <a16:creationId xmlns:a16="http://schemas.microsoft.com/office/drawing/2014/main" id="{FBD32D7D-4773-46C8-87F5-5A09B93461CC}"/>
              </a:ext>
            </a:extLst>
          </p:cNvPr>
          <p:cNvGrpSpPr/>
          <p:nvPr/>
        </p:nvGrpSpPr>
        <p:grpSpPr>
          <a:xfrm>
            <a:off x="-60603" y="4201499"/>
            <a:ext cx="2558264" cy="2343996"/>
            <a:chOff x="2719028" y="4605742"/>
            <a:chExt cx="2558264" cy="1945856"/>
          </a:xfrm>
        </p:grpSpPr>
        <p:sp>
          <p:nvSpPr>
            <p:cNvPr id="17" name="CaixaDeTexto 16">
              <a:extLst>
                <a:ext uri="{FF2B5EF4-FFF2-40B4-BE49-F238E27FC236}">
                  <a16:creationId xmlns:a16="http://schemas.microsoft.com/office/drawing/2014/main" id="{5C9911A7-3E8C-4729-80DE-5E20F14449DF}"/>
                </a:ext>
              </a:extLst>
            </p:cNvPr>
            <p:cNvSpPr txBox="1"/>
            <p:nvPr/>
          </p:nvSpPr>
          <p:spPr>
            <a:xfrm>
              <a:off x="2719028" y="4605742"/>
              <a:ext cx="2558264" cy="536548"/>
            </a:xfrm>
            <a:prstGeom prst="rect">
              <a:avLst/>
            </a:prstGeom>
            <a:noFill/>
          </p:spPr>
          <p:txBody>
            <a:bodyPr wrap="none" rtlCol="0">
              <a:spAutoFit/>
            </a:bodyPr>
            <a:lstStyle/>
            <a:p>
              <a:pPr algn="ctr"/>
              <a:r>
                <a:rPr lang="pt-BR" dirty="0"/>
                <a:t>Hardware Relativamente </a:t>
              </a:r>
            </a:p>
            <a:p>
              <a:pPr algn="ctr"/>
              <a:r>
                <a:rPr lang="pt-BR" dirty="0"/>
                <a:t>Funcional</a:t>
              </a:r>
            </a:p>
          </p:txBody>
        </p:sp>
        <p:pic>
          <p:nvPicPr>
            <p:cNvPr id="25" name="Picture 2" descr="Computador antigo - Desciclopédia">
              <a:extLst>
                <a:ext uri="{FF2B5EF4-FFF2-40B4-BE49-F238E27FC236}">
                  <a16:creationId xmlns:a16="http://schemas.microsoft.com/office/drawing/2014/main" id="{7D192CDE-2365-4357-BD2D-A374A4B37C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9" r="50551"/>
            <a:stretch/>
          </p:blipFill>
          <p:spPr bwMode="auto">
            <a:xfrm>
              <a:off x="3407795" y="5124828"/>
              <a:ext cx="1180730" cy="14267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grpSp>
        <p:nvGrpSpPr>
          <p:cNvPr id="28" name="Agrupar 27">
            <a:extLst>
              <a:ext uri="{FF2B5EF4-FFF2-40B4-BE49-F238E27FC236}">
                <a16:creationId xmlns:a16="http://schemas.microsoft.com/office/drawing/2014/main" id="{EB7A2488-8802-4F1E-95C7-AF24D342B2AF}"/>
              </a:ext>
            </a:extLst>
          </p:cNvPr>
          <p:cNvGrpSpPr/>
          <p:nvPr/>
        </p:nvGrpSpPr>
        <p:grpSpPr>
          <a:xfrm>
            <a:off x="5930247" y="4440159"/>
            <a:ext cx="1660876" cy="2105336"/>
            <a:chOff x="5854834" y="4478497"/>
            <a:chExt cx="1938351" cy="2048474"/>
          </a:xfrm>
        </p:grpSpPr>
        <p:sp>
          <p:nvSpPr>
            <p:cNvPr id="14" name="CaixaDeTexto 13">
              <a:extLst>
                <a:ext uri="{FF2B5EF4-FFF2-40B4-BE49-F238E27FC236}">
                  <a16:creationId xmlns:a16="http://schemas.microsoft.com/office/drawing/2014/main" id="{94438C8E-09DF-4A46-B0F7-573FEB15994B}"/>
                </a:ext>
              </a:extLst>
            </p:cNvPr>
            <p:cNvSpPr txBox="1"/>
            <p:nvPr/>
          </p:nvSpPr>
          <p:spPr>
            <a:xfrm>
              <a:off x="6438610" y="4478497"/>
              <a:ext cx="633507" cy="369332"/>
            </a:xfrm>
            <a:prstGeom prst="rect">
              <a:avLst/>
            </a:prstGeom>
            <a:noFill/>
          </p:spPr>
          <p:txBody>
            <a:bodyPr wrap="none" rtlCol="0">
              <a:spAutoFit/>
            </a:bodyPr>
            <a:lstStyle/>
            <a:p>
              <a:r>
                <a:rPr lang="pt-BR" dirty="0"/>
                <a:t>Shell</a:t>
              </a:r>
            </a:p>
          </p:txBody>
        </p:sp>
        <p:sp>
          <p:nvSpPr>
            <p:cNvPr id="19" name="Fluxograma: Processo Alternativo 18">
              <a:extLst>
                <a:ext uri="{FF2B5EF4-FFF2-40B4-BE49-F238E27FC236}">
                  <a16:creationId xmlns:a16="http://schemas.microsoft.com/office/drawing/2014/main" id="{A25408A7-42FE-4519-9E36-F6F9A45841B3}"/>
                </a:ext>
              </a:extLst>
            </p:cNvPr>
            <p:cNvSpPr/>
            <p:nvPr/>
          </p:nvSpPr>
          <p:spPr>
            <a:xfrm>
              <a:off x="5854834" y="4847829"/>
              <a:ext cx="1938351" cy="1646995"/>
            </a:xfrm>
            <a:prstGeom prst="flowChartAlternateProcess">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pt-BR" dirty="0">
                  <a:solidFill>
                    <a:schemeClr val="bg1"/>
                  </a:solidFill>
                </a:rPr>
                <a:t>Conceito abstrato (</a:t>
              </a:r>
              <a:r>
                <a:rPr lang="pt-BR" i="1" dirty="0">
                  <a:solidFill>
                    <a:schemeClr val="bg1"/>
                  </a:solidFill>
                </a:rPr>
                <a:t>sem foto</a:t>
              </a:r>
              <a:r>
                <a:rPr lang="pt-BR" dirty="0">
                  <a:solidFill>
                    <a:schemeClr val="bg1"/>
                  </a:solidFill>
                </a:rPr>
                <a:t>)</a:t>
              </a:r>
            </a:p>
          </p:txBody>
        </p:sp>
        <p:pic>
          <p:nvPicPr>
            <p:cNvPr id="2056" name="Picture 8" descr="Vetores de Vetor De Concha De Vieira Oceano Do Gênero Sea Shell Fechar  Acima Isolado Ilustração e mais imagens de Concha - Parte do corpo animal -  iStock">
              <a:extLst>
                <a:ext uri="{FF2B5EF4-FFF2-40B4-BE49-F238E27FC236}">
                  <a16:creationId xmlns:a16="http://schemas.microsoft.com/office/drawing/2014/main" id="{C7E784A5-5671-4246-9418-7D8BFF356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3209" y="5787775"/>
              <a:ext cx="739196" cy="73919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grpSp>
        <p:nvGrpSpPr>
          <p:cNvPr id="20" name="Agrupar 19">
            <a:extLst>
              <a:ext uri="{FF2B5EF4-FFF2-40B4-BE49-F238E27FC236}">
                <a16:creationId xmlns:a16="http://schemas.microsoft.com/office/drawing/2014/main" id="{70E6D481-45FA-4543-94F6-C1402B7D667E}"/>
              </a:ext>
            </a:extLst>
          </p:cNvPr>
          <p:cNvGrpSpPr/>
          <p:nvPr/>
        </p:nvGrpSpPr>
        <p:grpSpPr>
          <a:xfrm>
            <a:off x="8904303" y="4803918"/>
            <a:ext cx="3173125" cy="1121694"/>
            <a:chOff x="8240183" y="4480883"/>
            <a:chExt cx="3523723" cy="1121694"/>
          </a:xfrm>
        </p:grpSpPr>
        <p:sp>
          <p:nvSpPr>
            <p:cNvPr id="16" name="CaixaDeTexto 15">
              <a:extLst>
                <a:ext uri="{FF2B5EF4-FFF2-40B4-BE49-F238E27FC236}">
                  <a16:creationId xmlns:a16="http://schemas.microsoft.com/office/drawing/2014/main" id="{77D60D94-D994-4CCB-A519-D064A7F2FAFF}"/>
                </a:ext>
              </a:extLst>
            </p:cNvPr>
            <p:cNvSpPr txBox="1"/>
            <p:nvPr/>
          </p:nvSpPr>
          <p:spPr>
            <a:xfrm>
              <a:off x="9032869" y="4480883"/>
              <a:ext cx="1938351" cy="369332"/>
            </a:xfrm>
            <a:prstGeom prst="rect">
              <a:avLst/>
            </a:prstGeom>
            <a:noFill/>
          </p:spPr>
          <p:txBody>
            <a:bodyPr wrap="none" rtlCol="0">
              <a:spAutoFit/>
            </a:bodyPr>
            <a:lstStyle/>
            <a:p>
              <a:r>
                <a:rPr lang="pt-BR" dirty="0"/>
                <a:t>Linha de Comando</a:t>
              </a:r>
            </a:p>
          </p:txBody>
        </p:sp>
        <p:pic>
          <p:nvPicPr>
            <p:cNvPr id="2058" name="Picture 10" descr="Comandos mais utilizados no Git - William Oliveira">
              <a:extLst>
                <a:ext uri="{FF2B5EF4-FFF2-40B4-BE49-F238E27FC236}">
                  <a16:creationId xmlns:a16="http://schemas.microsoft.com/office/drawing/2014/main" id="{45AA358C-A1BF-4A71-8878-E477274F97C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51540" b="88440"/>
            <a:stretch/>
          </p:blipFill>
          <p:spPr bwMode="auto">
            <a:xfrm>
              <a:off x="8240183" y="5315070"/>
              <a:ext cx="3523723" cy="287507"/>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Seta: para a Direita 30">
            <a:extLst>
              <a:ext uri="{FF2B5EF4-FFF2-40B4-BE49-F238E27FC236}">
                <a16:creationId xmlns:a16="http://schemas.microsoft.com/office/drawing/2014/main" id="{D4BD9F48-7977-4DB6-94FA-AA5E6A7931C3}"/>
              </a:ext>
            </a:extLst>
          </p:cNvPr>
          <p:cNvSpPr/>
          <p:nvPr/>
        </p:nvSpPr>
        <p:spPr>
          <a:xfrm>
            <a:off x="1571348" y="2467992"/>
            <a:ext cx="559293" cy="381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Seta: para a Direita 38">
            <a:extLst>
              <a:ext uri="{FF2B5EF4-FFF2-40B4-BE49-F238E27FC236}">
                <a16:creationId xmlns:a16="http://schemas.microsoft.com/office/drawing/2014/main" id="{3899A919-DF45-4B23-9A24-8221D0D81A0A}"/>
              </a:ext>
            </a:extLst>
          </p:cNvPr>
          <p:cNvSpPr/>
          <p:nvPr/>
        </p:nvSpPr>
        <p:spPr>
          <a:xfrm>
            <a:off x="4482634" y="2467992"/>
            <a:ext cx="559293" cy="381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Seta: para a Direita 41">
            <a:extLst>
              <a:ext uri="{FF2B5EF4-FFF2-40B4-BE49-F238E27FC236}">
                <a16:creationId xmlns:a16="http://schemas.microsoft.com/office/drawing/2014/main" id="{68D4A28F-410B-4025-8E45-60117B2BE68B}"/>
              </a:ext>
            </a:extLst>
          </p:cNvPr>
          <p:cNvSpPr/>
          <p:nvPr/>
        </p:nvSpPr>
        <p:spPr>
          <a:xfrm>
            <a:off x="8453282" y="2450201"/>
            <a:ext cx="559293" cy="381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Seta: para a Direita 42">
            <a:extLst>
              <a:ext uri="{FF2B5EF4-FFF2-40B4-BE49-F238E27FC236}">
                <a16:creationId xmlns:a16="http://schemas.microsoft.com/office/drawing/2014/main" id="{9D16654E-48CE-450F-BD2B-56B363CE8B45}"/>
              </a:ext>
            </a:extLst>
          </p:cNvPr>
          <p:cNvSpPr/>
          <p:nvPr/>
        </p:nvSpPr>
        <p:spPr>
          <a:xfrm rot="5400000">
            <a:off x="10119401" y="3940843"/>
            <a:ext cx="559293" cy="381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Seta: para a Direita 43">
            <a:extLst>
              <a:ext uri="{FF2B5EF4-FFF2-40B4-BE49-F238E27FC236}">
                <a16:creationId xmlns:a16="http://schemas.microsoft.com/office/drawing/2014/main" id="{1C0AAB91-1800-434B-93BC-F6316D623ED3}"/>
              </a:ext>
            </a:extLst>
          </p:cNvPr>
          <p:cNvSpPr/>
          <p:nvPr/>
        </p:nvSpPr>
        <p:spPr>
          <a:xfrm rot="10800000">
            <a:off x="7977264" y="5447235"/>
            <a:ext cx="559293" cy="381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Seta: para a Direita 44">
            <a:extLst>
              <a:ext uri="{FF2B5EF4-FFF2-40B4-BE49-F238E27FC236}">
                <a16:creationId xmlns:a16="http://schemas.microsoft.com/office/drawing/2014/main" id="{2DF201EE-CFCA-4472-BACC-8411C12A7F1D}"/>
              </a:ext>
            </a:extLst>
          </p:cNvPr>
          <p:cNvSpPr/>
          <p:nvPr/>
        </p:nvSpPr>
        <p:spPr>
          <a:xfrm rot="10800000">
            <a:off x="2088577" y="5543872"/>
            <a:ext cx="559293" cy="381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CaixaDeTexto 31">
            <a:extLst>
              <a:ext uri="{FF2B5EF4-FFF2-40B4-BE49-F238E27FC236}">
                <a16:creationId xmlns:a16="http://schemas.microsoft.com/office/drawing/2014/main" id="{7434F397-9CF6-4D01-AD2D-FEFD50C91C92}"/>
              </a:ext>
            </a:extLst>
          </p:cNvPr>
          <p:cNvSpPr txBox="1"/>
          <p:nvPr/>
        </p:nvSpPr>
        <p:spPr>
          <a:xfrm>
            <a:off x="1441514" y="2133574"/>
            <a:ext cx="727828" cy="276999"/>
          </a:xfrm>
          <a:prstGeom prst="rect">
            <a:avLst/>
          </a:prstGeom>
          <a:noFill/>
        </p:spPr>
        <p:txBody>
          <a:bodyPr wrap="none" rtlCol="0">
            <a:spAutoFit/>
          </a:bodyPr>
          <a:lstStyle/>
          <a:p>
            <a:r>
              <a:rPr lang="pt-BR" sz="1200" dirty="0"/>
              <a:t>digita no</a:t>
            </a:r>
          </a:p>
        </p:txBody>
      </p:sp>
      <p:sp>
        <p:nvSpPr>
          <p:cNvPr id="46" name="CaixaDeTexto 45">
            <a:extLst>
              <a:ext uri="{FF2B5EF4-FFF2-40B4-BE49-F238E27FC236}">
                <a16:creationId xmlns:a16="http://schemas.microsoft.com/office/drawing/2014/main" id="{65318C23-E344-4E0A-8C32-4D17603C9EEE}"/>
              </a:ext>
            </a:extLst>
          </p:cNvPr>
          <p:cNvSpPr txBox="1"/>
          <p:nvPr/>
        </p:nvSpPr>
        <p:spPr>
          <a:xfrm>
            <a:off x="4252832" y="2083442"/>
            <a:ext cx="946028" cy="276999"/>
          </a:xfrm>
          <a:prstGeom prst="rect">
            <a:avLst/>
          </a:prstGeom>
          <a:noFill/>
        </p:spPr>
        <p:txBody>
          <a:bodyPr wrap="none" rtlCol="0">
            <a:spAutoFit/>
          </a:bodyPr>
          <a:lstStyle/>
          <a:p>
            <a:r>
              <a:rPr lang="pt-BR" sz="1200" dirty="0"/>
              <a:t>que tem um</a:t>
            </a:r>
          </a:p>
        </p:txBody>
      </p:sp>
      <p:sp>
        <p:nvSpPr>
          <p:cNvPr id="47" name="CaixaDeTexto 46">
            <a:extLst>
              <a:ext uri="{FF2B5EF4-FFF2-40B4-BE49-F238E27FC236}">
                <a16:creationId xmlns:a16="http://schemas.microsoft.com/office/drawing/2014/main" id="{42D312BD-C300-475B-89E9-5EFC3CC60DE7}"/>
              </a:ext>
            </a:extLst>
          </p:cNvPr>
          <p:cNvSpPr txBox="1"/>
          <p:nvPr/>
        </p:nvSpPr>
        <p:spPr>
          <a:xfrm>
            <a:off x="8198596" y="2079274"/>
            <a:ext cx="1055802" cy="276999"/>
          </a:xfrm>
          <a:prstGeom prst="rect">
            <a:avLst/>
          </a:prstGeom>
          <a:noFill/>
        </p:spPr>
        <p:txBody>
          <a:bodyPr wrap="none" rtlCol="0">
            <a:spAutoFit/>
          </a:bodyPr>
          <a:lstStyle/>
          <a:p>
            <a:r>
              <a:rPr lang="pt-BR" sz="1200" dirty="0"/>
              <a:t>que roda uma</a:t>
            </a:r>
          </a:p>
        </p:txBody>
      </p:sp>
      <p:sp>
        <p:nvSpPr>
          <p:cNvPr id="48" name="CaixaDeTexto 47">
            <a:extLst>
              <a:ext uri="{FF2B5EF4-FFF2-40B4-BE49-F238E27FC236}">
                <a16:creationId xmlns:a16="http://schemas.microsoft.com/office/drawing/2014/main" id="{D5EAA9E1-6783-47FC-A2C5-EDABE77262A1}"/>
              </a:ext>
            </a:extLst>
          </p:cNvPr>
          <p:cNvSpPr txBox="1"/>
          <p:nvPr/>
        </p:nvSpPr>
        <p:spPr>
          <a:xfrm>
            <a:off x="10666517" y="3924500"/>
            <a:ext cx="1393523" cy="276999"/>
          </a:xfrm>
          <a:prstGeom prst="rect">
            <a:avLst/>
          </a:prstGeom>
          <a:noFill/>
        </p:spPr>
        <p:txBody>
          <a:bodyPr wrap="none" rtlCol="0">
            <a:spAutoFit/>
          </a:bodyPr>
          <a:lstStyle/>
          <a:p>
            <a:r>
              <a:rPr lang="pt-BR" sz="1200" dirty="0"/>
              <a:t>que interpreta uma</a:t>
            </a:r>
          </a:p>
        </p:txBody>
      </p:sp>
      <p:sp>
        <p:nvSpPr>
          <p:cNvPr id="49" name="CaixaDeTexto 48">
            <a:extLst>
              <a:ext uri="{FF2B5EF4-FFF2-40B4-BE49-F238E27FC236}">
                <a16:creationId xmlns:a16="http://schemas.microsoft.com/office/drawing/2014/main" id="{3FD2A7CC-35C8-432E-8218-D1B9A51BCC16}"/>
              </a:ext>
            </a:extLst>
          </p:cNvPr>
          <p:cNvSpPr txBox="1"/>
          <p:nvPr/>
        </p:nvSpPr>
        <p:spPr>
          <a:xfrm>
            <a:off x="7795617" y="4988584"/>
            <a:ext cx="968407" cy="276999"/>
          </a:xfrm>
          <a:prstGeom prst="rect">
            <a:avLst/>
          </a:prstGeom>
          <a:noFill/>
        </p:spPr>
        <p:txBody>
          <a:bodyPr wrap="none" rtlCol="0">
            <a:spAutoFit/>
          </a:bodyPr>
          <a:lstStyle/>
          <a:p>
            <a:r>
              <a:rPr lang="pt-BR" sz="1200" dirty="0"/>
              <a:t>que instrui o</a:t>
            </a:r>
          </a:p>
        </p:txBody>
      </p:sp>
      <p:sp>
        <p:nvSpPr>
          <p:cNvPr id="50" name="CaixaDeTexto 49">
            <a:extLst>
              <a:ext uri="{FF2B5EF4-FFF2-40B4-BE49-F238E27FC236}">
                <a16:creationId xmlns:a16="http://schemas.microsoft.com/office/drawing/2014/main" id="{622A04E6-2E40-4D20-8B4E-79ADBCEAF5AB}"/>
              </a:ext>
            </a:extLst>
          </p:cNvPr>
          <p:cNvSpPr txBox="1"/>
          <p:nvPr/>
        </p:nvSpPr>
        <p:spPr>
          <a:xfrm>
            <a:off x="1863439" y="5078154"/>
            <a:ext cx="1180730" cy="461665"/>
          </a:xfrm>
          <a:prstGeom prst="rect">
            <a:avLst/>
          </a:prstGeom>
          <a:noFill/>
        </p:spPr>
        <p:txBody>
          <a:bodyPr wrap="square" rtlCol="0">
            <a:spAutoFit/>
          </a:bodyPr>
          <a:lstStyle/>
          <a:p>
            <a:pPr algn="ctr"/>
            <a:r>
              <a:rPr lang="pt-BR" sz="1200" dirty="0"/>
              <a:t>que faz alguma coisa em um</a:t>
            </a:r>
          </a:p>
        </p:txBody>
      </p:sp>
      <p:sp>
        <p:nvSpPr>
          <p:cNvPr id="51" name="Seta: para a Direita 50">
            <a:extLst>
              <a:ext uri="{FF2B5EF4-FFF2-40B4-BE49-F238E27FC236}">
                <a16:creationId xmlns:a16="http://schemas.microsoft.com/office/drawing/2014/main" id="{E5CB9657-96D7-4AF7-893F-D17189AE141C}"/>
              </a:ext>
            </a:extLst>
          </p:cNvPr>
          <p:cNvSpPr/>
          <p:nvPr/>
        </p:nvSpPr>
        <p:spPr>
          <a:xfrm rot="10800000">
            <a:off x="4926569" y="5475229"/>
            <a:ext cx="559293" cy="381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CaixaDeTexto 51">
            <a:extLst>
              <a:ext uri="{FF2B5EF4-FFF2-40B4-BE49-F238E27FC236}">
                <a16:creationId xmlns:a16="http://schemas.microsoft.com/office/drawing/2014/main" id="{E6288B67-8B45-4676-A5AD-43879330CBEA}"/>
              </a:ext>
            </a:extLst>
          </p:cNvPr>
          <p:cNvSpPr txBox="1"/>
          <p:nvPr/>
        </p:nvSpPr>
        <p:spPr>
          <a:xfrm>
            <a:off x="4596948" y="4800904"/>
            <a:ext cx="1180730" cy="646331"/>
          </a:xfrm>
          <a:prstGeom prst="rect">
            <a:avLst/>
          </a:prstGeom>
          <a:noFill/>
        </p:spPr>
        <p:txBody>
          <a:bodyPr wrap="square" rtlCol="0">
            <a:spAutoFit/>
          </a:bodyPr>
          <a:lstStyle/>
          <a:p>
            <a:pPr algn="ctr"/>
            <a:r>
              <a:rPr lang="pt-BR" sz="1200" dirty="0"/>
              <a:t>a acessar serviços no Kernel do</a:t>
            </a:r>
          </a:p>
        </p:txBody>
      </p:sp>
      <p:grpSp>
        <p:nvGrpSpPr>
          <p:cNvPr id="3" name="Agrupar 2">
            <a:extLst>
              <a:ext uri="{FF2B5EF4-FFF2-40B4-BE49-F238E27FC236}">
                <a16:creationId xmlns:a16="http://schemas.microsoft.com/office/drawing/2014/main" id="{A696B618-DE76-4718-BC21-806F31DF4D6C}"/>
              </a:ext>
            </a:extLst>
          </p:cNvPr>
          <p:cNvGrpSpPr/>
          <p:nvPr/>
        </p:nvGrpSpPr>
        <p:grpSpPr>
          <a:xfrm>
            <a:off x="3053412" y="4303649"/>
            <a:ext cx="1393710" cy="2130098"/>
            <a:chOff x="3053412" y="4303649"/>
            <a:chExt cx="1393710" cy="2130098"/>
          </a:xfrm>
        </p:grpSpPr>
        <p:pic>
          <p:nvPicPr>
            <p:cNvPr id="1026" name="Picture 2" descr="Can I stay in Windows 7 and never upgrade? : r/windows">
              <a:extLst>
                <a:ext uri="{FF2B5EF4-FFF2-40B4-BE49-F238E27FC236}">
                  <a16:creationId xmlns:a16="http://schemas.microsoft.com/office/drawing/2014/main" id="{092CF92D-B19A-4080-AAEC-3086DE3F7A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3412" y="5084987"/>
              <a:ext cx="1348760" cy="1348760"/>
            </a:xfrm>
            <a:prstGeom prst="rect">
              <a:avLst/>
            </a:prstGeom>
            <a:noFill/>
            <a:extLst>
              <a:ext uri="{909E8E84-426E-40DD-AFC4-6F175D3DCCD1}">
                <a14:hiddenFill xmlns:a14="http://schemas.microsoft.com/office/drawing/2010/main">
                  <a:solidFill>
                    <a:srgbClr val="FFFFFF"/>
                  </a:solidFill>
                </a14:hiddenFill>
              </a:ext>
            </a:extLst>
          </p:spPr>
        </p:pic>
        <p:sp>
          <p:nvSpPr>
            <p:cNvPr id="53" name="CaixaDeTexto 52">
              <a:extLst>
                <a:ext uri="{FF2B5EF4-FFF2-40B4-BE49-F238E27FC236}">
                  <a16:creationId xmlns:a16="http://schemas.microsoft.com/office/drawing/2014/main" id="{929D4BB8-2847-4FBB-8070-13A95C0BF14E}"/>
                </a:ext>
              </a:extLst>
            </p:cNvPr>
            <p:cNvSpPr txBox="1"/>
            <p:nvPr/>
          </p:nvSpPr>
          <p:spPr>
            <a:xfrm>
              <a:off x="3098361" y="4303649"/>
              <a:ext cx="1348761" cy="646331"/>
            </a:xfrm>
            <a:prstGeom prst="rect">
              <a:avLst/>
            </a:prstGeom>
            <a:noFill/>
          </p:spPr>
          <p:txBody>
            <a:bodyPr wrap="square" rtlCol="0">
              <a:spAutoFit/>
            </a:bodyPr>
            <a:lstStyle/>
            <a:p>
              <a:pPr algn="ctr"/>
              <a:r>
                <a:rPr lang="pt-BR" dirty="0"/>
                <a:t>Sistema Operacional</a:t>
              </a:r>
            </a:p>
          </p:txBody>
        </p:sp>
      </p:grpSp>
    </p:spTree>
    <p:extLst>
      <p:ext uri="{BB962C8B-B14F-4D97-AF65-F5344CB8AC3E}">
        <p14:creationId xmlns:p14="http://schemas.microsoft.com/office/powerpoint/2010/main" val="40472800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806</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Arial</vt:lpstr>
      <vt:lpstr>Calibri</vt:lpstr>
      <vt:lpstr>Calibri Light</vt:lpstr>
      <vt:lpstr>Palatino Linotype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Thawan Camara</dc:creator>
  <cp:lastModifiedBy>Thawan Camara</cp:lastModifiedBy>
  <cp:revision>4</cp:revision>
  <dcterms:created xsi:type="dcterms:W3CDTF">2021-11-27T16:32:33Z</dcterms:created>
  <dcterms:modified xsi:type="dcterms:W3CDTF">2021-11-28T22:59:21Z</dcterms:modified>
</cp:coreProperties>
</file>