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5FC15-E60F-4ABF-BFA9-E652685BD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A7C1ED-BE6D-457B-AE2B-F2CE2F31F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562686-A1AC-47CC-B1C0-F154CF79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122E-E2EC-47E1-9518-EFA93001D2C5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346EE3-D549-4915-A87E-1A5488BA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A9331A-5E4D-4B86-AAF0-2DB7C046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53B2-67FE-42BF-96F5-89AC1AE06A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89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09ECE-A62E-4965-8E21-7F46E374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77A5E2-09D0-44B0-8747-E9FCFA75E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567D6A-A84F-4ED2-8959-617CB994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122E-E2EC-47E1-9518-EFA93001D2C5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3ED929-FDEE-41B2-A775-62E54147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730E3F-576E-4ED0-BBE5-0C139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53B2-67FE-42BF-96F5-89AC1AE06A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82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AAA1EA-E53D-45BB-952D-54FBBF271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A16CA6-D5FE-4137-9130-D920EBF25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ABF122-D90C-448D-AED8-B0C8A8C2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122E-E2EC-47E1-9518-EFA93001D2C5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18F0A8-B896-4301-BFD1-E224B143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43127C-1C0C-4CE1-81CF-6C560CEA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53B2-67FE-42BF-96F5-89AC1AE06A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7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32DE8-112C-4E92-B133-79D2DC7E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EEE954-0BC6-49BD-8F02-2497723F7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8662D-F47D-4977-9C5B-B4D8D32B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122E-E2EC-47E1-9518-EFA93001D2C5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5C1789-B575-418F-B614-0F4C24A3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6E46B9-A859-4E42-85CF-05038323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53B2-67FE-42BF-96F5-89AC1AE06A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3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CD5B2-78A1-4F32-9BCC-6CCAE71E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EE20AA-5C0C-45F1-A0FC-DE9135715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26DC1B-D40B-44CD-AF77-EE5538332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122E-E2EC-47E1-9518-EFA93001D2C5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79754A-467A-4FDD-8355-8F118168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DFDCE8-E710-471C-AD83-4CB736A3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53B2-67FE-42BF-96F5-89AC1AE06A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66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55FBA-5A0E-43AC-A81C-A0D90397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23825F-5CAE-478D-ADFB-C0403CC64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305BC0-F2C5-41E9-84EC-CB8B8DF24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C9F2FB-87B8-48A3-8A9E-2241FAB7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122E-E2EC-47E1-9518-EFA93001D2C5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5B0074-FFFC-403C-9E59-80B26C10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F4E70D-A468-4E8C-963A-51561CBF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53B2-67FE-42BF-96F5-89AC1AE06A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00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8197B-79EA-452C-88AD-26699E49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1521F8-3629-4459-A98E-7AE29375B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6EE78F-ECE7-45C0-9012-621A24524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DAC116-0ABA-45F6-A8B3-379129E36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A8F8935-952E-4650-BF3F-D024D0D10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04615C-9A02-46EA-998C-AADCBAA7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122E-E2EC-47E1-9518-EFA93001D2C5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E8C53C-2C36-4C51-9BE1-5423B1C3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0E0B94-2093-42D9-9181-BE4F4661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53B2-67FE-42BF-96F5-89AC1AE06A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94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1D8BC-5258-41DF-B584-7C0B8D4D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680AC3-D819-4218-A5D1-48B654B86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122E-E2EC-47E1-9518-EFA93001D2C5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E53DB8-C895-4BDF-9C51-AF86C968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6CE083-76CB-4231-8186-935851D1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53B2-67FE-42BF-96F5-89AC1AE06A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77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4469DF8-3B65-420A-AE59-DEAA3E35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122E-E2EC-47E1-9518-EFA93001D2C5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E18166-8866-42B2-8827-5FF7CFE2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25D11B-9F39-4FCC-B276-C50853B6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53B2-67FE-42BF-96F5-89AC1AE06A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43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798C3-F375-45D6-83A4-B150246E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FDAA5F-0601-4F63-9357-190331130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0E8858-6E3F-45BC-99AD-9C0568D5E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2CB8FE-590F-47A4-8F8A-E30257BC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122E-E2EC-47E1-9518-EFA93001D2C5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3E49C1-0BEC-44F7-B532-A2F5A4DE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EAE5D7-A696-498C-943F-6162C355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53B2-67FE-42BF-96F5-89AC1AE06A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05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CABB5-998C-495E-A764-C7BB2C64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F3BDDD4-41A0-4BC0-9F58-0307F7715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5BE261-56DD-4F24-BB95-EB7EC22DE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CE7D21-9696-4871-9FD0-57AD1214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122E-E2EC-47E1-9518-EFA93001D2C5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3515D8-77B7-45B9-ABFF-C3219593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728DA2-CF59-4705-8577-E875F812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53B2-67FE-42BF-96F5-89AC1AE06A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28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4EBB62-77FE-4A79-B2F9-A5BCD917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C4DE4C-5279-4756-A75D-C792DCCE8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22372B-638D-49A4-8E02-4015681C8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C122E-E2EC-47E1-9518-EFA93001D2C5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A91013-57DD-4663-B4B6-B3185770A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63092B-FF7C-4CFD-82D7-4942F2460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853B2-67FE-42BF-96F5-89AC1AE06A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02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4068830/whats-the-difference-between-command-prompt-and-cmd#:~:text=%22Command%20Prompt%22%20is%20the%20formal,registry%2C%20under%20HKEY_CURRENT_USER%5CConsole%2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elogramo 4">
            <a:extLst>
              <a:ext uri="{FF2B5EF4-FFF2-40B4-BE49-F238E27FC236}">
                <a16:creationId xmlns:a16="http://schemas.microsoft.com/office/drawing/2014/main" id="{6B37A89C-213F-46E9-ACC0-288958AE44BE}"/>
              </a:ext>
            </a:extLst>
          </p:cNvPr>
          <p:cNvSpPr/>
          <p:nvPr/>
        </p:nvSpPr>
        <p:spPr>
          <a:xfrm>
            <a:off x="1104900" y="2004874"/>
            <a:ext cx="9982200" cy="170155"/>
          </a:xfrm>
          <a:prstGeom prst="parallelogram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2BBF8FC-C2C5-428F-988D-87CF28993B20}"/>
              </a:ext>
            </a:extLst>
          </p:cNvPr>
          <p:cNvSpPr txBox="1"/>
          <p:nvPr/>
        </p:nvSpPr>
        <p:spPr>
          <a:xfrm>
            <a:off x="5065911" y="2921169"/>
            <a:ext cx="2060179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pt-BR" sz="6000" b="1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SHELL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E8BE51B-0269-4300-9A7B-3CF509C8ACD0}"/>
              </a:ext>
            </a:extLst>
          </p:cNvPr>
          <p:cNvSpPr txBox="1"/>
          <p:nvPr/>
        </p:nvSpPr>
        <p:spPr>
          <a:xfrm>
            <a:off x="5172510" y="156247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Palatino Linotype" panose="02040502050505030304" pitchFamily="18" charset="0"/>
              </a:rPr>
              <a:t>Desmistificando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5ABC7F4-8766-4C16-8451-28EFE02C8488}"/>
              </a:ext>
            </a:extLst>
          </p:cNvPr>
          <p:cNvCxnSpPr>
            <a:cxnSpLocks/>
          </p:cNvCxnSpPr>
          <p:nvPr/>
        </p:nvCxnSpPr>
        <p:spPr>
          <a:xfrm>
            <a:off x="1046409" y="4856085"/>
            <a:ext cx="10099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BE2528-8F1B-4DC5-B3EF-7C9D159C0B80}"/>
              </a:ext>
            </a:extLst>
          </p:cNvPr>
          <p:cNvCxnSpPr>
            <a:cxnSpLocks/>
          </p:cNvCxnSpPr>
          <p:nvPr/>
        </p:nvCxnSpPr>
        <p:spPr>
          <a:xfrm>
            <a:off x="1585566" y="5008485"/>
            <a:ext cx="9020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C0B5072-93BA-4330-9E4B-E2D7A1ABD179}"/>
              </a:ext>
            </a:extLst>
          </p:cNvPr>
          <p:cNvSpPr txBox="1"/>
          <p:nvPr/>
        </p:nvSpPr>
        <p:spPr>
          <a:xfrm>
            <a:off x="5628404" y="5468645"/>
            <a:ext cx="9351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42 Rio</a:t>
            </a:r>
          </a:p>
          <a:p>
            <a:pPr algn="ctr"/>
            <a:r>
              <a:rPr lang="pt-BR" sz="1200" dirty="0" err="1"/>
              <a:t>Basecamp</a:t>
            </a:r>
            <a:r>
              <a:rPr lang="pt-BR" sz="12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78633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Agrupar 38">
            <a:extLst>
              <a:ext uri="{FF2B5EF4-FFF2-40B4-BE49-F238E27FC236}">
                <a16:creationId xmlns:a16="http://schemas.microsoft.com/office/drawing/2014/main" id="{BDED22A4-4CB4-48C2-8DEA-1B0D25F43DB4}"/>
              </a:ext>
            </a:extLst>
          </p:cNvPr>
          <p:cNvGrpSpPr/>
          <p:nvPr/>
        </p:nvGrpSpPr>
        <p:grpSpPr>
          <a:xfrm>
            <a:off x="2953305" y="4124545"/>
            <a:ext cx="6285390" cy="2124720"/>
            <a:chOff x="2587841" y="1843597"/>
            <a:chExt cx="6285390" cy="2124720"/>
          </a:xfrm>
        </p:grpSpPr>
        <p:sp>
          <p:nvSpPr>
            <p:cNvPr id="17" name="Fluxograma: Processo Alternativo 16">
              <a:extLst>
                <a:ext uri="{FF2B5EF4-FFF2-40B4-BE49-F238E27FC236}">
                  <a16:creationId xmlns:a16="http://schemas.microsoft.com/office/drawing/2014/main" id="{49652216-3EBD-4797-987A-46D07CBC6AD6}"/>
                </a:ext>
              </a:extLst>
            </p:cNvPr>
            <p:cNvSpPr/>
            <p:nvPr/>
          </p:nvSpPr>
          <p:spPr>
            <a:xfrm>
              <a:off x="4820575" y="1843597"/>
              <a:ext cx="1819922" cy="443883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Aplicações</a:t>
              </a:r>
            </a:p>
          </p:txBody>
        </p:sp>
        <p:sp>
          <p:nvSpPr>
            <p:cNvPr id="18" name="Fluxograma: Processo Alternativo 17">
              <a:extLst>
                <a:ext uri="{FF2B5EF4-FFF2-40B4-BE49-F238E27FC236}">
                  <a16:creationId xmlns:a16="http://schemas.microsoft.com/office/drawing/2014/main" id="{88443689-5796-4EA2-B23F-8ECCE90C7221}"/>
                </a:ext>
              </a:extLst>
            </p:cNvPr>
            <p:cNvSpPr/>
            <p:nvPr/>
          </p:nvSpPr>
          <p:spPr>
            <a:xfrm>
              <a:off x="4820575" y="2682536"/>
              <a:ext cx="1819922" cy="443883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Kernel</a:t>
              </a:r>
            </a:p>
          </p:txBody>
        </p:sp>
        <p:sp>
          <p:nvSpPr>
            <p:cNvPr id="19" name="Fluxograma: Processo Alternativo 18">
              <a:extLst>
                <a:ext uri="{FF2B5EF4-FFF2-40B4-BE49-F238E27FC236}">
                  <a16:creationId xmlns:a16="http://schemas.microsoft.com/office/drawing/2014/main" id="{9609ADAF-CBB4-491C-81EC-EDF088042CDE}"/>
                </a:ext>
              </a:extLst>
            </p:cNvPr>
            <p:cNvSpPr/>
            <p:nvPr/>
          </p:nvSpPr>
          <p:spPr>
            <a:xfrm>
              <a:off x="2587841" y="3524434"/>
              <a:ext cx="1819922" cy="443883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CPU</a:t>
              </a:r>
            </a:p>
          </p:txBody>
        </p:sp>
        <p:sp>
          <p:nvSpPr>
            <p:cNvPr id="20" name="Fluxograma: Processo Alternativo 19">
              <a:extLst>
                <a:ext uri="{FF2B5EF4-FFF2-40B4-BE49-F238E27FC236}">
                  <a16:creationId xmlns:a16="http://schemas.microsoft.com/office/drawing/2014/main" id="{157AD694-4870-48DE-B7D2-C3B83859FE6F}"/>
                </a:ext>
              </a:extLst>
            </p:cNvPr>
            <p:cNvSpPr/>
            <p:nvPr/>
          </p:nvSpPr>
          <p:spPr>
            <a:xfrm>
              <a:off x="4820575" y="3521475"/>
              <a:ext cx="1819922" cy="443883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Memória</a:t>
              </a:r>
            </a:p>
          </p:txBody>
        </p:sp>
        <p:sp>
          <p:nvSpPr>
            <p:cNvPr id="21" name="Fluxograma: Processo Alternativo 20">
              <a:extLst>
                <a:ext uri="{FF2B5EF4-FFF2-40B4-BE49-F238E27FC236}">
                  <a16:creationId xmlns:a16="http://schemas.microsoft.com/office/drawing/2014/main" id="{0CA34954-AF1E-45C0-8AD3-54AAA549F116}"/>
                </a:ext>
              </a:extLst>
            </p:cNvPr>
            <p:cNvSpPr/>
            <p:nvPr/>
          </p:nvSpPr>
          <p:spPr>
            <a:xfrm>
              <a:off x="7053309" y="3521476"/>
              <a:ext cx="1819922" cy="443883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Dispositivos</a:t>
              </a:r>
            </a:p>
          </p:txBody>
        </p: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40C8BF7C-AB55-4356-95FC-75A68890F367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>
              <a:off x="5730536" y="2287480"/>
              <a:ext cx="0" cy="395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EA9DE6E9-F7A4-4CA3-BE9C-96ED1CFE41D8}"/>
                </a:ext>
              </a:extLst>
            </p:cNvPr>
            <p:cNvCxnSpPr>
              <a:stCxn id="18" idx="2"/>
            </p:cNvCxnSpPr>
            <p:nvPr/>
          </p:nvCxnSpPr>
          <p:spPr>
            <a:xfrm>
              <a:off x="5730536" y="3126419"/>
              <a:ext cx="0" cy="1849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E3E6B791-5653-47C3-AC70-B1A60F92C926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5730536" y="3320249"/>
              <a:ext cx="0" cy="201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3C10F4C0-6BB0-4A07-8BCA-FC578810EEE2}"/>
                </a:ext>
              </a:extLst>
            </p:cNvPr>
            <p:cNvCxnSpPr>
              <a:endCxn id="19" idx="0"/>
            </p:cNvCxnSpPr>
            <p:nvPr/>
          </p:nvCxnSpPr>
          <p:spPr>
            <a:xfrm rot="10800000" flipV="1">
              <a:off x="3497802" y="3311370"/>
              <a:ext cx="2232734" cy="2130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: Angulado 36">
              <a:extLst>
                <a:ext uri="{FF2B5EF4-FFF2-40B4-BE49-F238E27FC236}">
                  <a16:creationId xmlns:a16="http://schemas.microsoft.com/office/drawing/2014/main" id="{ABAAA6E4-519F-40E2-8486-7FB86CE83DF4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5730536" y="3308411"/>
              <a:ext cx="2232734" cy="21306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tângulo 39">
            <a:extLst>
              <a:ext uri="{FF2B5EF4-FFF2-40B4-BE49-F238E27FC236}">
                <a16:creationId xmlns:a16="http://schemas.microsoft.com/office/drawing/2014/main" id="{94095010-B2A2-42E0-BEF2-27364F29AA02}"/>
              </a:ext>
            </a:extLst>
          </p:cNvPr>
          <p:cNvSpPr/>
          <p:nvPr/>
        </p:nvSpPr>
        <p:spPr>
          <a:xfrm>
            <a:off x="0" y="0"/>
            <a:ext cx="12192000" cy="362208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5066A31-B6B0-4278-9827-015D2F6574EE}"/>
              </a:ext>
            </a:extLst>
          </p:cNvPr>
          <p:cNvSpPr txBox="1"/>
          <p:nvPr/>
        </p:nvSpPr>
        <p:spPr>
          <a:xfrm>
            <a:off x="5135545" y="250055"/>
            <a:ext cx="1920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cs typeface="Aharoni" panose="020B0604020202020204" pitchFamily="2" charset="-79"/>
              </a:rPr>
              <a:t>O </a:t>
            </a:r>
            <a:r>
              <a:rPr lang="pt-BR" sz="2400" dirty="0">
                <a:solidFill>
                  <a:schemeClr val="bg1"/>
                </a:solidFill>
                <a:cs typeface="Aharoni" panose="020B0604020202020204" pitchFamily="2" charset="-79"/>
              </a:rPr>
              <a:t>que</a:t>
            </a:r>
            <a:r>
              <a:rPr lang="pt-BR" sz="2000" dirty="0">
                <a:solidFill>
                  <a:schemeClr val="bg1"/>
                </a:solidFill>
                <a:cs typeface="Aharoni" panose="020B0604020202020204" pitchFamily="2" charset="-79"/>
              </a:rPr>
              <a:t> é Kernel?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A210B3D-7C6B-479F-92DE-21F2AF9D55FE}"/>
              </a:ext>
            </a:extLst>
          </p:cNvPr>
          <p:cNvSpPr txBox="1"/>
          <p:nvPr/>
        </p:nvSpPr>
        <p:spPr>
          <a:xfrm>
            <a:off x="929640" y="1409485"/>
            <a:ext cx="10332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Os programas de computador que alocam recursos do sistema e coordenam todos os detalhes internos são chamados de Kernel. O Kernel é o centro essencial de um sistema operacional, o qual utilizamos para dar comandos ao hardware através de um outro </a:t>
            </a:r>
            <a:r>
              <a:rPr lang="pt-BR" b="1" i="1" dirty="0">
                <a:solidFill>
                  <a:schemeClr val="bg1"/>
                </a:solidFill>
              </a:rPr>
              <a:t>tipo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de programa chamado Shell.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565BF6C8-408A-465C-B88D-AF500CF742BA}"/>
              </a:ext>
            </a:extLst>
          </p:cNvPr>
          <p:cNvCxnSpPr>
            <a:cxnSpLocks/>
            <a:stCxn id="6" idx="1"/>
            <a:endCxn id="18" idx="3"/>
          </p:cNvCxnSpPr>
          <p:nvPr/>
        </p:nvCxnSpPr>
        <p:spPr>
          <a:xfrm flipH="1" flipV="1">
            <a:off x="7005961" y="5185426"/>
            <a:ext cx="1099351" cy="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E4748948-05CD-4EE9-8B82-832B3D5BF743}"/>
              </a:ext>
            </a:extLst>
          </p:cNvPr>
          <p:cNvSpPr txBox="1"/>
          <p:nvPr/>
        </p:nvSpPr>
        <p:spPr>
          <a:xfrm>
            <a:off x="8105312" y="5039547"/>
            <a:ext cx="2512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Comandos Shell (Shell </a:t>
            </a:r>
            <a:r>
              <a:rPr lang="pt-BR" sz="1400" dirty="0" err="1"/>
              <a:t>Scripting</a:t>
            </a:r>
            <a:r>
              <a:rPr lang="pt-B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2447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>
            <a:extLst>
              <a:ext uri="{FF2B5EF4-FFF2-40B4-BE49-F238E27FC236}">
                <a16:creationId xmlns:a16="http://schemas.microsoft.com/office/drawing/2014/main" id="{94095010-B2A2-42E0-BEF2-27364F29AA02}"/>
              </a:ext>
            </a:extLst>
          </p:cNvPr>
          <p:cNvSpPr/>
          <p:nvPr/>
        </p:nvSpPr>
        <p:spPr>
          <a:xfrm>
            <a:off x="0" y="1"/>
            <a:ext cx="12192000" cy="10298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5066A31-B6B0-4278-9827-015D2F6574EE}"/>
              </a:ext>
            </a:extLst>
          </p:cNvPr>
          <p:cNvSpPr txBox="1"/>
          <p:nvPr/>
        </p:nvSpPr>
        <p:spPr>
          <a:xfrm>
            <a:off x="5488879" y="294445"/>
            <a:ext cx="1214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cs typeface="Aharoni" panose="020B0604020202020204" pitchFamily="2" charset="-79"/>
              </a:rPr>
              <a:t>CLI </a:t>
            </a:r>
            <a:r>
              <a:rPr lang="pt-BR" sz="2000" dirty="0" err="1">
                <a:solidFill>
                  <a:schemeClr val="bg1"/>
                </a:solidFill>
                <a:cs typeface="Aharoni" panose="020B0604020202020204" pitchFamily="2" charset="-79"/>
              </a:rPr>
              <a:t>vs</a:t>
            </a:r>
            <a:r>
              <a:rPr lang="pt-BR" sz="2000" dirty="0">
                <a:solidFill>
                  <a:schemeClr val="bg1"/>
                </a:solidFill>
                <a:cs typeface="Aharoni" panose="020B0604020202020204" pitchFamily="2" charset="-79"/>
              </a:rPr>
              <a:t> GUI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A210B3D-7C6B-479F-92DE-21F2AF9D55FE}"/>
              </a:ext>
            </a:extLst>
          </p:cNvPr>
          <p:cNvSpPr txBox="1"/>
          <p:nvPr/>
        </p:nvSpPr>
        <p:spPr>
          <a:xfrm>
            <a:off x="1630975" y="2549993"/>
            <a:ext cx="3346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É o programa de texto através do qual podemos dar comandos de Shell ao Kernel e usar os recursos de hardware de nossas máquinas. </a:t>
            </a:r>
            <a:r>
              <a:rPr lang="pt-BR" sz="1600" b="1" dirty="0"/>
              <a:t>É um tipo de Shell.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6B8709F-0131-4B2B-BCE9-398F709F04EF}"/>
              </a:ext>
            </a:extLst>
          </p:cNvPr>
          <p:cNvSpPr txBox="1"/>
          <p:nvPr/>
        </p:nvSpPr>
        <p:spPr>
          <a:xfrm>
            <a:off x="1630976" y="1512903"/>
            <a:ext cx="3346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Command </a:t>
            </a:r>
            <a:r>
              <a:rPr lang="pt-BR" b="1" dirty="0" err="1"/>
              <a:t>Line</a:t>
            </a:r>
            <a:r>
              <a:rPr lang="pt-BR" b="1" dirty="0"/>
              <a:t> Interface (CLI)</a:t>
            </a:r>
          </a:p>
          <a:p>
            <a:r>
              <a:rPr lang="pt-BR" sz="1200" b="1" dirty="0"/>
              <a:t>Interface de Linha de Comando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ACE4C566-9BAC-4162-931C-4C805E7E285E}"/>
              </a:ext>
            </a:extLst>
          </p:cNvPr>
          <p:cNvSpPr txBox="1"/>
          <p:nvPr/>
        </p:nvSpPr>
        <p:spPr>
          <a:xfrm>
            <a:off x="7214585" y="1512903"/>
            <a:ext cx="3346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Graphical</a:t>
            </a:r>
            <a:r>
              <a:rPr lang="pt-BR" b="1" dirty="0"/>
              <a:t> </a:t>
            </a:r>
            <a:r>
              <a:rPr lang="pt-BR" b="1" dirty="0" err="1"/>
              <a:t>User</a:t>
            </a:r>
            <a:r>
              <a:rPr lang="pt-BR" b="1" dirty="0"/>
              <a:t> Interface (GUI)</a:t>
            </a:r>
          </a:p>
          <a:p>
            <a:r>
              <a:rPr lang="pt-BR" sz="1200" b="1" dirty="0"/>
              <a:t>Interface Gráfica de Usuário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0332B67-0699-42A8-A4D6-6C447729A92E}"/>
              </a:ext>
            </a:extLst>
          </p:cNvPr>
          <p:cNvSpPr txBox="1"/>
          <p:nvPr/>
        </p:nvSpPr>
        <p:spPr>
          <a:xfrm>
            <a:off x="7214585" y="2549993"/>
            <a:ext cx="3346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É uma forma gráfica de representar aquilo que o CLI apresenta como linhas de texto. </a:t>
            </a:r>
            <a:r>
              <a:rPr lang="pt-BR" sz="1600" b="1" dirty="0"/>
              <a:t>É um tipo de Shell.</a:t>
            </a:r>
          </a:p>
        </p:txBody>
      </p:sp>
      <p:pic>
        <p:nvPicPr>
          <p:cNvPr id="1026" name="Picture 2" descr="Como instalar e usar o Shell Bash do Linux no Windows 10 | Dicas e  Tutoriais | TechTudo">
            <a:extLst>
              <a:ext uri="{FF2B5EF4-FFF2-40B4-BE49-F238E27FC236}">
                <a16:creationId xmlns:a16="http://schemas.microsoft.com/office/drawing/2014/main" id="{61EC1531-AAB1-4EB7-A54A-5DF9DB40D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044" y="4356524"/>
            <a:ext cx="3782300" cy="186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en drive USB inacessivel no Windows Explorer do Windows 10 - Microsoft  Community">
            <a:extLst>
              <a:ext uri="{FF2B5EF4-FFF2-40B4-BE49-F238E27FC236}">
                <a16:creationId xmlns:a16="http://schemas.microsoft.com/office/drawing/2014/main" id="{57040026-5310-463C-9271-D8357AB74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120" y="4257910"/>
            <a:ext cx="3673368" cy="206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23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>
            <a:extLst>
              <a:ext uri="{FF2B5EF4-FFF2-40B4-BE49-F238E27FC236}">
                <a16:creationId xmlns:a16="http://schemas.microsoft.com/office/drawing/2014/main" id="{94095010-B2A2-42E0-BEF2-27364F29AA02}"/>
              </a:ext>
            </a:extLst>
          </p:cNvPr>
          <p:cNvSpPr/>
          <p:nvPr/>
        </p:nvSpPr>
        <p:spPr>
          <a:xfrm>
            <a:off x="0" y="1"/>
            <a:ext cx="12192000" cy="10298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5066A31-B6B0-4278-9827-015D2F6574EE}"/>
              </a:ext>
            </a:extLst>
          </p:cNvPr>
          <p:cNvSpPr txBox="1"/>
          <p:nvPr/>
        </p:nvSpPr>
        <p:spPr>
          <a:xfrm>
            <a:off x="3578484" y="294445"/>
            <a:ext cx="5035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cs typeface="Aharoni" panose="020B0604020202020204" pitchFamily="2" charset="-79"/>
              </a:rPr>
              <a:t>Terminal | Console | Shell | Linha de Comando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64C8A07C-467B-4FE5-9A30-C36C7E4D5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877817"/>
              </p:ext>
            </p:extLst>
          </p:nvPr>
        </p:nvGraphicFramePr>
        <p:xfrm>
          <a:off x="0" y="1029813"/>
          <a:ext cx="12192000" cy="582927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41032">
                  <a:extLst>
                    <a:ext uri="{9D8B030D-6E8A-4147-A177-3AD203B41FA5}">
                      <a16:colId xmlns:a16="http://schemas.microsoft.com/office/drawing/2014/main" val="727406572"/>
                    </a:ext>
                  </a:extLst>
                </a:gridCol>
                <a:gridCol w="2716567">
                  <a:extLst>
                    <a:ext uri="{9D8B030D-6E8A-4147-A177-3AD203B41FA5}">
                      <a16:colId xmlns:a16="http://schemas.microsoft.com/office/drawing/2014/main" val="2837703627"/>
                    </a:ext>
                  </a:extLst>
                </a:gridCol>
                <a:gridCol w="3258105">
                  <a:extLst>
                    <a:ext uri="{9D8B030D-6E8A-4147-A177-3AD203B41FA5}">
                      <a16:colId xmlns:a16="http://schemas.microsoft.com/office/drawing/2014/main" val="465061185"/>
                    </a:ext>
                  </a:extLst>
                </a:gridCol>
                <a:gridCol w="2388093">
                  <a:extLst>
                    <a:ext uri="{9D8B030D-6E8A-4147-A177-3AD203B41FA5}">
                      <a16:colId xmlns:a16="http://schemas.microsoft.com/office/drawing/2014/main" val="1476850065"/>
                    </a:ext>
                  </a:extLst>
                </a:gridCol>
                <a:gridCol w="2888203">
                  <a:extLst>
                    <a:ext uri="{9D8B030D-6E8A-4147-A177-3AD203B41FA5}">
                      <a16:colId xmlns:a16="http://schemas.microsoft.com/office/drawing/2014/main" val="2629274728"/>
                    </a:ext>
                  </a:extLst>
                </a:gridCol>
              </a:tblGrid>
              <a:tr h="353874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Terminal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Console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Shell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Linha de Comando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235255"/>
                  </a:ext>
                </a:extLst>
              </a:tr>
              <a:tr h="665541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Resumo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É um ambiente de entrada e saída de texto.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É um terminal físico.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É um interpretador de linha de comando.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Também conhecido como </a:t>
                      </a:r>
                      <a:r>
                        <a:rPr lang="pt-BR" sz="1400" b="1" dirty="0"/>
                        <a:t>prompt de comando¹</a:t>
                      </a:r>
                      <a:r>
                        <a:rPr lang="pt-BR" sz="1400" dirty="0"/>
                        <a:t> é um tipo de interface.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67249"/>
                  </a:ext>
                </a:extLst>
              </a:tr>
              <a:tr h="916099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Premissa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Um terminal é um programa que executa um Shell e nos permite inserir comandos.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O console é um tipo de terminal. É uma janela na qual seus programas em modo texto estão ativos.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O Shell é o programa que realmente processa comandos e produz resultados.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Uma interface de linha de comando é qualquer tipo de </a:t>
                      </a:r>
                      <a:r>
                        <a:rPr lang="pt-BR" sz="1400" b="1" dirty="0"/>
                        <a:t>interface²</a:t>
                      </a:r>
                      <a:r>
                        <a:rPr lang="pt-BR" sz="1400" dirty="0"/>
                        <a:t> usada para inserir comandos (textuais). Um deles é o terminal.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234628"/>
                  </a:ext>
                </a:extLst>
              </a:tr>
              <a:tr h="1533452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Definição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O terminal é um programa que exibe uma interface gráfica e permite que você interaja com o Shell.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O console consistia em um único teclado e monitor conectados a uma porta serial de console dedicada em um computador para comunicação direta de baixo nível com o sistema operacional.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Um Shell é uma interface de usuário para acessar os serviços de um sistema operacional.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Uma interface de linha de comando (CLI) é um programa de computador que processa comandos na forma de linhas de texto. O usuário normalmente interage com o Shell por meio de uma interface de linha de comando (CLI).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018991"/>
                  </a:ext>
                </a:extLst>
              </a:tr>
              <a:tr h="1120599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Elaboração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O termo terminal também pode se referir a um dispositivo que permite aos usuários interagir com computadores, normalmente por meio de um teclado e monitor.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Um console é um terminal físico que é o terminal principal diretamente conectado a uma máquina. O console é reconhecido pelo sistema operacional como um terminal (implementado pelo Kernel).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Um </a:t>
                      </a:r>
                      <a:r>
                        <a:rPr lang="pt-BR" sz="1400" dirty="0" err="1"/>
                        <a:t>shell</a:t>
                      </a:r>
                      <a:r>
                        <a:rPr lang="pt-BR" sz="1400" dirty="0"/>
                        <a:t> é uma interface primária que os usuários veem quando fazem login e sua função primária é iniciar outros programas.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Uma linha de comando é uma interface que permite ao usuário digitar um comando e, em seguida, pressionar a tecla </a:t>
                      </a:r>
                      <a:r>
                        <a:rPr lang="pt-BR" sz="1400" dirty="0" err="1"/>
                        <a:t>Enter</a:t>
                      </a:r>
                      <a:r>
                        <a:rPr lang="pt-BR" sz="1400" dirty="0"/>
                        <a:t>/</a:t>
                      </a:r>
                      <a:r>
                        <a:rPr lang="pt-BR" sz="1400" dirty="0" err="1"/>
                        <a:t>Return</a:t>
                      </a:r>
                      <a:r>
                        <a:rPr lang="pt-BR" sz="1400" dirty="0"/>
                        <a:t> para executar esse comando.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443969"/>
                  </a:ext>
                </a:extLst>
              </a:tr>
              <a:tr h="1109897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Exemplo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Alguns tipos de emuladores de terminal incluem:</a:t>
                      </a:r>
                    </a:p>
                    <a:p>
                      <a:pPr algn="ctr"/>
                      <a:r>
                        <a:rPr lang="pt-BR" sz="1400" b="1" dirty="0"/>
                        <a:t>Prompt de comando (Windows)¹</a:t>
                      </a:r>
                      <a:r>
                        <a:rPr lang="pt-BR" sz="1400" dirty="0"/>
                        <a:t>, </a:t>
                      </a:r>
                      <a:r>
                        <a:rPr lang="pt-BR" sz="1400" dirty="0" err="1"/>
                        <a:t>Guake</a:t>
                      </a:r>
                      <a:r>
                        <a:rPr lang="pt-BR" sz="1400" dirty="0"/>
                        <a:t>, GNOME, </a:t>
                      </a:r>
                      <a:r>
                        <a:rPr lang="pt-BR" sz="1400" dirty="0" err="1"/>
                        <a:t>PuTTY</a:t>
                      </a:r>
                      <a:r>
                        <a:rPr lang="pt-BR" sz="1400" dirty="0"/>
                        <a:t>, etc.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Por exemplo, </a:t>
                      </a:r>
                      <a:r>
                        <a:rPr lang="pt-BR" sz="1400" dirty="0" err="1"/>
                        <a:t>Famicom</a:t>
                      </a:r>
                      <a:r>
                        <a:rPr lang="pt-BR" sz="1400" dirty="0"/>
                        <a:t>, Xbox, PlayStation, Nintendo Switch, Wii e Wii U, etc. são todos exemplos de consoles.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Alguns exemplos de </a:t>
                      </a:r>
                      <a:r>
                        <a:rPr lang="pt-BR" sz="1400" dirty="0" err="1"/>
                        <a:t>Shells</a:t>
                      </a:r>
                      <a:r>
                        <a:rPr lang="pt-BR" sz="1400" dirty="0"/>
                        <a:t>:</a:t>
                      </a:r>
                    </a:p>
                    <a:p>
                      <a:pPr algn="ctr"/>
                      <a:r>
                        <a:rPr lang="pt-BR" sz="1400" b="0" dirty="0" err="1"/>
                        <a:t>Bash</a:t>
                      </a:r>
                      <a:r>
                        <a:rPr lang="pt-BR" sz="1400" dirty="0"/>
                        <a:t>, </a:t>
                      </a:r>
                      <a:r>
                        <a:rPr lang="pt-BR" sz="1400" dirty="0" err="1"/>
                        <a:t>fish</a:t>
                      </a:r>
                      <a:r>
                        <a:rPr lang="pt-BR" sz="1400" dirty="0"/>
                        <a:t>, </a:t>
                      </a:r>
                      <a:r>
                        <a:rPr lang="pt-BR" sz="1400" dirty="0" err="1"/>
                        <a:t>zsh</a:t>
                      </a:r>
                      <a:r>
                        <a:rPr lang="pt-BR" sz="1400" dirty="0"/>
                        <a:t>, </a:t>
                      </a:r>
                      <a:r>
                        <a:rPr lang="pt-BR" sz="1400" dirty="0" err="1"/>
                        <a:t>ksh</a:t>
                      </a:r>
                      <a:r>
                        <a:rPr lang="pt-BR" sz="1400" dirty="0"/>
                        <a:t>, </a:t>
                      </a:r>
                      <a:r>
                        <a:rPr lang="pt-BR" sz="1400" dirty="0" err="1"/>
                        <a:t>sh</a:t>
                      </a:r>
                      <a:r>
                        <a:rPr lang="pt-BR" sz="1400" dirty="0"/>
                        <a:t>, </a:t>
                      </a:r>
                      <a:r>
                        <a:rPr lang="pt-BR" sz="1400" dirty="0" err="1"/>
                        <a:t>tcsh</a:t>
                      </a:r>
                      <a:r>
                        <a:rPr lang="pt-BR" sz="1400" dirty="0"/>
                        <a:t>,</a:t>
                      </a:r>
                      <a:r>
                        <a:rPr lang="pt-BR" sz="1400" b="1" dirty="0"/>
                        <a:t> </a:t>
                      </a:r>
                      <a:r>
                        <a:rPr lang="pt-BR" sz="1400" b="0" dirty="0" err="1"/>
                        <a:t>Powershell</a:t>
                      </a:r>
                      <a:r>
                        <a:rPr lang="pt-BR" sz="1400" dirty="0"/>
                        <a:t>, </a:t>
                      </a:r>
                      <a:r>
                        <a:rPr lang="pt-BR" sz="1400" dirty="0" err="1"/>
                        <a:t>pwsh</a:t>
                      </a:r>
                      <a:r>
                        <a:rPr lang="pt-BR" sz="1400" dirty="0"/>
                        <a:t>, </a:t>
                      </a:r>
                      <a:r>
                        <a:rPr lang="pt-BR" sz="1400" b="1" dirty="0"/>
                        <a:t>cmd¹</a:t>
                      </a:r>
                      <a:r>
                        <a:rPr lang="pt-BR" sz="1400" dirty="0"/>
                        <a:t>, </a:t>
                      </a:r>
                      <a:r>
                        <a:rPr lang="pt-BR" sz="1400" dirty="0" err="1"/>
                        <a:t>yori</a:t>
                      </a:r>
                      <a:r>
                        <a:rPr lang="pt-BR" sz="1400" dirty="0"/>
                        <a:t>, 4dos, command.com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Linha no terminal onde digitamos comandos que às vezes funcionam.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827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0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>
            <a:extLst>
              <a:ext uri="{FF2B5EF4-FFF2-40B4-BE49-F238E27FC236}">
                <a16:creationId xmlns:a16="http://schemas.microsoft.com/office/drawing/2014/main" id="{94095010-B2A2-42E0-BEF2-27364F29AA02}"/>
              </a:ext>
            </a:extLst>
          </p:cNvPr>
          <p:cNvSpPr/>
          <p:nvPr/>
        </p:nvSpPr>
        <p:spPr>
          <a:xfrm>
            <a:off x="0" y="1"/>
            <a:ext cx="12192000" cy="10298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5066A31-B6B0-4278-9827-015D2F6574EE}"/>
              </a:ext>
            </a:extLst>
          </p:cNvPr>
          <p:cNvSpPr txBox="1"/>
          <p:nvPr/>
        </p:nvSpPr>
        <p:spPr>
          <a:xfrm>
            <a:off x="4217505" y="294445"/>
            <a:ext cx="3756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cs typeface="Aharoni" panose="020B0604020202020204" pitchFamily="2" charset="-79"/>
              </a:rPr>
              <a:t>Desambiguação | Esclarecimentos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B3A74F-AB60-4800-B20D-F05E04A84520}"/>
              </a:ext>
            </a:extLst>
          </p:cNvPr>
          <p:cNvSpPr txBox="1"/>
          <p:nvPr/>
        </p:nvSpPr>
        <p:spPr>
          <a:xfrm>
            <a:off x="1666043" y="1589103"/>
            <a:ext cx="88599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Prompt de comando </a:t>
            </a:r>
            <a:r>
              <a:rPr lang="pt-BR" dirty="0">
                <a:sym typeface="Wingdings" panose="05000000000000000000" pitchFamily="2" charset="2"/>
              </a:rPr>
              <a:t> Também traduzido como </a:t>
            </a:r>
            <a:r>
              <a:rPr lang="pt-BR" i="1" dirty="0">
                <a:sym typeface="Wingdings" panose="05000000000000000000" pitchFamily="2" charset="2"/>
              </a:rPr>
              <a:t>linha de comando </a:t>
            </a:r>
            <a:r>
              <a:rPr lang="pt-BR" dirty="0">
                <a:sym typeface="Wingdings" panose="05000000000000000000" pitchFamily="2" charset="2"/>
              </a:rPr>
              <a:t>é a princípio um termo genérico que descreve a linha onde digitamos comandos para o Shell, através da interface de Shell (</a:t>
            </a:r>
            <a:r>
              <a:rPr lang="pt-BR" dirty="0" err="1">
                <a:sym typeface="Wingdings" panose="05000000000000000000" pitchFamily="2" charset="2"/>
              </a:rPr>
              <a:t>Bash</a:t>
            </a:r>
            <a:r>
              <a:rPr lang="pt-BR" dirty="0">
                <a:sym typeface="Wingdings" panose="05000000000000000000" pitchFamily="2" charset="2"/>
              </a:rPr>
              <a:t>, </a:t>
            </a:r>
            <a:r>
              <a:rPr lang="pt-BR" dirty="0" err="1">
                <a:sym typeface="Wingdings" panose="05000000000000000000" pitchFamily="2" charset="2"/>
              </a:rPr>
              <a:t>Powershell</a:t>
            </a:r>
            <a:r>
              <a:rPr lang="pt-BR" dirty="0">
                <a:sym typeface="Wingdings" panose="05000000000000000000" pitchFamily="2" charset="2"/>
              </a:rPr>
              <a:t>, </a:t>
            </a:r>
            <a:r>
              <a:rPr lang="pt-BR" dirty="0" err="1">
                <a:sym typeface="Wingdings" panose="05000000000000000000" pitchFamily="2" charset="2"/>
              </a:rPr>
              <a:t>etc</a:t>
            </a:r>
            <a:r>
              <a:rPr lang="pt-BR" dirty="0">
                <a:sym typeface="Wingdings" panose="05000000000000000000" pitchFamily="2" charset="2"/>
              </a:rPr>
              <a:t>) no terminal.</a:t>
            </a:r>
            <a:endParaRPr lang="pt-BR" i="1" dirty="0"/>
          </a:p>
          <a:p>
            <a:endParaRPr lang="pt-BR" dirty="0"/>
          </a:p>
          <a:p>
            <a:r>
              <a:rPr lang="pt-BR" b="1" dirty="0"/>
              <a:t>Prompt de Comando (Windows) </a:t>
            </a:r>
            <a:r>
              <a:rPr lang="pt-BR" dirty="0">
                <a:sym typeface="Wingdings" panose="05000000000000000000" pitchFamily="2" charset="2"/>
              </a:rPr>
              <a:t> É um terminal chamado </a:t>
            </a:r>
            <a:r>
              <a:rPr lang="pt-BR" i="1" dirty="0">
                <a:sym typeface="Wingdings" panose="05000000000000000000" pitchFamily="2" charset="2"/>
              </a:rPr>
              <a:t>Prompt de Comando</a:t>
            </a:r>
            <a:r>
              <a:rPr lang="pt-BR" dirty="0">
                <a:sym typeface="Wingdings" panose="05000000000000000000" pitchFamily="2" charset="2"/>
              </a:rPr>
              <a:t> onde se pode interpretar e executar prompts de comando. Sim, super criativo. 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b="1" dirty="0"/>
              <a:t>cmd.exe </a:t>
            </a:r>
            <a:r>
              <a:rPr lang="pt-BR" dirty="0">
                <a:sym typeface="Wingdings" panose="05000000000000000000" pitchFamily="2" charset="2"/>
              </a:rPr>
              <a:t> Se você observou a tabela com atenção Prompt de Comando é um terminal enquanto cmd.exe é um Shell. A explicação pra isso é meio embaçada, ela vai estar traduzida no próximo slide, mas o link para a resposta original no </a:t>
            </a:r>
            <a:r>
              <a:rPr lang="pt-BR" dirty="0" err="1">
                <a:sym typeface="Wingdings" panose="05000000000000000000" pitchFamily="2" charset="2"/>
              </a:rPr>
              <a:t>stack</a:t>
            </a:r>
            <a:r>
              <a:rPr lang="pt-BR" dirty="0">
                <a:sym typeface="Wingdings" panose="05000000000000000000" pitchFamily="2" charset="2"/>
              </a:rPr>
              <a:t> overflow está aqui:</a:t>
            </a:r>
          </a:p>
          <a:p>
            <a:r>
              <a:rPr lang="pt-BR" dirty="0">
                <a:sym typeface="Wingdings" panose="05000000000000000000" pitchFamily="2" charset="2"/>
                <a:hlinkClick r:id="rId2"/>
              </a:rPr>
              <a:t>Diferença entre CMD e Command Prompt</a:t>
            </a:r>
            <a:r>
              <a:rPr lang="pt-BR" dirty="0">
                <a:sym typeface="Wingdings" panose="05000000000000000000" pitchFamily="2" charset="2"/>
              </a:rPr>
              <a:t> (segure </a:t>
            </a:r>
            <a:r>
              <a:rPr lang="pt-BR" i="1" dirty="0" err="1">
                <a:sym typeface="Wingdings" panose="05000000000000000000" pitchFamily="2" charset="2"/>
              </a:rPr>
              <a:t>control</a:t>
            </a:r>
            <a:r>
              <a:rPr lang="pt-BR" dirty="0">
                <a:sym typeface="Wingdings" panose="05000000000000000000" pitchFamily="2" charset="2"/>
              </a:rPr>
              <a:t> e clique com o mouse para ir)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b="1" dirty="0">
                <a:sym typeface="Wingdings" panose="05000000000000000000" pitchFamily="2" charset="2"/>
              </a:rPr>
              <a:t>Interface</a:t>
            </a:r>
            <a:r>
              <a:rPr lang="pt-BR" dirty="0">
                <a:sym typeface="Wingdings" panose="05000000000000000000" pitchFamily="2" charset="2"/>
              </a:rPr>
              <a:t>  Uma interface é um conjunto de regras que diz como uma ação equivale a outra. Por exemplo, você fisicamente apertar um botão com o desenho da letra R em cima e aparecer a letra R na tela do computador. Ela funciona como um tradutor, uma ponte, através de um conjunto de regras de como os dois lados podem se entender e conversar.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188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>
            <a:extLst>
              <a:ext uri="{FF2B5EF4-FFF2-40B4-BE49-F238E27FC236}">
                <a16:creationId xmlns:a16="http://schemas.microsoft.com/office/drawing/2014/main" id="{94095010-B2A2-42E0-BEF2-27364F29AA02}"/>
              </a:ext>
            </a:extLst>
          </p:cNvPr>
          <p:cNvSpPr/>
          <p:nvPr/>
        </p:nvSpPr>
        <p:spPr>
          <a:xfrm>
            <a:off x="0" y="1"/>
            <a:ext cx="12192000" cy="10298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5066A31-B6B0-4278-9827-015D2F6574EE}"/>
              </a:ext>
            </a:extLst>
          </p:cNvPr>
          <p:cNvSpPr txBox="1"/>
          <p:nvPr/>
        </p:nvSpPr>
        <p:spPr>
          <a:xfrm>
            <a:off x="5053952" y="294445"/>
            <a:ext cx="2084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cs typeface="Aharoni" panose="020B0604020202020204" pitchFamily="2" charset="-79"/>
              </a:rPr>
              <a:t>Resumo da Fábula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E3EFA1C7-FC6C-4CF6-B509-83550CF05380}"/>
              </a:ext>
            </a:extLst>
          </p:cNvPr>
          <p:cNvGrpSpPr/>
          <p:nvPr/>
        </p:nvGrpSpPr>
        <p:grpSpPr>
          <a:xfrm>
            <a:off x="112368" y="1625271"/>
            <a:ext cx="1255910" cy="1563697"/>
            <a:chOff x="32168" y="1532937"/>
            <a:chExt cx="1255910" cy="1563697"/>
          </a:xfrm>
        </p:grpSpPr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C4D75F9D-43A5-449F-BB28-C0901AE48B09}"/>
                </a:ext>
              </a:extLst>
            </p:cNvPr>
            <p:cNvSpPr txBox="1"/>
            <p:nvPr/>
          </p:nvSpPr>
          <p:spPr>
            <a:xfrm>
              <a:off x="339394" y="1532937"/>
              <a:ext cx="641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Você</a:t>
              </a:r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0067C9D-C471-47F7-A43F-AC57C13EC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68" y="2207619"/>
              <a:ext cx="1255910" cy="88901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17B1E5C4-416D-473B-9A45-50031AA58ABF}"/>
              </a:ext>
            </a:extLst>
          </p:cNvPr>
          <p:cNvGrpSpPr/>
          <p:nvPr/>
        </p:nvGrpSpPr>
        <p:grpSpPr>
          <a:xfrm>
            <a:off x="2699866" y="1532937"/>
            <a:ext cx="1255910" cy="2073102"/>
            <a:chOff x="2699866" y="1532937"/>
            <a:chExt cx="1255910" cy="2073102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188FCBE-C8C3-46DF-915D-EDAF7A12E90F}"/>
                </a:ext>
              </a:extLst>
            </p:cNvPr>
            <p:cNvSpPr txBox="1"/>
            <p:nvPr/>
          </p:nvSpPr>
          <p:spPr>
            <a:xfrm>
              <a:off x="2861989" y="1532937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Console</a:t>
              </a:r>
            </a:p>
          </p:txBody>
        </p:sp>
        <p:pic>
          <p:nvPicPr>
            <p:cNvPr id="2050" name="Picture 2" descr="Computador antigo - Desciclopédia">
              <a:extLst>
                <a:ext uri="{FF2B5EF4-FFF2-40B4-BE49-F238E27FC236}">
                  <a16:creationId xmlns:a16="http://schemas.microsoft.com/office/drawing/2014/main" id="{D577B1E1-DA30-45D4-8453-A2581FD221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67"/>
            <a:stretch/>
          </p:blipFill>
          <p:spPr bwMode="auto">
            <a:xfrm>
              <a:off x="2699866" y="1902269"/>
              <a:ext cx="1255910" cy="170377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9F87FACD-A475-4538-95A6-4957CF1D2AC2}"/>
              </a:ext>
            </a:extLst>
          </p:cNvPr>
          <p:cNvGrpSpPr/>
          <p:nvPr/>
        </p:nvGrpSpPr>
        <p:grpSpPr>
          <a:xfrm>
            <a:off x="5568786" y="1494666"/>
            <a:ext cx="2381960" cy="2111373"/>
            <a:chOff x="5635095" y="1494666"/>
            <a:chExt cx="2381960" cy="2111373"/>
          </a:xfrm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09B3CBF-F266-400D-A10A-811D192B0766}"/>
                </a:ext>
              </a:extLst>
            </p:cNvPr>
            <p:cNvSpPr txBox="1"/>
            <p:nvPr/>
          </p:nvSpPr>
          <p:spPr>
            <a:xfrm>
              <a:off x="6328824" y="1494666"/>
              <a:ext cx="99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Terminal</a:t>
              </a:r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8D6B66F-19E1-42B4-8614-C8C287C14D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 b="4945"/>
            <a:stretch/>
          </p:blipFill>
          <p:spPr>
            <a:xfrm>
              <a:off x="5635095" y="1959044"/>
              <a:ext cx="2381960" cy="1646995"/>
            </a:xfrm>
            <a:prstGeom prst="rect">
              <a:avLst/>
            </a:prstGeom>
          </p:spPr>
        </p:pic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F89495B5-7D02-4563-B8B8-CCFE24C6B956}"/>
              </a:ext>
            </a:extLst>
          </p:cNvPr>
          <p:cNvGrpSpPr/>
          <p:nvPr/>
        </p:nvGrpSpPr>
        <p:grpSpPr>
          <a:xfrm>
            <a:off x="9492134" y="1476475"/>
            <a:ext cx="1813830" cy="1983033"/>
            <a:chOff x="9009892" y="1494666"/>
            <a:chExt cx="1813830" cy="1983033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6016AA1-3D82-4E9A-B8AE-DB85940C6EBD}"/>
                </a:ext>
              </a:extLst>
            </p:cNvPr>
            <p:cNvSpPr txBox="1"/>
            <p:nvPr/>
          </p:nvSpPr>
          <p:spPr>
            <a:xfrm>
              <a:off x="9009892" y="1494666"/>
              <a:ext cx="1813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Interface de Shell</a:t>
              </a:r>
            </a:p>
          </p:txBody>
        </p:sp>
        <p:pic>
          <p:nvPicPr>
            <p:cNvPr id="2054" name="Picture 6" descr="bash-logo – TecAdmin">
              <a:extLst>
                <a:ext uri="{FF2B5EF4-FFF2-40B4-BE49-F238E27FC236}">
                  <a16:creationId xmlns:a16="http://schemas.microsoft.com/office/drawing/2014/main" id="{14092083-B6A8-4B7B-B02D-CA01370367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2870" y="2030609"/>
              <a:ext cx="1767873" cy="1447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BD32D7D-4773-46C8-87F5-5A09B93461CC}"/>
              </a:ext>
            </a:extLst>
          </p:cNvPr>
          <p:cNvGrpSpPr/>
          <p:nvPr/>
        </p:nvGrpSpPr>
        <p:grpSpPr>
          <a:xfrm>
            <a:off x="508488" y="4201499"/>
            <a:ext cx="2558264" cy="2343996"/>
            <a:chOff x="2719028" y="4605742"/>
            <a:chExt cx="2558264" cy="1945856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5C9911A7-3E8C-4729-80DE-5E20F14449DF}"/>
                </a:ext>
              </a:extLst>
            </p:cNvPr>
            <p:cNvSpPr txBox="1"/>
            <p:nvPr/>
          </p:nvSpPr>
          <p:spPr>
            <a:xfrm>
              <a:off x="2719028" y="4605742"/>
              <a:ext cx="2558264" cy="536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Hardware Relativamente </a:t>
              </a:r>
            </a:p>
            <a:p>
              <a:pPr algn="ctr"/>
              <a:r>
                <a:rPr lang="pt-BR" dirty="0"/>
                <a:t>Funcional</a:t>
              </a:r>
            </a:p>
          </p:txBody>
        </p:sp>
        <p:pic>
          <p:nvPicPr>
            <p:cNvPr id="25" name="Picture 2" descr="Computador antigo - Desciclopédia">
              <a:extLst>
                <a:ext uri="{FF2B5EF4-FFF2-40B4-BE49-F238E27FC236}">
                  <a16:creationId xmlns:a16="http://schemas.microsoft.com/office/drawing/2014/main" id="{7D192CDE-2365-4357-BD2D-A374A4B37C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79" r="50551"/>
            <a:stretch/>
          </p:blipFill>
          <p:spPr bwMode="auto">
            <a:xfrm>
              <a:off x="3407795" y="5124828"/>
              <a:ext cx="1180730" cy="142677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B7A2488-8802-4F1E-95C7-AF24D342B2AF}"/>
              </a:ext>
            </a:extLst>
          </p:cNvPr>
          <p:cNvGrpSpPr/>
          <p:nvPr/>
        </p:nvGrpSpPr>
        <p:grpSpPr>
          <a:xfrm>
            <a:off x="4580877" y="4434586"/>
            <a:ext cx="1938351" cy="2048474"/>
            <a:chOff x="5823751" y="4478497"/>
            <a:chExt cx="1938351" cy="2048474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4438C8E-09DF-4A46-B0F7-573FEB15994B}"/>
                </a:ext>
              </a:extLst>
            </p:cNvPr>
            <p:cNvSpPr txBox="1"/>
            <p:nvPr/>
          </p:nvSpPr>
          <p:spPr>
            <a:xfrm>
              <a:off x="6438610" y="447849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Shell</a:t>
              </a:r>
            </a:p>
          </p:txBody>
        </p:sp>
        <p:sp>
          <p:nvSpPr>
            <p:cNvPr id="19" name="Fluxograma: Processo Alternativo 18">
              <a:extLst>
                <a:ext uri="{FF2B5EF4-FFF2-40B4-BE49-F238E27FC236}">
                  <a16:creationId xmlns:a16="http://schemas.microsoft.com/office/drawing/2014/main" id="{A25408A7-42FE-4519-9E36-F6F9A45841B3}"/>
                </a:ext>
              </a:extLst>
            </p:cNvPr>
            <p:cNvSpPr/>
            <p:nvPr/>
          </p:nvSpPr>
          <p:spPr>
            <a:xfrm>
              <a:off x="5823751" y="4847829"/>
              <a:ext cx="1938351" cy="1646995"/>
            </a:xfrm>
            <a:prstGeom prst="flowChartAlternateProcess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Conceito abstrato (</a:t>
              </a:r>
              <a:r>
                <a:rPr lang="pt-BR" i="1" dirty="0">
                  <a:solidFill>
                    <a:schemeClr val="bg1"/>
                  </a:solidFill>
                </a:rPr>
                <a:t>sem foto</a:t>
              </a:r>
              <a:r>
                <a:rPr lang="pt-BR" dirty="0">
                  <a:solidFill>
                    <a:schemeClr val="bg1"/>
                  </a:solidFill>
                </a:rPr>
                <a:t>)</a:t>
              </a:r>
            </a:p>
          </p:txBody>
        </p:sp>
        <p:pic>
          <p:nvPicPr>
            <p:cNvPr id="2056" name="Picture 8" descr="Vetores de Vetor De Concha De Vieira Oceano Do Gênero Sea Shell Fechar  Acima Isolado Ilustração e mais imagens de Concha - Parte do corpo animal -  iStock">
              <a:extLst>
                <a:ext uri="{FF2B5EF4-FFF2-40B4-BE49-F238E27FC236}">
                  <a16:creationId xmlns:a16="http://schemas.microsoft.com/office/drawing/2014/main" id="{C7E784A5-5671-4246-9418-7D8BFF3569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3209" y="5787775"/>
              <a:ext cx="739196" cy="73919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70E6D481-45FA-4543-94F6-C1402B7D667E}"/>
              </a:ext>
            </a:extLst>
          </p:cNvPr>
          <p:cNvGrpSpPr/>
          <p:nvPr/>
        </p:nvGrpSpPr>
        <p:grpSpPr>
          <a:xfrm>
            <a:off x="8198596" y="4803918"/>
            <a:ext cx="3523723" cy="1121694"/>
            <a:chOff x="8240183" y="4480883"/>
            <a:chExt cx="3523723" cy="1121694"/>
          </a:xfrm>
        </p:grpSpPr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7D60D94-D994-4CCB-A519-D064A7F2FAFF}"/>
                </a:ext>
              </a:extLst>
            </p:cNvPr>
            <p:cNvSpPr txBox="1"/>
            <p:nvPr/>
          </p:nvSpPr>
          <p:spPr>
            <a:xfrm>
              <a:off x="9032869" y="4480883"/>
              <a:ext cx="1938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Linha de Comando</a:t>
              </a:r>
            </a:p>
          </p:txBody>
        </p:sp>
        <p:pic>
          <p:nvPicPr>
            <p:cNvPr id="2058" name="Picture 10" descr="Comandos mais utilizados no Git - William Oliveira">
              <a:extLst>
                <a:ext uri="{FF2B5EF4-FFF2-40B4-BE49-F238E27FC236}">
                  <a16:creationId xmlns:a16="http://schemas.microsoft.com/office/drawing/2014/main" id="{45AA358C-A1BF-4A71-8878-E477274F97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540" b="88440"/>
            <a:stretch/>
          </p:blipFill>
          <p:spPr bwMode="auto">
            <a:xfrm>
              <a:off x="8240183" y="5315070"/>
              <a:ext cx="3523723" cy="287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D4BD9F48-7977-4DB6-94FA-AA5E6A7931C3}"/>
              </a:ext>
            </a:extLst>
          </p:cNvPr>
          <p:cNvSpPr/>
          <p:nvPr/>
        </p:nvSpPr>
        <p:spPr>
          <a:xfrm>
            <a:off x="1571348" y="2467992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3899A919-DF45-4B23-9A24-8221D0D81A0A}"/>
              </a:ext>
            </a:extLst>
          </p:cNvPr>
          <p:cNvSpPr/>
          <p:nvPr/>
        </p:nvSpPr>
        <p:spPr>
          <a:xfrm>
            <a:off x="4482634" y="2467992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Seta: para a Direita 41">
            <a:extLst>
              <a:ext uri="{FF2B5EF4-FFF2-40B4-BE49-F238E27FC236}">
                <a16:creationId xmlns:a16="http://schemas.microsoft.com/office/drawing/2014/main" id="{68D4A28F-410B-4025-8E45-60117B2BE68B}"/>
              </a:ext>
            </a:extLst>
          </p:cNvPr>
          <p:cNvSpPr/>
          <p:nvPr/>
        </p:nvSpPr>
        <p:spPr>
          <a:xfrm>
            <a:off x="8453282" y="2450201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Seta: para a Direita 42">
            <a:extLst>
              <a:ext uri="{FF2B5EF4-FFF2-40B4-BE49-F238E27FC236}">
                <a16:creationId xmlns:a16="http://schemas.microsoft.com/office/drawing/2014/main" id="{9D16654E-48CE-450F-BD2B-56B363CE8B45}"/>
              </a:ext>
            </a:extLst>
          </p:cNvPr>
          <p:cNvSpPr/>
          <p:nvPr/>
        </p:nvSpPr>
        <p:spPr>
          <a:xfrm rot="5400000">
            <a:off x="10119401" y="3940843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Seta: para a Direita 43">
            <a:extLst>
              <a:ext uri="{FF2B5EF4-FFF2-40B4-BE49-F238E27FC236}">
                <a16:creationId xmlns:a16="http://schemas.microsoft.com/office/drawing/2014/main" id="{1C0AAB91-1800-434B-93BC-F6316D623ED3}"/>
              </a:ext>
            </a:extLst>
          </p:cNvPr>
          <p:cNvSpPr/>
          <p:nvPr/>
        </p:nvSpPr>
        <p:spPr>
          <a:xfrm rot="10800000">
            <a:off x="6977371" y="5447235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eta: para a Direita 44">
            <a:extLst>
              <a:ext uri="{FF2B5EF4-FFF2-40B4-BE49-F238E27FC236}">
                <a16:creationId xmlns:a16="http://schemas.microsoft.com/office/drawing/2014/main" id="{2DF201EE-CFCA-4472-BACC-8411C12A7F1D}"/>
              </a:ext>
            </a:extLst>
          </p:cNvPr>
          <p:cNvSpPr/>
          <p:nvPr/>
        </p:nvSpPr>
        <p:spPr>
          <a:xfrm rot="10800000">
            <a:off x="3066752" y="5436545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434F397-9CF6-4D01-AD2D-FEFD50C91C92}"/>
              </a:ext>
            </a:extLst>
          </p:cNvPr>
          <p:cNvSpPr txBox="1"/>
          <p:nvPr/>
        </p:nvSpPr>
        <p:spPr>
          <a:xfrm>
            <a:off x="1441514" y="2133574"/>
            <a:ext cx="727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digita no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5318C23-E344-4E0A-8C32-4D17603C9EEE}"/>
              </a:ext>
            </a:extLst>
          </p:cNvPr>
          <p:cNvSpPr txBox="1"/>
          <p:nvPr/>
        </p:nvSpPr>
        <p:spPr>
          <a:xfrm>
            <a:off x="4252832" y="2083442"/>
            <a:ext cx="946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que tem um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42D312BD-C300-475B-89E9-5EFC3CC60DE7}"/>
              </a:ext>
            </a:extLst>
          </p:cNvPr>
          <p:cNvSpPr txBox="1"/>
          <p:nvPr/>
        </p:nvSpPr>
        <p:spPr>
          <a:xfrm>
            <a:off x="8198596" y="2079274"/>
            <a:ext cx="1055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que roda uma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5EAA9E1-6783-47FC-A2C5-EDABE77262A1}"/>
              </a:ext>
            </a:extLst>
          </p:cNvPr>
          <p:cNvSpPr txBox="1"/>
          <p:nvPr/>
        </p:nvSpPr>
        <p:spPr>
          <a:xfrm>
            <a:off x="10666517" y="3924500"/>
            <a:ext cx="1393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que interpreta uma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3FD2A7CC-35C8-432E-8218-D1B9A51BCC16}"/>
              </a:ext>
            </a:extLst>
          </p:cNvPr>
          <p:cNvSpPr txBox="1"/>
          <p:nvPr/>
        </p:nvSpPr>
        <p:spPr>
          <a:xfrm>
            <a:off x="6786847" y="4988584"/>
            <a:ext cx="968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que instrui o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22A04E6-2E40-4D20-8B4E-79ADBCEAF5AB}"/>
              </a:ext>
            </a:extLst>
          </p:cNvPr>
          <p:cNvSpPr txBox="1"/>
          <p:nvPr/>
        </p:nvSpPr>
        <p:spPr>
          <a:xfrm>
            <a:off x="2841614" y="4970827"/>
            <a:ext cx="1180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 faz alguma coisa em um</a:t>
            </a:r>
          </a:p>
        </p:txBody>
      </p:sp>
    </p:spTree>
    <p:extLst>
      <p:ext uri="{BB962C8B-B14F-4D97-AF65-F5344CB8AC3E}">
        <p14:creationId xmlns:p14="http://schemas.microsoft.com/office/powerpoint/2010/main" val="4047280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843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Palatino Linotype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Thawan Camara</dc:creator>
  <cp:lastModifiedBy>Thawan Camara</cp:lastModifiedBy>
  <cp:revision>1</cp:revision>
  <dcterms:created xsi:type="dcterms:W3CDTF">2021-11-27T16:32:33Z</dcterms:created>
  <dcterms:modified xsi:type="dcterms:W3CDTF">2021-11-27T19:39:27Z</dcterms:modified>
</cp:coreProperties>
</file>