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6" r:id="rId4"/>
    <p:sldId id="265" r:id="rId5"/>
    <p:sldId id="258" r:id="rId6"/>
    <p:sldId id="262" r:id="rId7"/>
    <p:sldId id="259" r:id="rId8"/>
    <p:sldId id="268" r:id="rId9"/>
    <p:sldId id="261" r:id="rId10"/>
    <p:sldId id="269" r:id="rId11"/>
    <p:sldId id="260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D6B6F-3BB4-E088-F295-0BCA8AD83F65}" v="944" dt="2024-07-07T22:10:59.399"/>
    <p1510:client id="{E7946081-7FC8-DB93-B2FF-EBBF61404AE2}" v="95" dt="2024-07-09T00:30:59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5E4DD-4A51-4739-98B8-01632CC4825A}" type="datetimeFigureOut"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DFE70-8CA2-46BF-96B3-78F29DCB60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7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FE70-8CA2-46BF-96B3-78F29DCB602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23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Can combine with take-home if too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FE70-8CA2-46BF-96B3-78F29DCB6029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0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Revise, maybe add bonus slides for hard questions, or skipped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FE70-8CA2-46BF-96B3-78F29DCB6029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5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Compare to H alpha (n=3 to n=2)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FE70-8CA2-46BF-96B3-78F29DCB602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figure very well, show the actual data to help ground some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FE70-8CA2-46BF-96B3-78F29DCB602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6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Ignore base simulation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FE70-8CA2-46BF-96B3-78F29DCB6029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Cut slide, replace with turbulence explorations, </a:t>
            </a:r>
            <a:r>
              <a:rPr lang="en-US" dirty="0" err="1">
                <a:cs typeface="Calibri"/>
              </a:rPr>
              <a:t>turbustat</a:t>
            </a:r>
            <a:r>
              <a:rPr lang="en-US" dirty="0">
                <a:cs typeface="Calibri"/>
              </a:rPr>
              <a:t>, talk about the mean squared problem, make pictures comparing integrated column density to emission measure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FE70-8CA2-46BF-96B3-78F29DCB6029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Talk about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FE70-8CA2-46BF-96B3-78F29DCB6029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Talk about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FE70-8CA2-46BF-96B3-78F29DCB6029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 cool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FE70-8CA2-46BF-96B3-78F29DCB6029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9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 cool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FE70-8CA2-46BF-96B3-78F29DCB6029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5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43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7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3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62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9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1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2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5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89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remsstrahlung#/media/File:Bremsstrahlung.svg" TargetMode="External"/><Relationship Id="rId5" Type="http://schemas.openxmlformats.org/officeDocument/2006/relationships/hyperlink" Target="https://astronoo.com/images/lumiere/absorption-et-emission.jpg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vancedsciencenews.com/wp-content/uploads/2023/07/swirl-g52ac5d4ac_1280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urbustat.readthedocs.io/en/latest/generating_test_data.html#three-dimensional-fields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 Turbulence in HII 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Eliza Canales and Trey Wenger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525DF8-8738-CF53-395A-FB7F6A2A8C4B}"/>
              </a:ext>
            </a:extLst>
          </p:cNvPr>
          <p:cNvSpPr/>
          <p:nvPr/>
        </p:nvSpPr>
        <p:spPr>
          <a:xfrm>
            <a:off x="1737361" y="518160"/>
            <a:ext cx="8142512" cy="609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19BE-7EEA-1C3C-6D99-5990799C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3596-187E-4741-A420-F602C0417C6E}" type="datetime1">
              <a:rPr lang="en-US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3AEB-488B-DCF4-C690-7568ADE5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A6E9D-FB8B-9D40-2575-5F79977F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91D13-27EC-55E2-4D28-9B0138B05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19" y="3617494"/>
            <a:ext cx="4076608" cy="2991853"/>
          </a:xfrm>
          <a:prstGeom prst="rect">
            <a:avLst/>
          </a:prstGeom>
        </p:spPr>
      </p:pic>
      <p:pic>
        <p:nvPicPr>
          <p:cNvPr id="7" name="Picture 6" descr="A colorful circle with a circle and a circle with a circle and a circle with a circle with a circle with a circle with a circle with a circle with a circle with a circle with a circle&#10;&#10;Description automatically generated">
            <a:extLst>
              <a:ext uri="{FF2B5EF4-FFF2-40B4-BE49-F238E27FC236}">
                <a16:creationId xmlns:a16="http://schemas.microsoft.com/office/drawing/2014/main" id="{96ED911D-C59E-3779-BC7D-E23B27BA1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04" y="3617494"/>
            <a:ext cx="3944298" cy="2991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B0617-D06B-81DD-4393-B594D7E8883E}"/>
              </a:ext>
            </a:extLst>
          </p:cNvPr>
          <p:cNvSpPr txBox="1"/>
          <p:nvPr/>
        </p:nvSpPr>
        <p:spPr>
          <a:xfrm>
            <a:off x="115962" y="2961945"/>
            <a:ext cx="16225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Narrow beam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038D3-A7B1-1160-947A-796C27B0EFE2}"/>
              </a:ext>
            </a:extLst>
          </p:cNvPr>
          <p:cNvSpPr txBox="1"/>
          <p:nvPr/>
        </p:nvSpPr>
        <p:spPr>
          <a:xfrm>
            <a:off x="10041155" y="2957992"/>
            <a:ext cx="1567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Wide beam</a:t>
            </a:r>
          </a:p>
        </p:txBody>
      </p:sp>
      <p:pic>
        <p:nvPicPr>
          <p:cNvPr id="2" name="Picture 1" descr="A colorful circle with a circle and a circle with a circle and a circle with a circle with a circle with a circle with a circle with a circle with a circle with a circle with a circle&#10;&#10;Description automatically generated">
            <a:extLst>
              <a:ext uri="{FF2B5EF4-FFF2-40B4-BE49-F238E27FC236}">
                <a16:creationId xmlns:a16="http://schemas.microsoft.com/office/drawing/2014/main" id="{D0B68659-D6CD-93FB-E3BF-C4CC2EE7B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774" y="619627"/>
            <a:ext cx="3939640" cy="2990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F767B7-31C2-256A-722F-43622732A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3379" y="619626"/>
            <a:ext cx="4083691" cy="30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34E9B122-6FD6-B99E-F50A-02CD0338B7D8}"/>
              </a:ext>
            </a:extLst>
          </p:cNvPr>
          <p:cNvSpPr/>
          <p:nvPr/>
        </p:nvSpPr>
        <p:spPr>
          <a:xfrm>
            <a:off x="654300" y="2313063"/>
            <a:ext cx="3478162" cy="3723967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24CBF-6F99-1693-008F-8FF87F70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DEA4-9362-A866-CE42-40D91ED0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900" y="2306781"/>
            <a:ext cx="5010937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Comparing simulation with reality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Using new dataset to test</a:t>
            </a:r>
          </a:p>
          <a:p>
            <a:r>
              <a:rPr lang="en-US" dirty="0"/>
              <a:t>Calculating different features of simulation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Finding good test values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Making many data cubes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0125-B69C-D19A-86A7-0517CD5C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B87E-C1C9-408C-A015-FB77DF55D0E3}" type="datetime1">
              <a:rPr lang="en-US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02A5-30FC-FDA1-0A85-BFF59D95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907D-661A-2848-4BAC-5E1F1538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11</a:t>
            </a:fld>
            <a:endParaRPr lang="en-US" dirty="0"/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3CD32D4-C0C6-80DC-74AF-CAA9F11E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7462" t="15638" r="63092" b="15638"/>
          <a:stretch/>
        </p:blipFill>
        <p:spPr>
          <a:xfrm>
            <a:off x="657000" y="2183369"/>
            <a:ext cx="1795025" cy="2047076"/>
          </a:xfrm>
          <a:prstGeom prst="rect">
            <a:avLst/>
          </a:prstGeom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08EF52-2ED7-F67A-7894-5CF846444C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7462" t="15638" r="63092" b="15638"/>
          <a:stretch/>
        </p:blipFill>
        <p:spPr>
          <a:xfrm>
            <a:off x="1234644" y="2822464"/>
            <a:ext cx="1795025" cy="2047076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D0FAB7-4AB6-0F6B-513A-E12714D3C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7462" t="15638" r="63092" b="15638"/>
          <a:stretch/>
        </p:blipFill>
        <p:spPr>
          <a:xfrm>
            <a:off x="1763128" y="3400110"/>
            <a:ext cx="1795025" cy="2047076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1CAED4F-A3D6-13FA-E069-3BC14AAD4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7462" t="15638" r="63092" b="15638"/>
          <a:stretch/>
        </p:blipFill>
        <p:spPr>
          <a:xfrm>
            <a:off x="2340774" y="3990046"/>
            <a:ext cx="1795025" cy="204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8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17E7-713D-4015-6FF2-3233B1C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F51D-FE72-5359-C0C8-A0ECE5E6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90" y="2306781"/>
            <a:ext cx="4953426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 don't understand HII region motion</a:t>
            </a:r>
          </a:p>
          <a:p>
            <a:r>
              <a:rPr lang="en-US" dirty="0"/>
              <a:t>Insight into high-mass star formation</a:t>
            </a:r>
          </a:p>
          <a:p>
            <a:r>
              <a:rPr lang="en-US" dirty="0"/>
              <a:t>Transfer of energy into surrounding media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04D8A-4958-F7F8-5168-EF443272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9E05-F2A4-412F-AFFF-D7F5F73F3C96}" type="datetime1"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0243-6E6B-D56D-8B7B-1FFCEA09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8844-9070-B4A1-495A-BC8CC06A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CEC33B-6A90-D90C-865A-FC444D800E29}"/>
              </a:ext>
            </a:extLst>
          </p:cNvPr>
          <p:cNvSpPr/>
          <p:nvPr/>
        </p:nvSpPr>
        <p:spPr>
          <a:xfrm>
            <a:off x="6058922" y="1709587"/>
            <a:ext cx="4212565" cy="42125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946F-D39C-928A-E151-704933E4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3251-DB60-092A-EB4B-FAE0960B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Goal of project</a:t>
            </a:r>
          </a:p>
          <a:p>
            <a:r>
              <a:rPr lang="en-US"/>
              <a:t>Progress</a:t>
            </a:r>
          </a:p>
          <a:p>
            <a:r>
              <a:rPr lang="en-US"/>
              <a:t>Next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3BEF-36AD-9BA4-89E7-9F14A776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C8D9-45E8-4E4E-8CBB-BED0D4F42B28}" type="datetime1">
              <a:rPr lang="en-US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9CD2-905A-D78B-358B-AD25DF08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4309-A5E6-1CEB-6F52-12D9B6B4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10FD-65B4-C7FB-6E46-66D3BCA1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 to HII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190F-EC48-0D90-B4B9-0623780CD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377" y="2306781"/>
            <a:ext cx="3652928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does the HII mean?</a:t>
            </a:r>
          </a:p>
          <a:p>
            <a:r>
              <a:rPr lang="en-US" dirty="0"/>
              <a:t>Physical traits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Powered by hot stars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Roughly 1 parsec in size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 type of nebulae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7D97-2E2B-8D54-A2D8-C4F76C73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86-2200-4E1D-9A07-D123AAF4BAE7}" type="datetime1">
              <a:rPr lang="en-US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8246-450F-8029-2736-CA7568AF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23C1-39D0-B818-D033-035B9749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Picture 6" descr="M20 Triffid Nebula HII region; image by R JAY GABANY source: the ...">
            <a:extLst>
              <a:ext uri="{FF2B5EF4-FFF2-40B4-BE49-F238E27FC236}">
                <a16:creationId xmlns:a16="http://schemas.microsoft.com/office/drawing/2014/main" id="{CB11B807-FB35-F9F0-8BB3-CE9B9EB5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91" y="2172855"/>
            <a:ext cx="3447473" cy="3447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3D9AA-ECD2-A239-A71B-022E4DA12193}"/>
              </a:ext>
            </a:extLst>
          </p:cNvPr>
          <p:cNvSpPr txBox="1"/>
          <p:nvPr/>
        </p:nvSpPr>
        <p:spPr>
          <a:xfrm>
            <a:off x="637550" y="5793389"/>
            <a:ext cx="63755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Image attribution: </a:t>
            </a:r>
            <a:r>
              <a:rPr lang="en-US" sz="1000" dirty="0">
                <a:ea typeface="+mn-lt"/>
                <a:cs typeface="+mn-lt"/>
              </a:rPr>
              <a:t>M20 | Trifid Nebula HII Region in Sagittarius 6° from Kaus Borealis (top of the teapot) taken by R Jay </a:t>
            </a:r>
            <a:r>
              <a:rPr lang="en-US" sz="1000" dirty="0" err="1">
                <a:ea typeface="+mn-lt"/>
                <a:cs typeface="+mn-lt"/>
              </a:rPr>
              <a:t>GaBany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51903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C72330-E2D7-93C3-3EEA-7098476523F1}"/>
              </a:ext>
            </a:extLst>
          </p:cNvPr>
          <p:cNvSpPr/>
          <p:nvPr/>
        </p:nvSpPr>
        <p:spPr>
          <a:xfrm>
            <a:off x="1427689" y="2277816"/>
            <a:ext cx="2897908" cy="3290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F6DA8-003E-6863-5735-B71F5AF9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HII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9BCB-1F79-D24C-78FC-F360534A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103" y="2306781"/>
            <a:ext cx="4876748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 do we observe them?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Free-free emission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Radio recombination lines (RRLs)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8F15-75B0-A2B9-A8F9-91ABC054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950B-0754-41AF-B2E7-D3059BD8CD12}" type="datetime1"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830B-467E-33DA-603E-72590444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AB07-79F4-55DF-9374-4486CA68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 dirty="0"/>
          </a:p>
        </p:txBody>
      </p:sp>
      <p:pic>
        <p:nvPicPr>
          <p:cNvPr id="8" name="Picture 7" descr="lofar-uk: Free-free emission">
            <a:extLst>
              <a:ext uri="{FF2B5EF4-FFF2-40B4-BE49-F238E27FC236}">
                <a16:creationId xmlns:a16="http://schemas.microsoft.com/office/drawing/2014/main" id="{B94332FE-435B-C15C-6EF2-B27F82F7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73" y="2285278"/>
            <a:ext cx="2678545" cy="3280352"/>
          </a:xfrm>
          <a:prstGeom prst="rect">
            <a:avLst/>
          </a:prstGeom>
        </p:spPr>
      </p:pic>
      <p:pic>
        <p:nvPicPr>
          <p:cNvPr id="10" name="Picture 9" descr="https://astronoo.com/images/lumiere/absorption-et-emission.jpg">
            <a:extLst>
              <a:ext uri="{FF2B5EF4-FFF2-40B4-BE49-F238E27FC236}">
                <a16:creationId xmlns:a16="http://schemas.microsoft.com/office/drawing/2014/main" id="{5EAB29C7-22D9-9D41-C902-584A4CAC1E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" t="48483" r="-506" b="-765"/>
          <a:stretch/>
        </p:blipFill>
        <p:spPr>
          <a:xfrm>
            <a:off x="5290128" y="3694869"/>
            <a:ext cx="5260142" cy="18901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8F9E33-45A4-90F8-2795-62896EB9606B}"/>
              </a:ext>
            </a:extLst>
          </p:cNvPr>
          <p:cNvSpPr txBox="1"/>
          <p:nvPr/>
        </p:nvSpPr>
        <p:spPr>
          <a:xfrm>
            <a:off x="1150362" y="5973567"/>
            <a:ext cx="91058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Image attribution: </a:t>
            </a:r>
            <a:r>
              <a:rPr lang="en-US" sz="1000" dirty="0">
                <a:ea typeface="+mn-lt"/>
                <a:cs typeface="+mn-lt"/>
                <a:hlinkClick r:id="rId5"/>
              </a:rPr>
              <a:t>https://astronoo.com/images/lumiere/absorption-et-emission.jpg</a:t>
            </a:r>
            <a:r>
              <a:rPr lang="en-US" sz="1000" dirty="0">
                <a:ea typeface="+mn-lt"/>
                <a:cs typeface="+mn-lt"/>
              </a:rPr>
              <a:t> </a:t>
            </a:r>
            <a:r>
              <a:rPr lang="en-US" sz="1000" dirty="0">
                <a:ea typeface="+mn-lt"/>
                <a:cs typeface="+mn-lt"/>
                <a:hlinkClick r:id="rId6"/>
              </a:rPr>
              <a:t>https://en.wikipedia.org/wiki/Bremsstrahlung#/media/File:Bremsstrahlung.svg</a:t>
            </a:r>
            <a:r>
              <a:rPr lang="en-US" sz="1000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15BB-A5D4-3EBC-992B-28AD0B54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50D4-BE3B-39EE-4C53-A85073CB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15" y="2306781"/>
            <a:ext cx="5615352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Previous work suggested rotation of HII regions</a:t>
            </a:r>
          </a:p>
          <a:p>
            <a:r>
              <a:rPr lang="en-US" dirty="0"/>
              <a:t>New data doesn't match prediction</a:t>
            </a:r>
          </a:p>
          <a:p>
            <a:r>
              <a:rPr lang="en-US" dirty="0"/>
              <a:t>Could turbulence explain the differences?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E14D8-FB2F-64F7-7AA5-082964D1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E68C-3D0C-4547-B79E-2216D9F39715}" type="datetime1">
              <a:rPr lang="en-US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5BD5-21E9-5B2E-1F29-434B103A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9FEB-94E6-3672-1725-4E5B0666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 dirty="0"/>
          </a:p>
        </p:txBody>
      </p:sp>
      <p:pic>
        <p:nvPicPr>
          <p:cNvPr id="7" name="Picture 6" descr="A colorful circle with a circle and a circle with a circle and a circle with a circle with a circle with a circle with a circle with a circle with a circle with a circle with a circle&#10;&#10;Description automatically generated">
            <a:extLst>
              <a:ext uri="{FF2B5EF4-FFF2-40B4-BE49-F238E27FC236}">
                <a16:creationId xmlns:a16="http://schemas.microsoft.com/office/drawing/2014/main" id="{BD515234-C0C9-084F-2242-64E241804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33" y="4158341"/>
            <a:ext cx="2634788" cy="2013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70F069-5CB8-2EAE-3044-F644DBE1E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36" y="4148602"/>
            <a:ext cx="2739306" cy="2024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29C03B-6CFB-AC55-2EDE-B36A20207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13" y="3902585"/>
            <a:ext cx="2887278" cy="27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8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95EC-5C90-CFF5-CC13-A813C0C8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37D9-18E8-431D-9CDE-E6101DB7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96" y="2306781"/>
            <a:ext cx="9967633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Simulate turbulence in HII regions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Calculating emission for each pixel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Overlaying density and velocities</a:t>
            </a:r>
          </a:p>
          <a:p>
            <a:r>
              <a:rPr lang="en-US" dirty="0"/>
              <a:t>Test different turbulence parameters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Comparing to reality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Use statistical models to compare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86324-3977-048A-B7CF-3418C7D1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343-1AA1-432E-BD85-1028CE1CD19B}" type="datetime1">
              <a:rPr lang="en-US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3D66-95D7-499E-9C2A-43570F94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AF95-6B27-A3B1-63DC-32EC9DF3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Picture 6" descr="An isolated blob unveils secrets of turbulence - Advanced Science News">
            <a:extLst>
              <a:ext uri="{FF2B5EF4-FFF2-40B4-BE49-F238E27FC236}">
                <a16:creationId xmlns:a16="http://schemas.microsoft.com/office/drawing/2014/main" id="{C3AB063F-C97B-728B-02F3-30A9035BF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98" t="-122" r="16556"/>
          <a:stretch/>
        </p:blipFill>
        <p:spPr>
          <a:xfrm>
            <a:off x="6101036" y="1712720"/>
            <a:ext cx="4744118" cy="3881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61BFCC-A8E2-6DDD-997C-1E6435D3A347}"/>
              </a:ext>
            </a:extLst>
          </p:cNvPr>
          <p:cNvSpPr txBox="1"/>
          <p:nvPr/>
        </p:nvSpPr>
        <p:spPr>
          <a:xfrm>
            <a:off x="6098274" y="5595581"/>
            <a:ext cx="46811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Image attribution: </a:t>
            </a:r>
            <a:r>
              <a:rPr lang="en-US" sz="1000" dirty="0">
                <a:ea typeface="+mn-lt"/>
                <a:cs typeface="+mn-lt"/>
                <a:hlinkClick r:id="rId4"/>
              </a:rPr>
              <a:t>https://www.advancedsciencenews.com/wp-content/uploads/2023/07/swirl-g52ac5d4ac_1280.jpg</a:t>
            </a:r>
            <a:r>
              <a:rPr lang="en-US" sz="1000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6D47-1F8D-CA67-B585-53062D3C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 Turbulence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66A2-EE9D-69CD-44EE-6D2F758E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739" y="2156690"/>
            <a:ext cx="4414930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Not all turbulence is made equal</a:t>
            </a:r>
          </a:p>
          <a:p>
            <a:r>
              <a:rPr lang="en-US" dirty="0"/>
              <a:t>Using </a:t>
            </a:r>
            <a:r>
              <a:rPr lang="en-US" dirty="0" err="1"/>
              <a:t>Turbustat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Python package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Cubes of density and velocity</a:t>
            </a:r>
          </a:p>
          <a:p>
            <a:r>
              <a:rPr lang="en-US" dirty="0"/>
              <a:t>Special case for RRLs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C59F8-9605-06B4-D573-5C44D2B3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F66F-BF13-45AA-9EA8-8C7B549AD611}" type="datetime1">
              <a:rPr lang="en-US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2019-E74C-4F64-C319-AE4F6781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4A35-9BBE-E87C-BA58-8C9C89AC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Picture 6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4CA82187-80B6-F2F9-A28A-4F21A7FEE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66" y="3836416"/>
            <a:ext cx="4294910" cy="2099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F13FA2-A949-4929-9459-1E5F5C9D8C75}"/>
              </a:ext>
            </a:extLst>
          </p:cNvPr>
          <p:cNvSpPr txBox="1"/>
          <p:nvPr/>
        </p:nvSpPr>
        <p:spPr>
          <a:xfrm>
            <a:off x="905301" y="5937100"/>
            <a:ext cx="4201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Density squared   Density</a:t>
            </a:r>
          </a:p>
        </p:txBody>
      </p:sp>
      <p:pic>
        <p:nvPicPr>
          <p:cNvPr id="9" name="Picture 8" descr="_images/rednoise_slope3_img.png">
            <a:extLst>
              <a:ext uri="{FF2B5EF4-FFF2-40B4-BE49-F238E27FC236}">
                <a16:creationId xmlns:a16="http://schemas.microsoft.com/office/drawing/2014/main" id="{31F9828C-78BA-3BCA-D62C-01D1DDD67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37" t="12912" r="21933" b="11538"/>
          <a:stretch/>
        </p:blipFill>
        <p:spPr>
          <a:xfrm>
            <a:off x="906502" y="2391519"/>
            <a:ext cx="1528952" cy="1455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7144C1-A483-3CB9-0F4A-5EBE621CDF88}"/>
              </a:ext>
            </a:extLst>
          </p:cNvPr>
          <p:cNvSpPr txBox="1"/>
          <p:nvPr/>
        </p:nvSpPr>
        <p:spPr>
          <a:xfrm>
            <a:off x="2834639" y="2547257"/>
            <a:ext cx="203780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Image attribution: </a:t>
            </a:r>
            <a:r>
              <a:rPr lang="en-US" sz="1000" dirty="0">
                <a:ea typeface="+mn-lt"/>
                <a:cs typeface="+mn-lt"/>
                <a:hlinkClick r:id="rId5"/>
              </a:rPr>
              <a:t>https://turbustat.readthedocs.io/en/latest/generating_test_data.html#three-dimensional-fields</a:t>
            </a:r>
            <a:r>
              <a:rPr lang="en-US" sz="1000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7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D59F-D26F-8A59-EF03-8D5DEF8A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 So 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9E8D-D060-78BA-FC43-6030D8B3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96" y="2306781"/>
            <a:ext cx="4644518" cy="1703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Simulation in working order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Turbulence can be added to our region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Turbulence currently acting unexpectedly</a:t>
            </a:r>
          </a:p>
          <a:p>
            <a:r>
              <a:rPr lang="en-US" dirty="0"/>
              <a:t>Simulation looks similar to 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2AD3-CD78-BDEC-97BB-B99CC347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AF3D-5917-4751-8DDC-D648BDA8BC91}" type="datetime1">
              <a:rPr lang="en-US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452A-4A3C-8B30-BFDE-8BD60F30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2B60-5F41-2946-A57E-73064B3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D59F-D26F-8A59-EF03-8D5DEF8A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 So 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9E8D-D060-78BA-FC43-6030D8B3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96" y="2306781"/>
            <a:ext cx="4644518" cy="1703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Simulation in working order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Turbulence can be added to our region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Turbulence currently acting unexpectedly</a:t>
            </a:r>
          </a:p>
          <a:p>
            <a:r>
              <a:rPr lang="en-US" dirty="0"/>
              <a:t>Simulation looks similar to 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2AD3-CD78-BDEC-97BB-B99CC347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AF3D-5917-4751-8DDC-D648BDA8BC91}" type="datetime1">
              <a:rPr lang="en-US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452A-4A3C-8B30-BFDE-8BD60F30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2B60-5F41-2946-A57E-73064B3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12BC6-4EF9-F8AC-3A9D-5AA6569842A7}"/>
              </a:ext>
            </a:extLst>
          </p:cNvPr>
          <p:cNvSpPr txBox="1"/>
          <p:nvPr/>
        </p:nvSpPr>
        <p:spPr>
          <a:xfrm>
            <a:off x="6061566" y="4933577"/>
            <a:ext cx="4206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But, what does it look like?</a:t>
            </a:r>
          </a:p>
        </p:txBody>
      </p:sp>
    </p:spTree>
    <p:extLst>
      <p:ext uri="{BB962C8B-B14F-4D97-AF65-F5344CB8AC3E}">
        <p14:creationId xmlns:p14="http://schemas.microsoft.com/office/powerpoint/2010/main" val="408653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19BE-7EEA-1C3C-6D99-5990799C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3596-187E-4741-A420-F602C0417C6E}" type="datetime1">
              <a:rPr lang="en-US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3AEB-488B-DCF4-C690-7568ADE5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A6E9D-FB8B-9D40-2575-5F79977F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9</a:t>
            </a:fld>
            <a:endParaRPr lang="en-US" dirty="0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755763-4882-E47F-BCC3-BE2FEA78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674" y="451135"/>
            <a:ext cx="6096000" cy="2978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691D13-27EC-55E2-4D28-9B0138B05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919" y="3617494"/>
            <a:ext cx="4076608" cy="2991853"/>
          </a:xfrm>
          <a:prstGeom prst="rect">
            <a:avLst/>
          </a:prstGeom>
        </p:spPr>
      </p:pic>
      <p:pic>
        <p:nvPicPr>
          <p:cNvPr id="7" name="Picture 6" descr="A colorful circle with a circle and a circle with a circle and a circle with a circle with a circle with a circle with a circle with a circle with a circle with a circle with a circle&#10;&#10;Description automatically generated">
            <a:extLst>
              <a:ext uri="{FF2B5EF4-FFF2-40B4-BE49-F238E27FC236}">
                <a16:creationId xmlns:a16="http://schemas.microsoft.com/office/drawing/2014/main" id="{96ED911D-C59E-3779-BC7D-E23B27BA1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90" y="3617495"/>
            <a:ext cx="4031383" cy="2991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B0617-D06B-81DD-4393-B594D7E8883E}"/>
              </a:ext>
            </a:extLst>
          </p:cNvPr>
          <p:cNvSpPr txBox="1"/>
          <p:nvPr/>
        </p:nvSpPr>
        <p:spPr>
          <a:xfrm>
            <a:off x="1279014" y="2961945"/>
            <a:ext cx="16225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Narrow beam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038D3-A7B1-1160-947A-796C27B0EFE2}"/>
              </a:ext>
            </a:extLst>
          </p:cNvPr>
          <p:cNvSpPr txBox="1"/>
          <p:nvPr/>
        </p:nvSpPr>
        <p:spPr>
          <a:xfrm>
            <a:off x="9188918" y="2957992"/>
            <a:ext cx="1567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Wide beam</a:t>
            </a:r>
          </a:p>
        </p:txBody>
      </p:sp>
    </p:spTree>
    <p:extLst>
      <p:ext uri="{BB962C8B-B14F-4D97-AF65-F5344CB8AC3E}">
        <p14:creationId xmlns:p14="http://schemas.microsoft.com/office/powerpoint/2010/main" val="903654808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DylanVTI</vt:lpstr>
      <vt:lpstr>Simulating Turbulence in HII Regions</vt:lpstr>
      <vt:lpstr>Introduction to HII Regions</vt:lpstr>
      <vt:lpstr>More on HII Regions</vt:lpstr>
      <vt:lpstr>Motivation for Project</vt:lpstr>
      <vt:lpstr>Project Goals</vt:lpstr>
      <vt:lpstr>Exploring Turbulence</vt:lpstr>
      <vt:lpstr>Work Done So Far</vt:lpstr>
      <vt:lpstr>Work Done So Far</vt:lpstr>
      <vt:lpstr>PowerPoint Presentation</vt:lpstr>
      <vt:lpstr>PowerPoint Presentation</vt:lpstr>
      <vt:lpstr>Future Work</vt:lpstr>
      <vt:lpstr>Significance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501</cp:revision>
  <dcterms:created xsi:type="dcterms:W3CDTF">2024-07-03T14:54:58Z</dcterms:created>
  <dcterms:modified xsi:type="dcterms:W3CDTF">2024-07-26T18:07:59Z</dcterms:modified>
</cp:coreProperties>
</file>