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9144000" cy="5143500" type="screen16x9"/>
  <p:notesSz cx="6858000" cy="9144000"/>
  <p:embeddedFontLst>
    <p:embeddedFont>
      <p:font typeface="Recursive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5JMkZaQrMT9sATRZjnXR714Q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749A9-583F-436E-929B-AB4AAA257C79}" v="17" dt="2025-06-17T03:46:23.6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432" y="-4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Teodorescu" userId="c0861eb71ccff382" providerId="LiveId" clId="{01BA4C63-0836-4820-B504-900182F3483E}"/>
    <pc:docChg chg="custSel addSld modSld">
      <pc:chgData name="Florin Teodorescu" userId="c0861eb71ccff382" providerId="LiveId" clId="{01BA4C63-0836-4820-B504-900182F3483E}" dt="2025-06-15T15:02:35.324" v="173" actId="14100"/>
      <pc:docMkLst>
        <pc:docMk/>
      </pc:docMkLst>
      <pc:sldChg chg="modSp mod">
        <pc:chgData name="Florin Teodorescu" userId="c0861eb71ccff382" providerId="LiveId" clId="{01BA4C63-0836-4820-B504-900182F3483E}" dt="2025-06-15T14:59:45.128" v="160" actId="20577"/>
        <pc:sldMkLst>
          <pc:docMk/>
          <pc:sldMk cId="2929226796" sldId="261"/>
        </pc:sldMkLst>
        <pc:spChg chg="mod">
          <ac:chgData name="Florin Teodorescu" userId="c0861eb71ccff382" providerId="LiveId" clId="{01BA4C63-0836-4820-B504-900182F3483E}" dt="2025-06-15T14:59:45.128" v="160" actId="20577"/>
          <ac:spMkLst>
            <pc:docMk/>
            <pc:sldMk cId="2929226796" sldId="261"/>
            <ac:spMk id="74" creationId="{00000000-0000-0000-0000-000000000000}"/>
          </ac:spMkLst>
        </pc:spChg>
      </pc:sldChg>
      <pc:sldChg chg="modSp add mod">
        <pc:chgData name="Florin Teodorescu" userId="c0861eb71ccff382" providerId="LiveId" clId="{01BA4C63-0836-4820-B504-900182F3483E}" dt="2025-06-15T15:02:35.324" v="173" actId="14100"/>
        <pc:sldMkLst>
          <pc:docMk/>
          <pc:sldMk cId="3545896081" sldId="262"/>
        </pc:sldMkLst>
        <pc:spChg chg="mod">
          <ac:chgData name="Florin Teodorescu" userId="c0861eb71ccff382" providerId="LiveId" clId="{01BA4C63-0836-4820-B504-900182F3483E}" dt="2025-06-15T15:02:35.324" v="173" actId="14100"/>
          <ac:spMkLst>
            <pc:docMk/>
            <pc:sldMk cId="3545896081" sldId="262"/>
            <ac:spMk id="73" creationId="{00000000-0000-0000-0000-000000000000}"/>
          </ac:spMkLst>
        </pc:spChg>
      </pc:sldChg>
    </pc:docChg>
  </pc:docChgLst>
  <pc:docChgLst>
    <pc:chgData name="Florin Teodorescu" userId="c0861eb71ccff382" providerId="LiveId" clId="{FF750779-E681-486A-AB58-41257E6FF628}"/>
    <pc:docChg chg="undo custSel addSld modSld">
      <pc:chgData name="Florin Teodorescu" userId="c0861eb71ccff382" providerId="LiveId" clId="{FF750779-E681-486A-AB58-41257E6FF628}" dt="2025-06-13T23:15:02.656" v="665" actId="20577"/>
      <pc:docMkLst>
        <pc:docMk/>
      </pc:docMkLst>
      <pc:sldChg chg="modSp add mod">
        <pc:chgData name="Florin Teodorescu" userId="c0861eb71ccff382" providerId="LiveId" clId="{FF750779-E681-486A-AB58-41257E6FF628}" dt="2025-06-13T23:14:32.488" v="655" actId="20577"/>
        <pc:sldMkLst>
          <pc:docMk/>
          <pc:sldMk cId="298164274" sldId="260"/>
        </pc:sldMkLst>
        <pc:spChg chg="mod ord">
          <ac:chgData name="Florin Teodorescu" userId="c0861eb71ccff382" providerId="LiveId" clId="{FF750779-E681-486A-AB58-41257E6FF628}" dt="2025-06-13T22:41:26.850" v="34" actId="14100"/>
          <ac:spMkLst>
            <pc:docMk/>
            <pc:sldMk cId="298164274" sldId="260"/>
            <ac:spMk id="73" creationId="{00000000-0000-0000-0000-000000000000}"/>
          </ac:spMkLst>
        </pc:spChg>
        <pc:spChg chg="mod">
          <ac:chgData name="Florin Teodorescu" userId="c0861eb71ccff382" providerId="LiveId" clId="{FF750779-E681-486A-AB58-41257E6FF628}" dt="2025-06-13T23:14:32.488" v="655" actId="20577"/>
          <ac:spMkLst>
            <pc:docMk/>
            <pc:sldMk cId="298164274" sldId="260"/>
            <ac:spMk id="74" creationId="{00000000-0000-0000-0000-000000000000}"/>
          </ac:spMkLst>
        </pc:spChg>
      </pc:sldChg>
      <pc:sldChg chg="modSp add mod">
        <pc:chgData name="Florin Teodorescu" userId="c0861eb71ccff382" providerId="LiveId" clId="{FF750779-E681-486A-AB58-41257E6FF628}" dt="2025-06-13T23:15:02.656" v="665" actId="20577"/>
        <pc:sldMkLst>
          <pc:docMk/>
          <pc:sldMk cId="2929226796" sldId="261"/>
        </pc:sldMkLst>
        <pc:spChg chg="mod">
          <ac:chgData name="Florin Teodorescu" userId="c0861eb71ccff382" providerId="LiveId" clId="{FF750779-E681-486A-AB58-41257E6FF628}" dt="2025-06-13T22:56:40.220" v="531" actId="20577"/>
          <ac:spMkLst>
            <pc:docMk/>
            <pc:sldMk cId="2929226796" sldId="261"/>
            <ac:spMk id="73" creationId="{00000000-0000-0000-0000-000000000000}"/>
          </ac:spMkLst>
        </pc:spChg>
        <pc:spChg chg="mod">
          <ac:chgData name="Florin Teodorescu" userId="c0861eb71ccff382" providerId="LiveId" clId="{FF750779-E681-486A-AB58-41257E6FF628}" dt="2025-06-13T23:15:02.656" v="665" actId="20577"/>
          <ac:spMkLst>
            <pc:docMk/>
            <pc:sldMk cId="2929226796" sldId="261"/>
            <ac:spMk id="74" creationId="{00000000-0000-0000-0000-000000000000}"/>
          </ac:spMkLst>
        </pc:spChg>
      </pc:sldChg>
    </pc:docChg>
  </pc:docChgLst>
  <pc:docChgLst>
    <pc:chgData name="Florin Teodorescu" userId="c0861eb71ccff382" providerId="LiveId" clId="{D6A536B1-BF7C-4FEA-B8FD-8007AA2B227A}"/>
    <pc:docChg chg="modSld">
      <pc:chgData name="Florin Teodorescu" userId="c0861eb71ccff382" providerId="LiveId" clId="{D6A536B1-BF7C-4FEA-B8FD-8007AA2B227A}" dt="2025-06-06T13:56:57.548" v="20" actId="20577"/>
      <pc:docMkLst>
        <pc:docMk/>
      </pc:docMkLst>
      <pc:sldChg chg="modSp mod">
        <pc:chgData name="Florin Teodorescu" userId="c0861eb71ccff382" providerId="LiveId" clId="{D6A536B1-BF7C-4FEA-B8FD-8007AA2B227A}" dt="2025-06-06T13:56:57.548" v="20" actId="20577"/>
        <pc:sldMkLst>
          <pc:docMk/>
          <pc:sldMk cId="0" sldId="257"/>
        </pc:sldMkLst>
        <pc:spChg chg="mod">
          <ac:chgData name="Florin Teodorescu" userId="c0861eb71ccff382" providerId="LiveId" clId="{D6A536B1-BF7C-4FEA-B8FD-8007AA2B227A}" dt="2025-06-06T13:56:57.548" v="20" actId="20577"/>
          <ac:spMkLst>
            <pc:docMk/>
            <pc:sldMk cId="0" sldId="257"/>
            <ac:spMk id="74" creationId="{00000000-0000-0000-0000-000000000000}"/>
          </ac:spMkLst>
        </pc:spChg>
      </pc:sldChg>
    </pc:docChg>
  </pc:docChgLst>
  <pc:docChgLst>
    <pc:chgData name="Florin Teodorescu" userId="c0861eb71ccff382" providerId="LiveId" clId="{B67749A9-583F-436E-929B-AB4AAA257C79}"/>
    <pc:docChg chg="undo custSel modSld">
      <pc:chgData name="Florin Teodorescu" userId="c0861eb71ccff382" providerId="LiveId" clId="{B67749A9-583F-436E-929B-AB4AAA257C79}" dt="2025-06-17T03:46:03.870" v="359" actId="3626"/>
      <pc:docMkLst>
        <pc:docMk/>
      </pc:docMkLst>
      <pc:sldChg chg="modSp mod">
        <pc:chgData name="Florin Teodorescu" userId="c0861eb71ccff382" providerId="LiveId" clId="{B67749A9-583F-436E-929B-AB4AAA257C79}" dt="2025-06-17T03:46:03.870" v="359" actId="3626"/>
        <pc:sldMkLst>
          <pc:docMk/>
          <pc:sldMk cId="0" sldId="257"/>
        </pc:sldMkLst>
        <pc:spChg chg="mod">
          <ac:chgData name="Florin Teodorescu" userId="c0861eb71ccff382" providerId="LiveId" clId="{B67749A9-583F-436E-929B-AB4AAA257C79}" dt="2025-06-17T03:46:03.870" v="359" actId="3626"/>
          <ac:spMkLst>
            <pc:docMk/>
            <pc:sldMk cId="0" sldId="257"/>
            <ac:spMk id="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64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999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3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FlorinTeo/CodeSinaia-2025.src/blob/main/IntroToPy/RandomsDataSet_1.py" TargetMode="External"/><Relationship Id="rId13" Type="http://schemas.openxmlformats.org/officeDocument/2006/relationships/hyperlink" Target="https://github.com/FlorinTeo/CodeSinaia-2025.src/blob/main/IntroToPy/RandomsMatPlotLib.ipynb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FlorinTeo/CodeSinaia-2025.src/blob/main/IntroToPy/RandomsDataSet_0.py" TargetMode="External"/><Relationship Id="rId12" Type="http://schemas.openxmlformats.org/officeDocument/2006/relationships/hyperlink" Target="https://pandas.pydata.org/pandas-docs/stable/referenc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FlorinTeo/CodeSinaia-2025.src/blob/main/IntroToPy/RandomNumber.py" TargetMode="External"/><Relationship Id="rId11" Type="http://schemas.openxmlformats.org/officeDocument/2006/relationships/hyperlink" Target="https://code.visualstudio.com/docs/datascience/jupyter-notebooks" TargetMode="External"/><Relationship Id="rId5" Type="http://schemas.openxmlformats.org/officeDocument/2006/relationships/hyperlink" Target="https://github.com/FlorinTeo/CodeSinaia-2025.src/blob/main/IntroToPy/RandomsGen_1.py" TargetMode="External"/><Relationship Id="rId15" Type="http://schemas.openxmlformats.org/officeDocument/2006/relationships/image" Target="../media/image4.png"/><Relationship Id="rId10" Type="http://schemas.openxmlformats.org/officeDocument/2006/relationships/hyperlink" Target="https://jupyter-notebook.readthedocs.io/en/stable/" TargetMode="External"/><Relationship Id="rId4" Type="http://schemas.openxmlformats.org/officeDocument/2006/relationships/hyperlink" Target="https://github.com/FlorinTeo/CodeSinaia-2025.src/blob/main/IntroToPy/RandomsGen_0.py" TargetMode="External"/><Relationship Id="rId9" Type="http://schemas.openxmlformats.org/officeDocument/2006/relationships/hyperlink" Target="https://github.com/FlorinTeo/CodeSinaia-2025.src/blob/main/IntroToPy/RandomsPandas_0.ipynb" TargetMode="External"/><Relationship Id="rId14" Type="http://schemas.openxmlformats.org/officeDocument/2006/relationships/hyperlink" Target="https://matplotlib.org/stable/users/index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9000"/>
          </a:blip>
          <a:srcRect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>
            <a:spLocks noGrp="1"/>
          </p:cNvSpPr>
          <p:nvPr>
            <p:ph type="ctrTitle"/>
          </p:nvPr>
        </p:nvSpPr>
        <p:spPr>
          <a:xfrm>
            <a:off x="1529450" y="1129650"/>
            <a:ext cx="5333400" cy="22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b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Python and Data Science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"/>
          <p:cNvSpPr txBox="1">
            <a:spLocks noGrp="1"/>
          </p:cNvSpPr>
          <p:nvPr>
            <p:ph type="subTitle" idx="1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59" name="Google Shape;59;p1" descr="Mobiri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lang="en" sz="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lang="en" sz="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lang="en" sz="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lang="en" sz="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1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2" name="Google Shape;62;p1"/>
          <p:cNvCxnSpPr/>
          <p:nvPr/>
        </p:nvCxnSpPr>
        <p:spPr>
          <a:xfrm>
            <a:off x="6786650" y="2211400"/>
            <a:ext cx="22794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3" name="Google Shape;63;p1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4" name="Google Shape;64;p1"/>
          <p:cNvCxnSpPr/>
          <p:nvPr/>
        </p:nvCxnSpPr>
        <p:spPr>
          <a:xfrm>
            <a:off x="-59700" y="2289275"/>
            <a:ext cx="15996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5" name="Google Shape;65;p1"/>
          <p:cNvCxnSpPr/>
          <p:nvPr/>
        </p:nvCxnSpPr>
        <p:spPr>
          <a:xfrm>
            <a:off x="2109500" y="288650"/>
            <a:ext cx="0" cy="13596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6" name="Google Shape;66;p1"/>
          <p:cNvCxnSpPr/>
          <p:nvPr/>
        </p:nvCxnSpPr>
        <p:spPr>
          <a:xfrm>
            <a:off x="2947700" y="2703700"/>
            <a:ext cx="0" cy="13596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67" name="Google Shape;67;p1" title="Untitled drawing (4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"/>
          <p:cNvPicPr preferRelativeResize="0"/>
          <p:nvPr/>
        </p:nvPicPr>
        <p:blipFill rotWithShape="1">
          <a:blip r:embed="rId3">
            <a:alphaModFix amt="3000"/>
          </a:blip>
          <a:srcRect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Goals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717275" y="924828"/>
            <a:ext cx="84226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en" b="1" dirty="0"/>
              <a:t>RandomsGen </a:t>
            </a:r>
            <a:r>
              <a:rPr lang="en" sz="1100" dirty="0"/>
              <a:t>(ref: </a:t>
            </a:r>
            <a:r>
              <a:rPr lang="en" sz="1100" dirty="0">
                <a:hlinkClick r:id="rId4"/>
              </a:rPr>
              <a:t>1</a:t>
            </a:r>
            <a:r>
              <a:rPr lang="en" sz="1100" dirty="0"/>
              <a:t>, </a:t>
            </a:r>
            <a:r>
              <a:rPr lang="en" sz="1100" dirty="0">
                <a:hlinkClick r:id="rId5"/>
              </a:rPr>
              <a:t>2</a:t>
            </a:r>
            <a:r>
              <a:rPr lang="en" sz="1100" dirty="0"/>
              <a:t>, </a:t>
            </a:r>
            <a:r>
              <a:rPr lang="en" sz="1100" dirty="0">
                <a:hlinkClick r:id="rId6"/>
              </a:rPr>
              <a:t>3</a:t>
            </a:r>
            <a:r>
              <a:rPr lang="en" sz="1100" dirty="0"/>
              <a:t>, </a:t>
            </a:r>
            <a:r>
              <a:rPr lang="en" sz="1100" dirty="0">
                <a:hlinkClick r:id="rId7"/>
              </a:rPr>
              <a:t>4</a:t>
            </a:r>
            <a:r>
              <a:rPr lang="en" sz="1100" dirty="0"/>
              <a:t>)</a:t>
            </a:r>
            <a:br>
              <a:rPr lang="en" b="1" dirty="0"/>
            </a:br>
            <a:r>
              <a:rPr lang="en" sz="1400" dirty="0"/>
              <a:t>Generate a large set of random numbers in a given range [</a:t>
            </a:r>
            <a:r>
              <a:rPr lang="en" sz="1400" i="1" dirty="0"/>
              <a:t>nStart</a:t>
            </a:r>
            <a:r>
              <a:rPr lang="en" sz="1400" dirty="0"/>
              <a:t> - </a:t>
            </a:r>
            <a:r>
              <a:rPr lang="en" sz="1400" i="1" dirty="0"/>
              <a:t>nEnd</a:t>
            </a:r>
            <a:r>
              <a:rPr lang="en" sz="1400" dirty="0"/>
              <a:t>]. Print the </a:t>
            </a:r>
            <a:r>
              <a:rPr lang="en" sz="1400" i="1" dirty="0"/>
              <a:t>nTop</a:t>
            </a:r>
            <a:r>
              <a:rPr lang="en" sz="1400" dirty="0"/>
              <a:t> numbers which were generated most frequently, in their frequency order.</a:t>
            </a:r>
            <a:endParaRPr sz="1400"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Char char="➢"/>
            </a:pPr>
            <a:r>
              <a:rPr lang="en" sz="1200" dirty="0"/>
              <a:t>Basics of Python programming language: conditionals, loops, arrays, I/O.</a:t>
            </a: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Char char="➢"/>
            </a:pPr>
            <a:r>
              <a:rPr lang="en" sz="1200" dirty="0"/>
              <a:t>Beyond basics: classes, accessors, multi-module programs.</a:t>
            </a:r>
            <a:endParaRPr sz="1200"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/>
          </a:p>
          <a:p>
            <a:pPr lvl="0">
              <a:buSzPct val="108108"/>
              <a:buChar char="❖"/>
            </a:pPr>
            <a:r>
              <a:rPr lang="en" b="1" dirty="0"/>
              <a:t>RandomsDataSet </a:t>
            </a:r>
            <a:r>
              <a:rPr lang="en" sz="1100" dirty="0"/>
              <a:t>(ref: </a:t>
            </a:r>
            <a:r>
              <a:rPr lang="en" sz="1100" dirty="0">
                <a:hlinkClick r:id="rId8"/>
              </a:rPr>
              <a:t>1</a:t>
            </a:r>
            <a:r>
              <a:rPr lang="en" sz="1100" dirty="0"/>
              <a:t>, </a:t>
            </a:r>
            <a:r>
              <a:rPr lang="en" sz="1100" dirty="0">
                <a:hlinkClick r:id="rId9"/>
              </a:rPr>
              <a:t>2</a:t>
            </a:r>
            <a:r>
              <a:rPr lang="en" sz="1100" dirty="0"/>
              <a:t>)</a:t>
            </a:r>
            <a:br>
              <a:rPr lang="en" sz="1100" dirty="0"/>
            </a:br>
            <a:r>
              <a:rPr lang="en" sz="1400" dirty="0"/>
              <a:t>Reorganize the set of randoms in an object model closer to a database structure.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Char char="➢"/>
            </a:pPr>
            <a:r>
              <a:rPr lang="en-US" sz="1200" dirty="0">
                <a:hlinkClick r:id="rId10"/>
              </a:rPr>
              <a:t>Jupyter Notebooks</a:t>
            </a:r>
            <a:r>
              <a:rPr lang="en-US" sz="1200" dirty="0"/>
              <a:t> and </a:t>
            </a:r>
            <a:r>
              <a:rPr lang="en-US" sz="1200" dirty="0">
                <a:hlinkClick r:id="rId11"/>
              </a:rPr>
              <a:t>Jupyter </a:t>
            </a:r>
            <a:r>
              <a:rPr lang="en-US" sz="1200" dirty="0" err="1">
                <a:hlinkClick r:id="rId11"/>
              </a:rPr>
              <a:t>VSCode</a:t>
            </a:r>
            <a:r>
              <a:rPr lang="en-US" sz="1200" dirty="0">
                <a:hlinkClick r:id="rId11"/>
              </a:rPr>
              <a:t> extension</a:t>
            </a:r>
            <a:r>
              <a:rPr lang="en-US" sz="1200" dirty="0"/>
              <a:t>.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Char char="➢"/>
            </a:pPr>
            <a:r>
              <a:rPr lang="en" sz="1200" dirty="0">
                <a:hlinkClick r:id="rId12"/>
              </a:rPr>
              <a:t>Pandas</a:t>
            </a:r>
            <a:r>
              <a:rPr lang="en" sz="1200" dirty="0"/>
              <a:t>: data frames, data sets, joins, group_by, top N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❖"/>
            </a:pPr>
            <a:r>
              <a:rPr lang="en" b="1" dirty="0"/>
              <a:t>RandomsGraphs </a:t>
            </a: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(ref: </a:t>
            </a: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13"/>
              </a:rPr>
              <a:t>1</a:t>
            </a:r>
            <a:r>
              <a:rPr kumimoji="0" lang="en" sz="11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  <a:br>
              <a:rPr lang="en" dirty="0"/>
            </a:br>
            <a:r>
              <a:rPr lang="en" sz="1400" dirty="0"/>
              <a:t>Create visualizations of the random numbers in multiple graphs: count-by-number, number-by-iteration. 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Font typeface="Arial"/>
              <a:buChar char="➢"/>
            </a:pPr>
            <a:r>
              <a:rPr lang="en" sz="1200" dirty="0">
                <a:hlinkClick r:id="rId14"/>
              </a:rPr>
              <a:t>Matplotlib</a:t>
            </a:r>
            <a:r>
              <a:rPr lang="en" sz="1200" dirty="0"/>
              <a:t>: plot charts, bar charts, box (whisker) charts.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Char char="➢"/>
            </a:pPr>
            <a:r>
              <a:rPr lang="en" sz="1200" dirty="0"/>
              <a:t>Statistics: median, mean, range, quantiles. 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endParaRPr sz="1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dirty="0"/>
          </a:p>
        </p:txBody>
      </p:sp>
      <p:cxnSp>
        <p:nvCxnSpPr>
          <p:cNvPr id="75" name="Google Shape;75;p2"/>
          <p:cNvCxnSpPr>
            <a:cxnSpLocks/>
          </p:cNvCxnSpPr>
          <p:nvPr/>
        </p:nvCxnSpPr>
        <p:spPr>
          <a:xfrm>
            <a:off x="1436914" y="484900"/>
            <a:ext cx="7213086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 title="Untitled drawing (4).pn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"/>
          <p:cNvPicPr preferRelativeResize="0"/>
          <p:nvPr/>
        </p:nvPicPr>
        <p:blipFill rotWithShape="1">
          <a:blip r:embed="rId3">
            <a:alphaModFix amt="3000"/>
          </a:blip>
          <a:srcRect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717275" y="924827"/>
            <a:ext cx="8422625" cy="3579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en-US" b="1" dirty="0"/>
              <a:t>Simplest script:</a:t>
            </a:r>
          </a:p>
          <a:p>
            <a:pPr lvl="1" indent="-342900"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r>
              <a:rPr lang="en-US" b="1" dirty="0"/>
              <a:t>variables, comments, literals, print, if / for / while, arrays, maps, file I/O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en-US" b="1" dirty="0"/>
              <a:t>Methods: </a:t>
            </a:r>
          </a:p>
          <a:p>
            <a:pPr lvl="1" indent="-342900"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r>
              <a:rPr lang="en-US" b="1" dirty="0"/>
              <a:t>Parameters &amp; return (multi) values</a:t>
            </a:r>
          </a:p>
          <a:p>
            <a:pPr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r>
              <a:rPr lang="en-US" b="1" dirty="0"/>
              <a:t>Classes:</a:t>
            </a:r>
          </a:p>
          <a:p>
            <a:pPr lvl="1"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r>
              <a:rPr lang="en-US" b="1" dirty="0"/>
              <a:t>self, public / private fields, constructor &amp; methods, @classmethod, @staticmethod, __str__, __</a:t>
            </a:r>
            <a:r>
              <a:rPr lang="en-US" b="1" dirty="0" err="1"/>
              <a:t>lt</a:t>
            </a:r>
            <a:r>
              <a:rPr lang="en-US" b="1" dirty="0"/>
              <a:t>__, </a:t>
            </a:r>
            <a:r>
              <a:rPr lang="en-US" b="1" dirty="0" err="1"/>
              <a:t>json</a:t>
            </a:r>
            <a:r>
              <a:rPr lang="en-US" b="1" dirty="0"/>
              <a:t> serialization, __name__</a:t>
            </a:r>
          </a:p>
          <a:p>
            <a:pPr lvl="1"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r>
              <a:rPr lang="en-US" b="1" dirty="0"/>
              <a:t>from </a:t>
            </a:r>
            <a:r>
              <a:rPr lang="en-US" b="1" i="1" dirty="0"/>
              <a:t>module</a:t>
            </a:r>
            <a:r>
              <a:rPr lang="en-US" b="1" dirty="0"/>
              <a:t> import </a:t>
            </a:r>
            <a:r>
              <a:rPr lang="en-US" b="1" i="1" dirty="0"/>
              <a:t>definition</a:t>
            </a:r>
          </a:p>
          <a:p>
            <a:pPr lvl="1" indent="-342900"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endParaRPr sz="1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dirty="0"/>
          </a:p>
        </p:txBody>
      </p:sp>
      <p:cxnSp>
        <p:nvCxnSpPr>
          <p:cNvPr id="75" name="Google Shape;75;p2"/>
          <p:cNvCxnSpPr>
            <a:cxnSpLocks/>
          </p:cNvCxnSpPr>
          <p:nvPr/>
        </p:nvCxnSpPr>
        <p:spPr>
          <a:xfrm>
            <a:off x="1436914" y="484900"/>
            <a:ext cx="7213086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 title="Untitled drawing (4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274826" y="242250"/>
            <a:ext cx="2457358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Python basics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</p:spTree>
    <p:extLst>
      <p:ext uri="{BB962C8B-B14F-4D97-AF65-F5344CB8AC3E}">
        <p14:creationId xmlns:p14="http://schemas.microsoft.com/office/powerpoint/2010/main" val="29816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"/>
          <p:cNvPicPr preferRelativeResize="0"/>
          <p:nvPr/>
        </p:nvPicPr>
        <p:blipFill rotWithShape="1">
          <a:blip r:embed="rId3">
            <a:alphaModFix amt="3000"/>
          </a:blip>
          <a:srcRect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717275" y="924828"/>
            <a:ext cx="8422625" cy="314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en-US" b="1" dirty="0"/>
              <a:t>Installation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en-US" b="1"/>
              <a:t>DataFrame</a:t>
            </a:r>
            <a:r>
              <a:rPr lang="ro-RO" b="1"/>
              <a:t> and Series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ro-RO" b="1"/>
              <a:t>Aggregators</a:t>
            </a:r>
          </a:p>
          <a:p>
            <a:pPr lvl="1" indent="-342900"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r>
              <a:rPr lang="ro-RO" b="1"/>
              <a:t>Mean, median, std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ro-RO" b="1"/>
              <a:t>Working with multiple data sets</a:t>
            </a:r>
          </a:p>
          <a:p>
            <a:pPr lvl="1" indent="-342900"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r>
              <a:rPr lang="ro-RO" b="1"/>
              <a:t>Merge, groupby, top</a:t>
            </a:r>
            <a:endParaRPr lang="en-US" b="1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endParaRPr sz="1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dirty="0"/>
          </a:p>
        </p:txBody>
      </p:sp>
      <p:cxnSp>
        <p:nvCxnSpPr>
          <p:cNvPr id="75" name="Google Shape;75;p2"/>
          <p:cNvCxnSpPr>
            <a:cxnSpLocks/>
          </p:cNvCxnSpPr>
          <p:nvPr/>
        </p:nvCxnSpPr>
        <p:spPr>
          <a:xfrm>
            <a:off x="1436914" y="484900"/>
            <a:ext cx="7213086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 title="Untitled drawing (4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274826" y="242250"/>
            <a:ext cx="2457358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Pandas basics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</p:spTree>
    <p:extLst>
      <p:ext uri="{BB962C8B-B14F-4D97-AF65-F5344CB8AC3E}">
        <p14:creationId xmlns:p14="http://schemas.microsoft.com/office/powerpoint/2010/main" val="292922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2"/>
          <p:cNvPicPr preferRelativeResize="0"/>
          <p:nvPr/>
        </p:nvPicPr>
        <p:blipFill rotWithShape="1">
          <a:blip r:embed="rId3">
            <a:alphaModFix amt="3000"/>
          </a:blip>
          <a:srcRect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717275" y="924828"/>
            <a:ext cx="8422625" cy="3146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en-US" b="1" dirty="0"/>
              <a:t>Installation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en-US" b="1"/>
              <a:t>DataFrame</a:t>
            </a:r>
            <a:r>
              <a:rPr lang="ro-RO" b="1"/>
              <a:t> and Series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ro-RO" b="1"/>
              <a:t>Aggregators</a:t>
            </a:r>
          </a:p>
          <a:p>
            <a:pPr lvl="1" indent="-342900"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r>
              <a:rPr lang="ro-RO" b="1"/>
              <a:t>Mean, median, std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r>
              <a:rPr lang="ro-RO" b="1"/>
              <a:t>Working with multiple data sets</a:t>
            </a:r>
          </a:p>
          <a:p>
            <a:pPr lvl="1" indent="-342900">
              <a:spcBef>
                <a:spcPts val="1200"/>
              </a:spcBef>
              <a:buSzPct val="138996"/>
              <a:buChar char="❖"/>
              <a:tabLst>
                <a:tab pos="6575425" algn="l"/>
              </a:tabLst>
            </a:pPr>
            <a:r>
              <a:rPr lang="ro-RO" b="1"/>
              <a:t>Merge, groupby, top</a:t>
            </a:r>
            <a:endParaRPr lang="en-US" b="1" dirty="0"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38996"/>
              <a:buChar char="❖"/>
              <a:tabLst>
                <a:tab pos="6575425" algn="l"/>
              </a:tabLst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6126"/>
              <a:buNone/>
            </a:pPr>
            <a:endParaRPr sz="12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endParaRPr sz="1000"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endParaRPr dirty="0"/>
          </a:p>
        </p:txBody>
      </p:sp>
      <p:cxnSp>
        <p:nvCxnSpPr>
          <p:cNvPr id="75" name="Google Shape;75;p2"/>
          <p:cNvCxnSpPr>
            <a:cxnSpLocks/>
          </p:cNvCxnSpPr>
          <p:nvPr/>
        </p:nvCxnSpPr>
        <p:spPr>
          <a:xfrm>
            <a:off x="1436914" y="484900"/>
            <a:ext cx="7213086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" name="Google Shape;76;p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7" name="Google Shape;77;p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 title="Untitled drawing (4)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274826" y="242250"/>
            <a:ext cx="3067464" cy="57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o-RO">
                <a:latin typeface="Recursive"/>
                <a:ea typeface="Recursive"/>
                <a:cs typeface="Recursive"/>
                <a:sym typeface="Recursive"/>
              </a:rPr>
              <a:t>Matplotlib</a:t>
            </a:r>
            <a:r>
              <a:rPr lang="en">
                <a:latin typeface="Recursive"/>
                <a:ea typeface="Recursive"/>
                <a:cs typeface="Recursive"/>
                <a:sym typeface="Recursive"/>
              </a:rPr>
              <a:t> </a:t>
            </a:r>
            <a:r>
              <a:rPr lang="en" dirty="0">
                <a:latin typeface="Recursive"/>
                <a:ea typeface="Recursive"/>
                <a:cs typeface="Recursive"/>
                <a:sym typeface="Recursive"/>
              </a:rPr>
              <a:t>basics</a:t>
            </a:r>
            <a:endParaRPr dirty="0">
              <a:latin typeface="Recursive"/>
              <a:ea typeface="Recursive"/>
              <a:cs typeface="Recursive"/>
              <a:sym typeface="Recursive"/>
            </a:endParaRPr>
          </a:p>
        </p:txBody>
      </p:sp>
    </p:spTree>
    <p:extLst>
      <p:ext uri="{BB962C8B-B14F-4D97-AF65-F5344CB8AC3E}">
        <p14:creationId xmlns:p14="http://schemas.microsoft.com/office/powerpoint/2010/main" val="354589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"/>
          <p:cNvPicPr preferRelativeResize="0"/>
          <p:nvPr/>
        </p:nvPicPr>
        <p:blipFill rotWithShape="1">
          <a:blip r:embed="rId3">
            <a:alphaModFix amt="4000"/>
          </a:blip>
          <a:srcRect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>
            <a:spLocks noGrp="1"/>
          </p:cNvSpPr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Sample Heading With Picture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Sample text: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1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1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2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2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Sub-topic 3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Point 3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More sample text</a:t>
            </a:r>
            <a:endParaRPr/>
          </a:p>
        </p:txBody>
      </p:sp>
      <p:cxnSp>
        <p:nvCxnSpPr>
          <p:cNvPr id="86" name="Google Shape;86;p3"/>
          <p:cNvCxnSpPr/>
          <p:nvPr/>
        </p:nvCxnSpPr>
        <p:spPr>
          <a:xfrm>
            <a:off x="5183275" y="484900"/>
            <a:ext cx="34668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7" name="Google Shape;87;p3"/>
          <p:cNvCxnSpPr/>
          <p:nvPr/>
        </p:nvCxnSpPr>
        <p:spPr>
          <a:xfrm>
            <a:off x="274825" y="4757625"/>
            <a:ext cx="7350900" cy="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3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2025 Copyright © by INPROTED –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lang="en" sz="750" b="1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" sz="750" b="0" i="0" u="none" strike="noStrike" cap="none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3"/>
          <p:cNvCxnSpPr/>
          <p:nvPr/>
        </p:nvCxnSpPr>
        <p:spPr>
          <a:xfrm rot="10800000">
            <a:off x="4474200" y="1022475"/>
            <a:ext cx="0" cy="33630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0" name="Google Shape;90;p3" title="Untitled drawing (4) (1).jpg"/>
          <p:cNvPicPr preferRelativeResize="0"/>
          <p:nvPr/>
        </p:nvPicPr>
        <p:blipFill rotWithShape="1">
          <a:blip r:embed="rId4">
            <a:alphaModFix/>
          </a:blip>
          <a:srcRect b="5096"/>
          <a:stretch/>
        </p:blipFill>
        <p:spPr>
          <a:xfrm>
            <a:off x="4993863" y="1268326"/>
            <a:ext cx="3801574" cy="2705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 title="Untitled drawing (4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4"/>
          <p:cNvPicPr preferRelativeResize="0"/>
          <p:nvPr/>
        </p:nvPicPr>
        <p:blipFill rotWithShape="1">
          <a:blip r:embed="rId3">
            <a:alphaModFix amt="9000"/>
          </a:blip>
          <a:srcRect/>
          <a:stretch/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4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"/>
          <p:cNvSpPr txBox="1">
            <a:spLocks noGrp="1"/>
          </p:cNvSpPr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b="1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00" name="Google Shape;100;p4"/>
          <p:cNvSpPr txBox="1">
            <a:spLocks noGrp="1"/>
          </p:cNvSpPr>
          <p:nvPr>
            <p:ph type="subTitle" idx="1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b="1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101" name="Google Shape;101;p4" descr="Mobiris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4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</a:pP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2025 Copyright © by INPROTED– </a:t>
            </a:r>
            <a:r>
              <a:rPr lang="en" sz="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nternational </a:t>
            </a:r>
            <a:r>
              <a:rPr lang="en" sz="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</a:t>
            </a: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fessionals for </a:t>
            </a:r>
            <a:r>
              <a:rPr lang="en" sz="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echnology and </a:t>
            </a:r>
            <a:r>
              <a:rPr lang="en" sz="75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Ed</a:t>
            </a:r>
            <a:r>
              <a:rPr lang="en" sz="75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ucation | All Rights Reserved</a:t>
            </a: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4"/>
          <p:cNvCxnSpPr/>
          <p:nvPr/>
        </p:nvCxnSpPr>
        <p:spPr>
          <a:xfrm rot="10800000" flipH="1">
            <a:off x="-67475" y="1896400"/>
            <a:ext cx="2348700" cy="13560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4" name="Google Shape;104;p4"/>
          <p:cNvCxnSpPr/>
          <p:nvPr/>
        </p:nvCxnSpPr>
        <p:spPr>
          <a:xfrm rot="10800000" flipH="1">
            <a:off x="6208400" y="2901300"/>
            <a:ext cx="2715600" cy="15678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  <p:pic>
        <p:nvPicPr>
          <p:cNvPr id="105" name="Google Shape;105;p4" title="Untitled drawing (4)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4"/>
          <p:cNvCxnSpPr/>
          <p:nvPr/>
        </p:nvCxnSpPr>
        <p:spPr>
          <a:xfrm rot="10800000" flipH="1">
            <a:off x="3319225" y="-129875"/>
            <a:ext cx="2376600" cy="1372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107" name="Google Shape;107;p4"/>
          <p:cNvCxnSpPr/>
          <p:nvPr/>
        </p:nvCxnSpPr>
        <p:spPr>
          <a:xfrm rot="10800000" flipH="1">
            <a:off x="2855200" y="917325"/>
            <a:ext cx="6008700" cy="3469200"/>
          </a:xfrm>
          <a:prstGeom prst="straightConnector1">
            <a:avLst/>
          </a:prstGeom>
          <a:noFill/>
          <a:ln w="76200" cap="flat" cmpd="sng">
            <a:solidFill>
              <a:srgbClr val="990000"/>
            </a:solidFill>
            <a:prstDash val="dot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427</Words>
  <Application>Microsoft Office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Recursive</vt:lpstr>
      <vt:lpstr>Arial</vt:lpstr>
      <vt:lpstr>Simple Light</vt:lpstr>
      <vt:lpstr>Python and Data Science</vt:lpstr>
      <vt:lpstr>Goals</vt:lpstr>
      <vt:lpstr>Python basics</vt:lpstr>
      <vt:lpstr>Pandas basics</vt:lpstr>
      <vt:lpstr>Matplotlib basics</vt:lpstr>
      <vt:lpstr>Sample Heading With Picture</vt:lpstr>
      <vt:lpstr>THANK YOU, 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Florin Teodorescu</dc:creator>
  <cp:lastModifiedBy>Florin Teodorescu</cp:lastModifiedBy>
  <cp:revision>1</cp:revision>
  <dcterms:modified xsi:type="dcterms:W3CDTF">2025-06-17T03:46:26Z</dcterms:modified>
</cp:coreProperties>
</file>