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Inter SemiBold"/>
      <p:regular r:id="rId19"/>
      <p:bold r:id="rId20"/>
      <p:italic r:id="rId21"/>
      <p:boldItalic r:id="rId22"/>
    </p:embeddedFont>
    <p:embeddedFont>
      <p:font typeface="DM Sans ExtraBold"/>
      <p:bold r:id="rId23"/>
      <p:boldItalic r:id="rId24"/>
    </p:embeddedFont>
    <p:embeddedFont>
      <p:font typeface="Recursive"/>
      <p:regular r:id="rId25"/>
      <p:bold r:id="rId26"/>
    </p:embeddedFont>
    <p:embeddedFont>
      <p:font typeface="DM Sans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onica EP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22" Type="http://schemas.openxmlformats.org/officeDocument/2006/relationships/font" Target="fonts/InterSemiBold-boldItalic.fntdata"/><Relationship Id="rId21" Type="http://schemas.openxmlformats.org/officeDocument/2006/relationships/font" Target="fonts/InterSemiBold-italic.fntdata"/><Relationship Id="rId24" Type="http://schemas.openxmlformats.org/officeDocument/2006/relationships/font" Target="fonts/DMSansExtraBold-boldItalic.fntdata"/><Relationship Id="rId23" Type="http://schemas.openxmlformats.org/officeDocument/2006/relationships/font" Target="fonts/DMSans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ecursive-bold.fntdata"/><Relationship Id="rId25" Type="http://schemas.openxmlformats.org/officeDocument/2006/relationships/font" Target="fonts/Recursive-regular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DMSans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nterSemiBold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6-28T15:50:15.768">
    <p:pos x="451" y="627"/>
    <p:text>Altfel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e3de9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e3de9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7f74d40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7f74d40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7f74d40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7f74d40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3de94a3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3de94a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3de94a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3de94a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7f74d40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7f74d40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Automarea testarii si depolierii </a:t>
            </a:r>
            <a:r>
              <a:rPr lang="en"/>
              <a:t>aplicațiilor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7f74d40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7f74d40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</a:t>
            </a:r>
            <a:r>
              <a:rPr lang="en"/>
              <a:t>aplicații</a:t>
            </a:r>
            <a:r>
              <a:rPr lang="en"/>
              <a:t> </a:t>
            </a:r>
            <a:r>
              <a:rPr lang="en"/>
              <a:t>și</a:t>
            </a:r>
            <a:r>
              <a:rPr lang="en"/>
              <a:t>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7f74d406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7f74d40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a58033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a58033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a580335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a580335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a580335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a580335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a580335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a580335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47475" y="969713"/>
            <a:ext cx="7448700" cy="17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Test-Driven Development în Python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440825" y="2195400"/>
            <a:ext cx="1625100" cy="159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3707600" y="3927475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-59700" y="2289275"/>
            <a:ext cx="639900" cy="81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109500" y="288650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2947700" y="2703700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67" name="Google Shape;67;p13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103025" y="2884975"/>
            <a:ext cx="48783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Stefan Gabriel Ene</a:t>
            </a:r>
            <a:endParaRPr i="1" sz="4000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1548" y="721627"/>
            <a:ext cx="1160925" cy="111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Practice </a:t>
            </a: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717275" y="995775"/>
            <a:ext cx="78291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Exercițiu: </a:t>
            </a:r>
            <a:r>
              <a:rPr b="1" lang="en"/>
              <a:t>Roman Numeral Converter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Conversie numerelor de la 1 la 3999 în numerale Romane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(integer only)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Pentru simplitate, nu este nevoie de subtractive notation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i.e.: Nu este nevoie de 9 = ‘IX’, 40 = ‘XL’,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-"/>
            </a:pPr>
            <a:r>
              <a:rPr lang="en"/>
              <a:t>Otherwise</a:t>
            </a:r>
            <a:r>
              <a:rPr lang="en"/>
              <a:t>, intoarcem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22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2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22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468175" y="3724725"/>
            <a:ext cx="78291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/>
              <a:t>Haideți să scriem cod împreună!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Exercițiu 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717275" y="995775"/>
            <a:ext cx="78291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Exercițiu: </a:t>
            </a:r>
            <a:r>
              <a:rPr b="1" lang="en"/>
              <a:t>Number to Words (EN)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3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3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3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23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4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>
            <p:ph type="ctrTitle"/>
          </p:nvPr>
        </p:nvSpPr>
        <p:spPr>
          <a:xfrm>
            <a:off x="1529450" y="1510650"/>
            <a:ext cx="5333400" cy="14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THANK YOU,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THE END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18" name="Google Shape;218;p24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219" name="Google Shape;21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1" name="Google Shape;221;p24"/>
          <p:cNvCxnSpPr/>
          <p:nvPr/>
        </p:nvCxnSpPr>
        <p:spPr>
          <a:xfrm flipH="1" rot="10800000">
            <a:off x="-67475" y="1896400"/>
            <a:ext cx="2348700" cy="1356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4"/>
          <p:cNvCxnSpPr/>
          <p:nvPr/>
        </p:nvCxnSpPr>
        <p:spPr>
          <a:xfrm flipH="1" rot="10800000">
            <a:off x="6208400" y="2901300"/>
            <a:ext cx="2715600" cy="15678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23" name="Google Shape;223;p24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4"/>
          <p:cNvCxnSpPr/>
          <p:nvPr/>
        </p:nvCxnSpPr>
        <p:spPr>
          <a:xfrm flipH="1" rot="10800000">
            <a:off x="3319225" y="-129875"/>
            <a:ext cx="2376600" cy="1372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4"/>
          <p:cNvCxnSpPr/>
          <p:nvPr/>
        </p:nvCxnSpPr>
        <p:spPr>
          <a:xfrm flipH="1" rot="10800000">
            <a:off x="2855200" y="917325"/>
            <a:ext cx="6008700" cy="3469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Sample Heading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text: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sample text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4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4"/>
          <p:cNvGrpSpPr/>
          <p:nvPr/>
        </p:nvGrpSpPr>
        <p:grpSpPr>
          <a:xfrm>
            <a:off x="5220080" y="1007253"/>
            <a:ext cx="2827665" cy="3128985"/>
            <a:chOff x="5472780" y="911941"/>
            <a:chExt cx="2827665" cy="3128985"/>
          </a:xfrm>
        </p:grpSpPr>
        <p:sp>
          <p:nvSpPr>
            <p:cNvPr id="82" name="Google Shape;82;p14"/>
            <p:cNvSpPr/>
            <p:nvPr/>
          </p:nvSpPr>
          <p:spPr>
            <a:xfrm>
              <a:off x="5472780" y="911941"/>
              <a:ext cx="2827665" cy="3128985"/>
            </a:xfrm>
            <a:prstGeom prst="roundRect">
              <a:avLst>
                <a:gd fmla="val 8168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CFCFC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Folosire Python-ului</a:t>
              </a:r>
              <a:endParaRPr sz="2500">
                <a:solidFill>
                  <a:srgbClr val="FCFCFC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607834" y="1988242"/>
              <a:ext cx="2557035" cy="777015"/>
            </a:xfrm>
            <a:prstGeom prst="roundRect">
              <a:avLst>
                <a:gd fmla="val 14231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5AFFC7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51%</a:t>
              </a:r>
              <a:endParaRPr sz="4000">
                <a:solidFill>
                  <a:srgbClr val="5AFFC7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5653784" y="1799365"/>
              <a:ext cx="2465314" cy="125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AFFC7"/>
                  </a:solidFill>
                  <a:latin typeface="Inter SemiBold"/>
                  <a:ea typeface="Inter SemiBold"/>
                  <a:cs typeface="Inter SemiBold"/>
                  <a:sym typeface="Inter SemiBold"/>
                </a:rPr>
                <a:t>Proiecte de industrie în Python</a:t>
              </a:r>
              <a:endParaRPr sz="1100">
                <a:solidFill>
                  <a:srgbClr val="5AFFC7"/>
                </a:solidFill>
                <a:latin typeface="Inter SemiBold"/>
                <a:ea typeface="Inter SemiBold"/>
                <a:cs typeface="Inter SemiBold"/>
                <a:sym typeface="Inter SemiBold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361426" y="2064910"/>
              <a:ext cx="619729" cy="619729"/>
            </a:xfrm>
            <a:prstGeom prst="ellipse">
              <a:avLst/>
            </a:prstGeom>
            <a:solidFill>
              <a:srgbClr val="778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361408" y="2064921"/>
              <a:ext cx="619729" cy="619729"/>
            </a:xfrm>
            <a:prstGeom prst="arc">
              <a:avLst>
                <a:gd fmla="val 16262153" name="adj1"/>
                <a:gd fmla="val 6206242" name="adj2"/>
              </a:avLst>
            </a:prstGeom>
            <a:solidFill>
              <a:srgbClr val="5AFF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7834" y="3106581"/>
              <a:ext cx="2557035" cy="777015"/>
            </a:xfrm>
            <a:prstGeom prst="roundRect">
              <a:avLst>
                <a:gd fmla="val 1423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81F5FF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85</a:t>
              </a:r>
              <a:r>
                <a:rPr lang="en" sz="4000">
                  <a:solidFill>
                    <a:srgbClr val="81F5FF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%</a:t>
              </a:r>
              <a:endParaRPr sz="4000">
                <a:solidFill>
                  <a:srgbClr val="81F5FF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5653784" y="2917705"/>
              <a:ext cx="2465314" cy="125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1F5FF"/>
                  </a:solidFill>
                  <a:latin typeface="Inter SemiBold"/>
                  <a:ea typeface="Inter SemiBold"/>
                  <a:cs typeface="Inter SemiBold"/>
                  <a:sym typeface="Inter SemiBold"/>
                </a:rPr>
                <a:t>Developeri care ştiu Python</a:t>
              </a:r>
              <a:endParaRPr sz="1100">
                <a:solidFill>
                  <a:srgbClr val="81F5FF"/>
                </a:solidFill>
                <a:latin typeface="Inter SemiBold"/>
                <a:ea typeface="Inter SemiBold"/>
                <a:cs typeface="Inter SemiBold"/>
                <a:sym typeface="Inter SemiBold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361426" y="3183249"/>
              <a:ext cx="619729" cy="619729"/>
            </a:xfrm>
            <a:prstGeom prst="ellipse">
              <a:avLst/>
            </a:prstGeom>
            <a:solidFill>
              <a:srgbClr val="778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361408" y="3183260"/>
              <a:ext cx="619729" cy="619729"/>
            </a:xfrm>
            <a:prstGeom prst="arc">
              <a:avLst>
                <a:gd fmla="val 16262153" name="adj1"/>
                <a:gd fmla="val 12455418" name="adj2"/>
              </a:avLst>
            </a:prstGeom>
            <a:solidFill>
              <a:srgbClr val="81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cxnSp>
        <p:nvCxnSpPr>
          <p:cNvPr id="91" name="Google Shape;91;p14"/>
          <p:cNvCxnSpPr/>
          <p:nvPr/>
        </p:nvCxnSpPr>
        <p:spPr>
          <a:xfrm rot="10800000">
            <a:off x="4474200" y="1022475"/>
            <a:ext cx="0" cy="3363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CI/CD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17275" y="919575"/>
            <a:ext cx="75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Integration/Continuous Deployment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Automarea testării şi depolierii aplicațiilor</a:t>
            </a:r>
            <a:endParaRPr/>
          </a:p>
        </p:txBody>
      </p:sp>
      <p:cxnSp>
        <p:nvCxnSpPr>
          <p:cNvPr id="99" name="Google Shape;99;p15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5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2203" y="1963978"/>
            <a:ext cx="5959598" cy="25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73825" y="995775"/>
            <a:ext cx="39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</a:t>
            </a:r>
            <a:r>
              <a:rPr lang="en"/>
              <a:t>în</a:t>
            </a:r>
            <a:r>
              <a:rPr lang="en"/>
              <a:t> care testele sunt scrise </a:t>
            </a:r>
            <a:r>
              <a:rPr lang="en"/>
              <a:t>înaintea</a:t>
            </a:r>
            <a:r>
              <a:rPr lang="en"/>
              <a:t> codului sub testare.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6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16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6"/>
          <p:cNvGrpSpPr/>
          <p:nvPr/>
        </p:nvGrpSpPr>
        <p:grpSpPr>
          <a:xfrm>
            <a:off x="4747925" y="813725"/>
            <a:ext cx="3516050" cy="3516050"/>
            <a:chOff x="4442125" y="995775"/>
            <a:chExt cx="3516050" cy="3516050"/>
          </a:xfrm>
        </p:grpSpPr>
        <p:pic>
          <p:nvPicPr>
            <p:cNvPr id="116" name="Google Shape;11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42125" y="995775"/>
              <a:ext cx="3516050" cy="351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6"/>
            <p:cNvSpPr txBox="1"/>
            <p:nvPr/>
          </p:nvSpPr>
          <p:spPr>
            <a:xfrm>
              <a:off x="4871150" y="2159575"/>
              <a:ext cx="2658000" cy="12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7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 </a:t>
            </a:r>
            <a:r>
              <a:rPr b="1" i="1" lang="en"/>
              <a:t>Trei Legi</a:t>
            </a:r>
            <a:r>
              <a:rPr lang="en"/>
              <a:t> ale Test-Driven Development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Nu poți scrie cod de producție până nu </a:t>
            </a:r>
            <a:r>
              <a:rPr b="1" lang="en"/>
              <a:t>scrii un test care dă eroare</a:t>
            </a:r>
            <a:r>
              <a:rPr lang="en"/>
              <a:t>.</a:t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17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7"/>
          <p:cNvGrpSpPr/>
          <p:nvPr/>
        </p:nvGrpSpPr>
        <p:grpSpPr>
          <a:xfrm>
            <a:off x="6082837" y="2907234"/>
            <a:ext cx="1650082" cy="1650082"/>
            <a:chOff x="6505998" y="2571774"/>
            <a:chExt cx="1758025" cy="1758025"/>
          </a:xfrm>
        </p:grpSpPr>
        <p:pic>
          <p:nvPicPr>
            <p:cNvPr id="130" name="Google Shape;13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5998" y="2571774"/>
              <a:ext cx="1758025" cy="175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7"/>
            <p:cNvSpPr txBox="1"/>
            <p:nvPr/>
          </p:nvSpPr>
          <p:spPr>
            <a:xfrm>
              <a:off x="6720510" y="3072489"/>
              <a:ext cx="13290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3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 </a:t>
            </a:r>
            <a:r>
              <a:rPr b="1" i="1" lang="en"/>
              <a:t>Trei Legi</a:t>
            </a:r>
            <a:r>
              <a:rPr lang="en"/>
              <a:t> ale Test-Driven Development: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 poți scrie cod de producție până nu </a:t>
            </a:r>
            <a:r>
              <a:rPr b="1" lang="en"/>
              <a:t>scrii un test care d</a:t>
            </a:r>
            <a:r>
              <a:rPr b="1" lang="en"/>
              <a:t>ă</a:t>
            </a:r>
            <a:r>
              <a:rPr b="1" lang="en"/>
              <a:t> eroare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Nu poți scrie mai mult din test decât este </a:t>
            </a:r>
            <a:r>
              <a:rPr b="1" lang="en"/>
              <a:t>necesar pentru a eșua</a:t>
            </a:r>
            <a:r>
              <a:rPr lang="en"/>
              <a:t>.</a:t>
            </a: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9" name="Google Shape;139;p18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18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8"/>
          <p:cNvGrpSpPr/>
          <p:nvPr/>
        </p:nvGrpSpPr>
        <p:grpSpPr>
          <a:xfrm>
            <a:off x="6082837" y="2907234"/>
            <a:ext cx="1650083" cy="1650083"/>
            <a:chOff x="6505998" y="2571774"/>
            <a:chExt cx="1758026" cy="1758026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5998" y="2571774"/>
              <a:ext cx="1758026" cy="175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8"/>
            <p:cNvSpPr txBox="1"/>
            <p:nvPr/>
          </p:nvSpPr>
          <p:spPr>
            <a:xfrm>
              <a:off x="6720510" y="3072489"/>
              <a:ext cx="13290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3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9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 </a:t>
            </a:r>
            <a:r>
              <a:rPr b="1" i="1" lang="en"/>
              <a:t>Trei Legi</a:t>
            </a:r>
            <a:r>
              <a:rPr lang="en"/>
              <a:t> ale Test-Driven Development: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 poți scrie cod de producție până nu </a:t>
            </a:r>
            <a:r>
              <a:rPr b="1" lang="en"/>
              <a:t>scrii un test care d</a:t>
            </a:r>
            <a:r>
              <a:rPr b="1" lang="en"/>
              <a:t>ă</a:t>
            </a:r>
            <a:r>
              <a:rPr b="1" lang="en"/>
              <a:t> eroare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 poți scrie mai mult din test decât este </a:t>
            </a:r>
            <a:r>
              <a:rPr b="1" lang="en"/>
              <a:t>necesar pentru a eșua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Nu poți scrie mai mult cod de producție decât este </a:t>
            </a:r>
            <a:r>
              <a:rPr b="1" lang="en"/>
              <a:t>necesar pentru a trece testul</a:t>
            </a:r>
            <a:r>
              <a:rPr lang="en"/>
              <a:t>.</a:t>
            </a:r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19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9"/>
          <p:cNvGrpSpPr/>
          <p:nvPr/>
        </p:nvGrpSpPr>
        <p:grpSpPr>
          <a:xfrm>
            <a:off x="6082837" y="2907234"/>
            <a:ext cx="1650083" cy="1650083"/>
            <a:chOff x="6505998" y="2571774"/>
            <a:chExt cx="1758026" cy="1758026"/>
          </a:xfrm>
        </p:grpSpPr>
        <p:pic>
          <p:nvPicPr>
            <p:cNvPr id="158" name="Google Shape;15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5998" y="2571774"/>
              <a:ext cx="1758026" cy="175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9"/>
            <p:cNvSpPr txBox="1"/>
            <p:nvPr/>
          </p:nvSpPr>
          <p:spPr>
            <a:xfrm>
              <a:off x="6720510" y="3072489"/>
              <a:ext cx="13290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3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Concepte de </a:t>
            </a: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 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717275" y="995775"/>
            <a:ext cx="78291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Ce este un Unit Test?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lang="en"/>
              <a:t>metodă de testare care verifică funcționarea corectă a </a:t>
            </a:r>
            <a:r>
              <a:rPr b="1" lang="en"/>
              <a:t>celei mai mici părți</a:t>
            </a:r>
            <a:r>
              <a:rPr lang="en"/>
              <a:t> testabile a unei aplicații software, adică o funcție sau o metodă.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Diferit de Integration Testing sau End-to-End Testing</a:t>
            </a:r>
            <a:endParaRPr/>
          </a:p>
        </p:txBody>
      </p:sp>
      <p:cxnSp>
        <p:nvCxnSpPr>
          <p:cNvPr id="167" name="Google Shape;167;p20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0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0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 în Python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717275" y="995775"/>
            <a:ext cx="28308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Librăria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r>
              <a:rPr lang="en"/>
              <a:t>:</a:t>
            </a:r>
            <a:endParaRPr/>
          </a:p>
        </p:txBody>
      </p:sp>
      <p:cxnSp>
        <p:nvCxnSpPr>
          <p:cNvPr id="178" name="Google Shape;178;p21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1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21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965725" y="1700500"/>
            <a:ext cx="71310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F0BD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TestMethod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(unittest.TestCase):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test_upper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066325" y="3428975"/>
            <a:ext cx="7131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other testing assertions:</a:t>
            </a:r>
            <a:endParaRPr b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  self.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(), self.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  self.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assertRaises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5">
            <a:alphaModFix/>
          </a:blip>
          <a:srcRect b="0" l="0" r="66862" t="0"/>
          <a:stretch/>
        </p:blipFill>
        <p:spPr>
          <a:xfrm>
            <a:off x="5807275" y="1644288"/>
            <a:ext cx="3030126" cy="131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1"/>
          <p:cNvCxnSpPr/>
          <p:nvPr/>
        </p:nvCxnSpPr>
        <p:spPr>
          <a:xfrm flipH="1" rot="10800000">
            <a:off x="651600" y="1526225"/>
            <a:ext cx="81246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825475" y="822450"/>
            <a:ext cx="42555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rulăm: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ython -m unittest [name] -v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