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1" r:id="rId7"/>
    <p:sldId id="262" r:id="rId8"/>
    <p:sldId id="266" r:id="rId9"/>
    <p:sldId id="267" r:id="rId10"/>
    <p:sldId id="268" r:id="rId11"/>
    <p:sldId id="269" r:id="rId12"/>
    <p:sldId id="270" r:id="rId13"/>
    <p:sldId id="271" r:id="rId14"/>
    <p:sldId id="273" r:id="rId15"/>
    <p:sldId id="274" r:id="rId16"/>
    <p:sldId id="275" r:id="rId17"/>
    <p:sldId id="276" r:id="rId18"/>
    <p:sldId id="264" r:id="rId19"/>
    <p:sldId id="277" r:id="rId20"/>
    <p:sldId id="278" r:id="rId21"/>
    <p:sldId id="265" r:id="rId22"/>
    <p:sldId id="279" r:id="rId23"/>
    <p:sldId id="280" r:id="rId24"/>
    <p:sldId id="281" r:id="rId25"/>
    <p:sldId id="282" r:id="rId26"/>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494"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582930" y="0"/>
            <a:ext cx="5657850" cy="406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71500" y="4267200"/>
            <a:ext cx="5657850" cy="2032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571500" y="6299200"/>
            <a:ext cx="5143500" cy="13208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8C7EB-820B-42FA-AA40-40072BDB3869}" type="slidenum">
              <a:rPr lang="en-US" smtClean="0"/>
              <a:t>‹#›</a:t>
            </a:fld>
            <a:endParaRPr lang="en-US" dirty="0"/>
          </a:p>
        </p:txBody>
      </p:sp>
      <p:sp>
        <p:nvSpPr>
          <p:cNvPr id="7" name="Rectangle 6"/>
          <p:cNvSpPr/>
          <p:nvPr/>
        </p:nvSpPr>
        <p:spPr>
          <a:xfrm>
            <a:off x="582930" y="8229600"/>
            <a:ext cx="5657850" cy="36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914400"/>
            <a:ext cx="5429250" cy="5181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8C7EB-820B-42FA-AA40-40072BDB386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 y="914402"/>
            <a:ext cx="1371600" cy="72135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3100" y="914401"/>
            <a:ext cx="4286250" cy="65024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8C7EB-820B-42FA-AA40-40072BDB386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8C7EB-820B-42FA-AA40-40072BDB386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582930" y="0"/>
            <a:ext cx="5657850" cy="406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71500" y="4368800"/>
            <a:ext cx="5657850" cy="22352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71500" y="6604000"/>
            <a:ext cx="5143500" cy="12192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58C7EB-820B-42FA-AA40-40072BDB3869}" type="slidenum">
              <a:rPr lang="en-US" smtClean="0"/>
              <a:t>‹#›</a:t>
            </a:fld>
            <a:endParaRPr lang="en-US" dirty="0"/>
          </a:p>
        </p:txBody>
      </p:sp>
      <p:sp>
        <p:nvSpPr>
          <p:cNvPr id="8" name="Rectangle 7"/>
          <p:cNvSpPr/>
          <p:nvPr/>
        </p:nvSpPr>
        <p:spPr>
          <a:xfrm>
            <a:off x="582930" y="8229600"/>
            <a:ext cx="5657850" cy="36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812801"/>
            <a:ext cx="2743200" cy="50231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86150" y="812801"/>
            <a:ext cx="2743200" cy="50231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58C7EB-820B-42FA-AA40-40072BDB386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69214" y="812800"/>
            <a:ext cx="2743200" cy="853016"/>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9214" y="1772352"/>
            <a:ext cx="2743200" cy="4064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83864" y="812800"/>
            <a:ext cx="2743200" cy="853016"/>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864" y="1772352"/>
            <a:ext cx="2743200" cy="4064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58C7EB-820B-42FA-AA40-40072BDB3869}" type="slidenum">
              <a:rPr lang="en-US" smtClean="0"/>
              <a:t>‹#›</a:t>
            </a:fld>
            <a:endParaRPr lang="en-US" dirty="0"/>
          </a:p>
        </p:txBody>
      </p:sp>
      <p:cxnSp>
        <p:nvCxnSpPr>
          <p:cNvPr id="11" name="Straight Connector 10"/>
          <p:cNvCxnSpPr/>
          <p:nvPr/>
        </p:nvCxnSpPr>
        <p:spPr>
          <a:xfrm>
            <a:off x="569214" y="1665816"/>
            <a:ext cx="2743200" cy="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83864" y="1665816"/>
            <a:ext cx="2743200" cy="211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58C7EB-820B-42FA-AA40-40072BDB386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58C7EB-820B-42FA-AA40-40072BDB386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6096000"/>
            <a:ext cx="5088636" cy="21336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2783149" y="609600"/>
            <a:ext cx="3446201" cy="54863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1" y="609600"/>
            <a:ext cx="2005243" cy="54864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58C7EB-820B-42FA-AA40-40072BDB3869}" type="slidenum">
              <a:rPr lang="en-US" smtClean="0"/>
              <a:t>‹#›</a:t>
            </a:fld>
            <a:endParaRPr lang="en-US" dirty="0"/>
          </a:p>
        </p:txBody>
      </p:sp>
      <p:cxnSp>
        <p:nvCxnSpPr>
          <p:cNvPr id="10" name="Straight Connector 9"/>
          <p:cNvCxnSpPr/>
          <p:nvPr/>
        </p:nvCxnSpPr>
        <p:spPr>
          <a:xfrm rot="5400000">
            <a:off x="146646" y="3353263"/>
            <a:ext cx="5080000" cy="1191"/>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214" y="6096000"/>
            <a:ext cx="5088636" cy="21336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582930" y="609600"/>
            <a:ext cx="5657850" cy="38608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7794" y="4673600"/>
            <a:ext cx="5543550" cy="1073149"/>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A344C-A187-4BDA-BF2B-83BFC51F090D}" type="datetimeFigureOut">
              <a:rPr lang="en-US" smtClean="0"/>
              <a:t>4/25/2014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58C7EB-820B-42FA-AA40-40072BDB3869}" type="slidenum">
              <a:rPr lang="en-US" smtClean="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6096000"/>
            <a:ext cx="5086350" cy="21336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1500" y="914400"/>
            <a:ext cx="5657850" cy="51816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686300" y="8278369"/>
            <a:ext cx="1600200" cy="486833"/>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896A344C-A187-4BDA-BF2B-83BFC51F090D}" type="datetimeFigureOut">
              <a:rPr lang="en-US" smtClean="0"/>
              <a:t>4/25/2014</a:t>
            </a:fld>
            <a:endParaRPr lang="en-US" dirty="0"/>
          </a:p>
        </p:txBody>
      </p:sp>
      <p:sp>
        <p:nvSpPr>
          <p:cNvPr id="5" name="Footer Placeholder 4"/>
          <p:cNvSpPr>
            <a:spLocks noGrp="1"/>
          </p:cNvSpPr>
          <p:nvPr>
            <p:ph type="ftr" sz="quarter" idx="3"/>
          </p:nvPr>
        </p:nvSpPr>
        <p:spPr>
          <a:xfrm>
            <a:off x="571500" y="8278369"/>
            <a:ext cx="3655402" cy="486833"/>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5715000" y="7583425"/>
            <a:ext cx="571500" cy="486833"/>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658C7EB-820B-42FA-AA40-40072BDB3869}" type="slidenum">
              <a:rPr lang="en-US" smtClean="0"/>
              <a:t>‹#›</a:t>
            </a:fld>
            <a:endParaRPr lang="en-US" dirty="0"/>
          </a:p>
        </p:txBody>
      </p:sp>
      <p:sp>
        <p:nvSpPr>
          <p:cNvPr id="8" name="Rectangle 7"/>
          <p:cNvSpPr/>
          <p:nvPr/>
        </p:nvSpPr>
        <p:spPr>
          <a:xfrm>
            <a:off x="582930" y="0"/>
            <a:ext cx="5657850" cy="5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82930" y="8229600"/>
            <a:ext cx="5657850" cy="36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4114800"/>
            <a:ext cx="5657850" cy="3708400"/>
          </a:xfrm>
        </p:spPr>
        <p:txBody>
          <a:bodyPr/>
          <a:lstStyle/>
          <a:p>
            <a:pPr algn="ctr"/>
            <a:r>
              <a:rPr lang="en-US" dirty="0" smtClean="0"/>
              <a:t>Marist College Band</a:t>
            </a:r>
            <a:endParaRPr lang="en-US" dirty="0"/>
          </a:p>
        </p:txBody>
      </p:sp>
      <p:sp>
        <p:nvSpPr>
          <p:cNvPr id="3" name="Subtitle 2"/>
          <p:cNvSpPr>
            <a:spLocks noGrp="1"/>
          </p:cNvSpPr>
          <p:nvPr>
            <p:ph type="subTitle" idx="1"/>
          </p:nvPr>
        </p:nvSpPr>
        <p:spPr>
          <a:xfrm>
            <a:off x="838200" y="7848600"/>
            <a:ext cx="5143500" cy="725435"/>
          </a:xfrm>
        </p:spPr>
        <p:txBody>
          <a:bodyPr>
            <a:normAutofit/>
          </a:bodyPr>
          <a:lstStyle/>
          <a:p>
            <a:pPr algn="ctr"/>
            <a:r>
              <a:rPr lang="en-US" sz="1800" dirty="0" smtClean="0"/>
              <a:t>Database Designed by Cassandra Graves</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1219200"/>
            <a:ext cx="5581798" cy="2000144"/>
          </a:xfrm>
          <a:prstGeom prst="rect">
            <a:avLst/>
          </a:prstGeom>
        </p:spPr>
      </p:pic>
    </p:spTree>
    <p:extLst>
      <p:ext uri="{BB962C8B-B14F-4D97-AF65-F5344CB8AC3E}">
        <p14:creationId xmlns:p14="http://schemas.microsoft.com/office/powerpoint/2010/main" val="2775597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152400" y="457200"/>
            <a:ext cx="6858000" cy="5486400"/>
          </a:xfrm>
        </p:spPr>
        <p:txBody>
          <a:bodyPr>
            <a:noAutofit/>
          </a:bodyPr>
          <a:lstStyle/>
          <a:p>
            <a:pPr marL="0" indent="0">
              <a:buNone/>
            </a:pPr>
            <a:r>
              <a:rPr lang="en-US" sz="2800" dirty="0" smtClean="0">
                <a:latin typeface="Impact" panose="020B0806030902050204" pitchFamily="34" charset="0"/>
              </a:rPr>
              <a:t>EboardMembers Table</a:t>
            </a:r>
            <a:br>
              <a:rPr lang="en-US" sz="2800" dirty="0" smtClean="0">
                <a:latin typeface="Impact" panose="020B0806030902050204" pitchFamily="34" charset="0"/>
              </a:rPr>
            </a:br>
            <a:r>
              <a:rPr lang="en-US" sz="1400" dirty="0" smtClean="0">
                <a:latin typeface="Impact" panose="020B0806030902050204" pitchFamily="34" charset="0"/>
              </a:rPr>
              <a:t>The specific band members that are elected into executive board positions serve the band for the following academic year.</a:t>
            </a:r>
            <a:r>
              <a:rPr lang="en-US" sz="2800" dirty="0">
                <a:latin typeface="Impact" panose="020B0806030902050204" pitchFamily="34" charset="0"/>
              </a:rPr>
              <a:t/>
            </a:r>
            <a:br>
              <a:rPr lang="en-US" sz="2800" dirty="0">
                <a:latin typeface="Impact" panose="020B0806030902050204" pitchFamily="34" charset="0"/>
              </a:rPr>
            </a:br>
            <a:r>
              <a:rPr lang="en-US" sz="1600" dirty="0"/>
              <a:t>CREATE TABLE EboardMembers(</a:t>
            </a:r>
          </a:p>
          <a:p>
            <a:pPr marL="0" indent="0">
              <a:buNone/>
            </a:pPr>
            <a:r>
              <a:rPr lang="en-US" sz="1600" dirty="0"/>
              <a:t>	pID	</a:t>
            </a:r>
            <a:r>
              <a:rPr lang="en-US" sz="1600" dirty="0" smtClean="0"/>
              <a:t>TEXT </a:t>
            </a:r>
            <a:r>
              <a:rPr lang="en-US" sz="1600" dirty="0"/>
              <a:t>NOT NULL REFERENCES Participants(pID),</a:t>
            </a:r>
          </a:p>
          <a:p>
            <a:pPr marL="0" indent="0">
              <a:buNone/>
            </a:pPr>
            <a:r>
              <a:rPr lang="en-US" sz="1600" dirty="0"/>
              <a:t>	role	</a:t>
            </a:r>
            <a:r>
              <a:rPr lang="en-US" sz="1600" dirty="0" smtClean="0"/>
              <a:t>TEXT </a:t>
            </a:r>
            <a:r>
              <a:rPr lang="en-US" sz="1600" dirty="0"/>
              <a:t>NOT NULL REFERENCES EboardPositions(role),</a:t>
            </a:r>
          </a:p>
          <a:p>
            <a:pPr marL="0" indent="0">
              <a:buNone/>
            </a:pPr>
            <a:r>
              <a:rPr lang="en-US" sz="1600" dirty="0"/>
              <a:t>	term	</a:t>
            </a:r>
            <a:r>
              <a:rPr lang="en-US" sz="1600" dirty="0" smtClean="0"/>
              <a:t>TEXT</a:t>
            </a:r>
            <a:endParaRPr lang="en-US" sz="1600" dirty="0"/>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a:t>
            </a:r>
            <a:r>
              <a:rPr lang="en-US" sz="1800" dirty="0" smtClean="0">
                <a:latin typeface="Impact" panose="020B0806030902050204" pitchFamily="34" charset="0"/>
              </a:rPr>
              <a:t>→ role, term</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594" y="5039808"/>
            <a:ext cx="3008812" cy="207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582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04800" y="457200"/>
            <a:ext cx="6553200" cy="5486400"/>
          </a:xfrm>
        </p:spPr>
        <p:txBody>
          <a:bodyPr>
            <a:noAutofit/>
          </a:bodyPr>
          <a:lstStyle/>
          <a:p>
            <a:pPr marL="0" indent="0">
              <a:buNone/>
            </a:pPr>
            <a:r>
              <a:rPr lang="en-US" sz="2800" dirty="0" smtClean="0">
                <a:latin typeface="Impact" panose="020B0806030902050204" pitchFamily="34" charset="0"/>
              </a:rPr>
              <a:t>ConcertInsts Table</a:t>
            </a:r>
            <a:br>
              <a:rPr lang="en-US" sz="2800" dirty="0" smtClean="0">
                <a:latin typeface="Impact" panose="020B0806030902050204" pitchFamily="34" charset="0"/>
              </a:rPr>
            </a:br>
            <a:r>
              <a:rPr lang="en-US" sz="1400" dirty="0" smtClean="0">
                <a:latin typeface="Impact" panose="020B0806030902050204" pitchFamily="34" charset="0"/>
              </a:rPr>
              <a:t>As talented musicians, many band members play a variety of concert and pep instruments throughout their time with the Marist Band.  Concert Instruments perform in the various ensembles.</a:t>
            </a:r>
            <a:r>
              <a:rPr lang="en-US" sz="2800" dirty="0">
                <a:latin typeface="Impact" panose="020B0806030902050204" pitchFamily="34" charset="0"/>
              </a:rPr>
              <a:t/>
            </a:r>
            <a:br>
              <a:rPr lang="en-US" sz="2800" dirty="0">
                <a:latin typeface="Impact" panose="020B0806030902050204" pitchFamily="34" charset="0"/>
              </a:rPr>
            </a:br>
            <a:r>
              <a:rPr lang="en-US" sz="1600" dirty="0"/>
              <a:t>CREATE TABLE ConcertInsts(</a:t>
            </a:r>
          </a:p>
          <a:p>
            <a:pPr marL="0" indent="0">
              <a:buNone/>
            </a:pPr>
            <a:r>
              <a:rPr lang="en-US" sz="1600" dirty="0"/>
              <a:t>	pID	</a:t>
            </a:r>
            <a:r>
              <a:rPr lang="en-US" sz="1600" dirty="0" smtClean="0"/>
              <a:t>TEXT </a:t>
            </a:r>
            <a:r>
              <a:rPr lang="en-US" sz="1600" dirty="0"/>
              <a:t>NOT NULL REFERENCES Participants(pID),</a:t>
            </a:r>
          </a:p>
          <a:p>
            <a:pPr marL="0" indent="0">
              <a:buNone/>
            </a:pPr>
            <a:r>
              <a:rPr lang="en-US" sz="1600" dirty="0"/>
              <a:t>	inst	</a:t>
            </a:r>
            <a:r>
              <a:rPr lang="en-US" sz="1600" dirty="0" smtClean="0"/>
              <a:t>TEXT</a:t>
            </a:r>
            <a:r>
              <a:rPr lang="en-US" sz="1600" dirty="0"/>
              <a:t>,</a:t>
            </a:r>
          </a:p>
          <a:p>
            <a:pPr marL="0" indent="0">
              <a:buNone/>
            </a:pPr>
            <a:r>
              <a:rPr lang="en-US" sz="1600" dirty="0"/>
              <a:t>	part	</a:t>
            </a:r>
            <a:r>
              <a:rPr lang="en-US" sz="1600" dirty="0" smtClean="0"/>
              <a:t>INT</a:t>
            </a:r>
            <a:endParaRPr lang="en-US" sz="1600" dirty="0"/>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a:t>
            </a:r>
            <a:r>
              <a:rPr lang="en-US" sz="1800" dirty="0" smtClean="0">
                <a:latin typeface="Impact" panose="020B0806030902050204" pitchFamily="34" charset="0"/>
              </a:rPr>
              <a:t>→ inst, part</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181600"/>
            <a:ext cx="3860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3768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04800" y="457200"/>
            <a:ext cx="6553200" cy="5486400"/>
          </a:xfrm>
        </p:spPr>
        <p:txBody>
          <a:bodyPr>
            <a:noAutofit/>
          </a:bodyPr>
          <a:lstStyle/>
          <a:p>
            <a:pPr marL="0" indent="0">
              <a:buNone/>
            </a:pPr>
            <a:r>
              <a:rPr lang="en-US" sz="2800" dirty="0" smtClean="0">
                <a:latin typeface="Impact" panose="020B0806030902050204" pitchFamily="34" charset="0"/>
              </a:rPr>
              <a:t>PepInsts Table</a:t>
            </a:r>
            <a:br>
              <a:rPr lang="en-US" sz="2800" dirty="0" smtClean="0">
                <a:latin typeface="Impact" panose="020B0806030902050204" pitchFamily="34" charset="0"/>
              </a:rPr>
            </a:br>
            <a:r>
              <a:rPr lang="en-US" sz="1400" dirty="0" smtClean="0">
                <a:latin typeface="Impact" panose="020B0806030902050204" pitchFamily="34" charset="0"/>
              </a:rPr>
              <a:t>As talented musicians, many band members play a variety of concert and pep instruments throughout their time with the Marist Band.  Pep Instruments are used at Marist basketball games.</a:t>
            </a:r>
            <a:r>
              <a:rPr lang="en-US" sz="2800" dirty="0">
                <a:latin typeface="Impact" panose="020B0806030902050204" pitchFamily="34" charset="0"/>
              </a:rPr>
              <a:t/>
            </a:r>
            <a:br>
              <a:rPr lang="en-US" sz="2800" dirty="0">
                <a:latin typeface="Impact" panose="020B0806030902050204" pitchFamily="34" charset="0"/>
              </a:rPr>
            </a:br>
            <a:r>
              <a:rPr lang="en-US" sz="1600" dirty="0"/>
              <a:t>CREATE TABLE PepInsts(</a:t>
            </a:r>
          </a:p>
          <a:p>
            <a:pPr marL="0" indent="0">
              <a:buNone/>
            </a:pPr>
            <a:r>
              <a:rPr lang="en-US" sz="1600" dirty="0"/>
              <a:t>	pID	</a:t>
            </a:r>
            <a:r>
              <a:rPr lang="en-US" sz="1600" dirty="0" smtClean="0"/>
              <a:t>TEXT </a:t>
            </a:r>
            <a:r>
              <a:rPr lang="en-US" sz="1600" dirty="0"/>
              <a:t>NOT NULL REFERENCES Participants(pID),</a:t>
            </a:r>
          </a:p>
          <a:p>
            <a:pPr marL="0" indent="0">
              <a:buNone/>
            </a:pPr>
            <a:r>
              <a:rPr lang="en-US" sz="1600" dirty="0"/>
              <a:t>	inst	</a:t>
            </a:r>
            <a:r>
              <a:rPr lang="en-US" sz="1600" dirty="0" smtClean="0"/>
              <a:t>TEXT</a:t>
            </a:r>
            <a:r>
              <a:rPr lang="en-US" sz="1600" dirty="0"/>
              <a:t>,</a:t>
            </a:r>
          </a:p>
          <a:p>
            <a:pPr marL="0" indent="0">
              <a:buNone/>
            </a:pPr>
            <a:r>
              <a:rPr lang="en-US" sz="1600" dirty="0"/>
              <a:t>	part	</a:t>
            </a:r>
            <a:r>
              <a:rPr lang="en-US" sz="1600" dirty="0" smtClean="0"/>
              <a:t>INT</a:t>
            </a:r>
            <a:endParaRPr lang="en-US" sz="1600" dirty="0"/>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a:t>
            </a:r>
            <a:r>
              <a:rPr lang="en-US" sz="1800" dirty="0" smtClean="0">
                <a:latin typeface="Impact" panose="020B0806030902050204" pitchFamily="34" charset="0"/>
              </a:rPr>
              <a:t>→ inst, part</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657" y="5317386"/>
            <a:ext cx="3429000" cy="1595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310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04800" y="457200"/>
            <a:ext cx="6553200" cy="5486400"/>
          </a:xfrm>
        </p:spPr>
        <p:txBody>
          <a:bodyPr>
            <a:noAutofit/>
          </a:bodyPr>
          <a:lstStyle/>
          <a:p>
            <a:pPr marL="0" indent="0">
              <a:buNone/>
            </a:pPr>
            <a:r>
              <a:rPr lang="en-US" sz="2800" dirty="0" smtClean="0">
                <a:latin typeface="Impact" panose="020B0806030902050204" pitchFamily="34" charset="0"/>
              </a:rPr>
              <a:t>MarchingInsts Table</a:t>
            </a:r>
            <a:br>
              <a:rPr lang="en-US" sz="2800" dirty="0" smtClean="0">
                <a:latin typeface="Impact" panose="020B0806030902050204" pitchFamily="34" charset="0"/>
              </a:rPr>
            </a:br>
            <a:r>
              <a:rPr lang="en-US" sz="1400" dirty="0" smtClean="0">
                <a:latin typeface="Impact" panose="020B0806030902050204" pitchFamily="34" charset="0"/>
              </a:rPr>
              <a:t>As talented musicians, many band members play a variety of concert and pep instruments throughout their time with the Marist Band. Marching Instruments are used at Marist football games during the half time show.</a:t>
            </a:r>
            <a:r>
              <a:rPr lang="en-US" sz="2800" dirty="0">
                <a:latin typeface="Impact" panose="020B0806030902050204" pitchFamily="34" charset="0"/>
              </a:rPr>
              <a:t/>
            </a:r>
            <a:br>
              <a:rPr lang="en-US" sz="2800" dirty="0">
                <a:latin typeface="Impact" panose="020B0806030902050204" pitchFamily="34" charset="0"/>
              </a:rPr>
            </a:br>
            <a:r>
              <a:rPr lang="en-US" sz="1600" dirty="0"/>
              <a:t>CREATE TABLE MarchingInsts(</a:t>
            </a:r>
          </a:p>
          <a:p>
            <a:pPr marL="0" indent="0">
              <a:buNone/>
            </a:pPr>
            <a:r>
              <a:rPr lang="en-US" sz="1600" dirty="0"/>
              <a:t>	pID	</a:t>
            </a:r>
            <a:r>
              <a:rPr lang="en-US" sz="1600" dirty="0" smtClean="0"/>
              <a:t>TEXT </a:t>
            </a:r>
            <a:r>
              <a:rPr lang="en-US" sz="1600" dirty="0"/>
              <a:t>NOT NULL REFERENCES Participants(pID),</a:t>
            </a:r>
          </a:p>
          <a:p>
            <a:pPr marL="0" indent="0">
              <a:buNone/>
            </a:pPr>
            <a:r>
              <a:rPr lang="en-US" sz="1600" dirty="0"/>
              <a:t>	inst	</a:t>
            </a:r>
            <a:r>
              <a:rPr lang="en-US" sz="1600" dirty="0" smtClean="0"/>
              <a:t>TEXT</a:t>
            </a:r>
            <a:r>
              <a:rPr lang="en-US" sz="1600" dirty="0"/>
              <a:t>,</a:t>
            </a:r>
          </a:p>
          <a:p>
            <a:pPr marL="0" indent="0">
              <a:buNone/>
            </a:pPr>
            <a:r>
              <a:rPr lang="en-US" sz="1600" dirty="0"/>
              <a:t>	part	</a:t>
            </a:r>
            <a:r>
              <a:rPr lang="en-US" sz="1600" dirty="0" smtClean="0"/>
              <a:t>INT</a:t>
            </a:r>
            <a:endParaRPr lang="en-US" sz="1600" dirty="0"/>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a:t>
            </a:r>
            <a:r>
              <a:rPr lang="en-US" sz="1800" dirty="0" smtClean="0">
                <a:latin typeface="Impact" panose="020B0806030902050204" pitchFamily="34" charset="0"/>
              </a:rPr>
              <a:t>→ inst, part</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657" y="5317386"/>
            <a:ext cx="3429000" cy="1595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2734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81000" y="457200"/>
            <a:ext cx="6477000" cy="5486400"/>
          </a:xfrm>
        </p:spPr>
        <p:txBody>
          <a:bodyPr>
            <a:noAutofit/>
          </a:bodyPr>
          <a:lstStyle/>
          <a:p>
            <a:pPr marL="0" indent="0">
              <a:buNone/>
            </a:pPr>
            <a:r>
              <a:rPr lang="en-US" sz="2800" dirty="0" smtClean="0">
                <a:latin typeface="Impact" panose="020B0806030902050204" pitchFamily="34" charset="0"/>
              </a:rPr>
              <a:t>Conductors Table</a:t>
            </a:r>
            <a:br>
              <a:rPr lang="en-US" sz="2800" dirty="0" smtClean="0">
                <a:latin typeface="Impact" panose="020B0806030902050204" pitchFamily="34" charset="0"/>
              </a:rPr>
            </a:br>
            <a:r>
              <a:rPr lang="en-US" sz="1400" dirty="0" smtClean="0">
                <a:latin typeface="Impact" panose="020B0806030902050204" pitchFamily="34" charset="0"/>
              </a:rPr>
              <a:t>There are many faculty members who conduct the different ensembles, most conduct more than one ensemble!</a:t>
            </a:r>
            <a:r>
              <a:rPr lang="en-US" sz="2800" dirty="0">
                <a:latin typeface="Impact" panose="020B0806030902050204" pitchFamily="34" charset="0"/>
              </a:rPr>
              <a:t/>
            </a:r>
            <a:br>
              <a:rPr lang="en-US" sz="2800" dirty="0">
                <a:latin typeface="Impact" panose="020B0806030902050204" pitchFamily="34" charset="0"/>
              </a:rPr>
            </a:br>
            <a:r>
              <a:rPr lang="en-US" sz="1600" dirty="0"/>
              <a:t>CREATE TABLE Conductors(</a:t>
            </a:r>
          </a:p>
          <a:p>
            <a:pPr marL="0" indent="0">
              <a:buNone/>
            </a:pPr>
            <a:r>
              <a:rPr lang="en-US" sz="1600" dirty="0"/>
              <a:t>	pID	</a:t>
            </a:r>
            <a:r>
              <a:rPr lang="en-US" sz="1600" dirty="0" smtClean="0"/>
              <a:t>TEXT </a:t>
            </a:r>
            <a:r>
              <a:rPr lang="en-US" sz="1600" dirty="0"/>
              <a:t>NOT NULL REFERENCES Participants(pID),</a:t>
            </a:r>
          </a:p>
          <a:p>
            <a:pPr marL="0" indent="0">
              <a:buNone/>
            </a:pPr>
            <a:r>
              <a:rPr lang="en-US" sz="1600" dirty="0"/>
              <a:t>	startDate	</a:t>
            </a:r>
            <a:r>
              <a:rPr lang="en-US" sz="1600" dirty="0" smtClean="0"/>
              <a:t>DATE</a:t>
            </a:r>
            <a:endParaRPr lang="en-US" sz="1600" dirty="0"/>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a:t>
            </a:r>
            <a:r>
              <a:rPr lang="en-US" sz="1800" dirty="0" smtClean="0">
                <a:latin typeface="Impact" panose="020B0806030902050204" pitchFamily="34" charset="0"/>
              </a:rPr>
              <a:t>→ startDate</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410200"/>
            <a:ext cx="2743200" cy="845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572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81000" y="457200"/>
            <a:ext cx="6477000" cy="5486400"/>
          </a:xfrm>
        </p:spPr>
        <p:txBody>
          <a:bodyPr>
            <a:noAutofit/>
          </a:bodyPr>
          <a:lstStyle/>
          <a:p>
            <a:pPr marL="0" indent="0">
              <a:buNone/>
            </a:pPr>
            <a:r>
              <a:rPr lang="en-US" sz="2800" dirty="0" smtClean="0">
                <a:latin typeface="Impact" panose="020B0806030902050204" pitchFamily="34" charset="0"/>
              </a:rPr>
              <a:t>Students Table</a:t>
            </a:r>
            <a:br>
              <a:rPr lang="en-US" sz="2800" dirty="0" smtClean="0">
                <a:latin typeface="Impact" panose="020B0806030902050204" pitchFamily="34" charset="0"/>
              </a:rPr>
            </a:br>
            <a:r>
              <a:rPr lang="en-US" sz="1400" dirty="0" smtClean="0">
                <a:latin typeface="Impact" panose="020B0806030902050204" pitchFamily="34" charset="0"/>
              </a:rPr>
              <a:t>Many of the band members are also current Marist Students who lead very different academic lives outside of the band.  Details pertaining to college enrollment are located here.</a:t>
            </a:r>
          </a:p>
          <a:p>
            <a:pPr marL="0" indent="0">
              <a:buNone/>
            </a:pPr>
            <a:r>
              <a:rPr lang="en-US" sz="1600" dirty="0" smtClean="0"/>
              <a:t>CREATE </a:t>
            </a:r>
            <a:r>
              <a:rPr lang="en-US" sz="1600" dirty="0"/>
              <a:t>TABLE Students(</a:t>
            </a:r>
          </a:p>
          <a:p>
            <a:pPr marL="0" indent="0">
              <a:buNone/>
            </a:pPr>
            <a:r>
              <a:rPr lang="en-US" sz="1600" dirty="0"/>
              <a:t>	pID	</a:t>
            </a:r>
            <a:r>
              <a:rPr lang="en-US" sz="1600" dirty="0" smtClean="0"/>
              <a:t> TEXT </a:t>
            </a:r>
            <a:r>
              <a:rPr lang="en-US" sz="1600" dirty="0"/>
              <a:t>NOT NULL REFERENCES Participants(pID),</a:t>
            </a:r>
          </a:p>
          <a:p>
            <a:pPr marL="0" indent="0">
              <a:buNone/>
            </a:pPr>
            <a:r>
              <a:rPr lang="en-US" sz="1600" dirty="0"/>
              <a:t>	gradYear	</a:t>
            </a:r>
            <a:r>
              <a:rPr lang="en-US" sz="1600" dirty="0" smtClean="0"/>
              <a:t> INT </a:t>
            </a:r>
            <a:r>
              <a:rPr lang="en-US" sz="1600" dirty="0"/>
              <a:t>NOT NULL,</a:t>
            </a:r>
          </a:p>
          <a:p>
            <a:pPr marL="0" indent="0">
              <a:buNone/>
            </a:pPr>
            <a:r>
              <a:rPr lang="en-US" sz="1600" dirty="0"/>
              <a:t>	major	</a:t>
            </a:r>
            <a:r>
              <a:rPr lang="en-US" sz="1600" dirty="0" smtClean="0"/>
              <a:t> TEXT</a:t>
            </a:r>
            <a:r>
              <a:rPr lang="en-US" sz="1600" dirty="0"/>
              <a:t>,</a:t>
            </a:r>
          </a:p>
          <a:p>
            <a:pPr marL="0" indent="0">
              <a:buNone/>
            </a:pPr>
            <a:r>
              <a:rPr lang="en-US" sz="1600" dirty="0"/>
              <a:t>	minor	</a:t>
            </a:r>
            <a:r>
              <a:rPr lang="en-US" sz="1600" dirty="0" smtClean="0"/>
              <a:t> TEXT</a:t>
            </a:r>
            <a:r>
              <a:rPr lang="en-US" sz="1600" dirty="0"/>
              <a:t>,</a:t>
            </a:r>
          </a:p>
          <a:p>
            <a:pPr marL="0" indent="0">
              <a:buNone/>
            </a:pPr>
            <a:r>
              <a:rPr lang="en-US" sz="1600" dirty="0"/>
              <a:t>	</a:t>
            </a:r>
            <a:r>
              <a:rPr lang="en-US" sz="1600" dirty="0" smtClean="0"/>
              <a:t>scholarship BOOLEAN</a:t>
            </a:r>
            <a:endParaRPr lang="en-US" sz="1600" dirty="0"/>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a:t>
            </a:r>
            <a:r>
              <a:rPr lang="en-US" sz="1800" dirty="0" smtClean="0">
                <a:latin typeface="Impact" panose="020B0806030902050204" pitchFamily="34" charset="0"/>
              </a:rPr>
              <a:t>→ gradYear, major, minor, scholarship</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486400"/>
            <a:ext cx="578254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4748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81000" y="457200"/>
            <a:ext cx="6477000" cy="5486400"/>
          </a:xfrm>
        </p:spPr>
        <p:txBody>
          <a:bodyPr>
            <a:noAutofit/>
          </a:bodyPr>
          <a:lstStyle/>
          <a:p>
            <a:pPr marL="0" indent="0">
              <a:buNone/>
            </a:pPr>
            <a:r>
              <a:rPr lang="en-US" sz="2800" dirty="0" smtClean="0">
                <a:latin typeface="Impact" panose="020B0806030902050204" pitchFamily="34" charset="0"/>
              </a:rPr>
              <a:t>Employees Table</a:t>
            </a:r>
            <a:br>
              <a:rPr lang="en-US" sz="2800" dirty="0" smtClean="0">
                <a:latin typeface="Impact" panose="020B0806030902050204" pitchFamily="34" charset="0"/>
              </a:rPr>
            </a:br>
            <a:r>
              <a:rPr lang="en-US" sz="1400" dirty="0" smtClean="0">
                <a:latin typeface="Impact" panose="020B0806030902050204" pitchFamily="34" charset="0"/>
              </a:rPr>
              <a:t>Some band members receive work study from the college, and can satisfy this with a position within the Music Department, helping do the day to day operations of the program.</a:t>
            </a:r>
          </a:p>
          <a:p>
            <a:pPr marL="0" indent="0">
              <a:buNone/>
            </a:pPr>
            <a:r>
              <a:rPr lang="en-US" sz="1600" dirty="0"/>
              <a:t>CREATE TABLE Employees(</a:t>
            </a:r>
          </a:p>
          <a:p>
            <a:pPr marL="0" indent="0">
              <a:buNone/>
            </a:pPr>
            <a:r>
              <a:rPr lang="en-US" sz="1600" dirty="0" smtClean="0"/>
              <a:t>        	pID         TEXT </a:t>
            </a:r>
            <a:r>
              <a:rPr lang="en-US" sz="1600" dirty="0"/>
              <a:t>NOT NULL REFERENCES Participants(pID),</a:t>
            </a:r>
          </a:p>
          <a:p>
            <a:pPr marL="0" indent="0">
              <a:buNone/>
            </a:pPr>
            <a:r>
              <a:rPr lang="en-US" sz="1600" dirty="0" smtClean="0"/>
              <a:t>          	shift        TEXT </a:t>
            </a:r>
            <a:r>
              <a:rPr lang="en-US" sz="1600" dirty="0"/>
              <a:t>NOT NULL CHECK(shift='day' or shift='night')</a:t>
            </a:r>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a:t>
            </a:r>
            <a:r>
              <a:rPr lang="en-US" sz="1800" dirty="0" smtClean="0">
                <a:latin typeface="Impact" panose="020B0806030902050204" pitchFamily="34" charset="0"/>
              </a:rPr>
              <a:t>→ shift</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735053"/>
            <a:ext cx="2133600" cy="898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234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81000" y="457200"/>
            <a:ext cx="6477000" cy="5486400"/>
          </a:xfrm>
        </p:spPr>
        <p:txBody>
          <a:bodyPr>
            <a:noAutofit/>
          </a:bodyPr>
          <a:lstStyle/>
          <a:p>
            <a:pPr marL="0" indent="0">
              <a:buNone/>
            </a:pPr>
            <a:r>
              <a:rPr lang="en-US" sz="2800" dirty="0" smtClean="0">
                <a:latin typeface="Impact" panose="020B0806030902050204" pitchFamily="34" charset="0"/>
              </a:rPr>
              <a:t>EnrolledIn Table</a:t>
            </a:r>
            <a:br>
              <a:rPr lang="en-US" sz="2800" dirty="0" smtClean="0">
                <a:latin typeface="Impact" panose="020B0806030902050204" pitchFamily="34" charset="0"/>
              </a:rPr>
            </a:br>
            <a:r>
              <a:rPr lang="en-US" sz="1400" dirty="0" smtClean="0">
                <a:latin typeface="Impact" panose="020B0806030902050204" pitchFamily="34" charset="0"/>
              </a:rPr>
              <a:t>Keeping track of every ensemble each musician is in is difficult, but this helps keep the attendance record straight!</a:t>
            </a:r>
          </a:p>
          <a:p>
            <a:pPr marL="0" indent="0">
              <a:buNone/>
            </a:pPr>
            <a:r>
              <a:rPr lang="en-US" sz="1600" dirty="0"/>
              <a:t>CREATE TABLE EnrolledIn(</a:t>
            </a:r>
          </a:p>
          <a:p>
            <a:pPr marL="0" indent="0">
              <a:buNone/>
            </a:pPr>
            <a:r>
              <a:rPr lang="en-US" sz="1600" dirty="0"/>
              <a:t>	pID	</a:t>
            </a:r>
            <a:r>
              <a:rPr lang="en-US" sz="1600" dirty="0" smtClean="0"/>
              <a:t>TEXT </a:t>
            </a:r>
            <a:r>
              <a:rPr lang="en-US" sz="1600" dirty="0"/>
              <a:t>NOT NULL REFERENCES Participants(pID),</a:t>
            </a:r>
          </a:p>
          <a:p>
            <a:pPr marL="0" indent="0">
              <a:buNone/>
            </a:pPr>
            <a:r>
              <a:rPr lang="en-US" sz="1600" dirty="0"/>
              <a:t>	eID	</a:t>
            </a:r>
            <a:r>
              <a:rPr lang="en-US" sz="1600" dirty="0" smtClean="0"/>
              <a:t>TEXT </a:t>
            </a:r>
            <a:r>
              <a:rPr lang="en-US" sz="1600" dirty="0"/>
              <a:t>NOT NULL REFERENCES Ensembles(eID)</a:t>
            </a:r>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 eID</a:t>
            </a:r>
            <a:r>
              <a:rPr lang="en-US" sz="1800" dirty="0" smtClean="0">
                <a:latin typeface="Impact" panose="020B0806030902050204" pitchFamily="34" charset="0"/>
              </a:rPr>
              <a:t>→</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709" y="3200400"/>
            <a:ext cx="1676400" cy="4897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071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315200"/>
            <a:ext cx="1714500" cy="914400"/>
          </a:xfrm>
        </p:spPr>
        <p:txBody>
          <a:bodyPr>
            <a:normAutofit fontScale="90000"/>
          </a:bodyPr>
          <a:lstStyle/>
          <a:p>
            <a:r>
              <a:rPr lang="en-US" dirty="0" smtClean="0"/>
              <a:t>Views</a:t>
            </a:r>
            <a:endParaRPr lang="en-US" dirty="0"/>
          </a:p>
        </p:txBody>
      </p:sp>
      <p:sp>
        <p:nvSpPr>
          <p:cNvPr id="3" name="Content Placeholder 2"/>
          <p:cNvSpPr>
            <a:spLocks noGrp="1"/>
          </p:cNvSpPr>
          <p:nvPr>
            <p:ph idx="1"/>
          </p:nvPr>
        </p:nvSpPr>
        <p:spPr>
          <a:xfrm>
            <a:off x="571500" y="914400"/>
            <a:ext cx="5657850" cy="4809692"/>
          </a:xfrm>
        </p:spPr>
        <p:txBody>
          <a:bodyPr>
            <a:normAutofit/>
          </a:bodyPr>
          <a:lstStyle/>
          <a:p>
            <a:pPr marL="0" indent="0">
              <a:buNone/>
            </a:pPr>
            <a:r>
              <a:rPr lang="en-US" sz="3200" dirty="0" smtClean="0">
                <a:latin typeface="Impact" panose="020B0806030902050204" pitchFamily="34" charset="0"/>
              </a:rPr>
              <a:t>GreekLifeMembers View</a:t>
            </a:r>
            <a:r>
              <a:rPr lang="en-US" sz="4400" dirty="0">
                <a:latin typeface="Impact" panose="020B0806030902050204" pitchFamily="34" charset="0"/>
              </a:rPr>
              <a:t/>
            </a:r>
            <a:br>
              <a:rPr lang="en-US" sz="4400" dirty="0">
                <a:latin typeface="Impact" panose="020B0806030902050204" pitchFamily="34" charset="0"/>
              </a:rPr>
            </a:br>
            <a:r>
              <a:rPr lang="en-US" sz="1400" dirty="0" smtClean="0">
                <a:latin typeface="Impact" panose="020B0806030902050204" pitchFamily="34" charset="0"/>
              </a:rPr>
              <a:t>Compiles a list of band members who should report to all crews and be at set up before each rehearsal and be overall a more involved band member than their peers, regardless of whether they are a member of the Fraternity or Sorority.</a:t>
            </a:r>
            <a:endParaRPr lang="en-US" sz="1400" dirty="0">
              <a:latin typeface="Impact" panose="020B0806030902050204" pitchFamily="34" charset="0"/>
            </a:endParaRPr>
          </a:p>
          <a:p>
            <a:pPr marL="0" indent="0">
              <a:buNone/>
            </a:pPr>
            <a:r>
              <a:rPr lang="en-US" sz="1600" dirty="0"/>
              <a:t>CREATE OR REPLACE VIEW GreekLifeMembers AS</a:t>
            </a:r>
          </a:p>
          <a:p>
            <a:pPr marL="0" indent="0">
              <a:buNone/>
            </a:pPr>
            <a:r>
              <a:rPr lang="en-US" sz="1600" dirty="0"/>
              <a:t>select p.pID, p.fName, p.lName</a:t>
            </a:r>
          </a:p>
          <a:p>
            <a:pPr marL="0" indent="0">
              <a:buNone/>
            </a:pPr>
            <a:r>
              <a:rPr lang="en-US" sz="1600" dirty="0"/>
              <a:t>from Participants as p</a:t>
            </a:r>
          </a:p>
          <a:p>
            <a:pPr marL="0" indent="0">
              <a:buNone/>
            </a:pPr>
            <a:r>
              <a:rPr lang="en-US" sz="1600" dirty="0"/>
              <a:t>where p.pID in </a:t>
            </a:r>
            <a:r>
              <a:rPr lang="en-US" sz="1600" dirty="0" smtClean="0"/>
              <a:t>	(</a:t>
            </a:r>
            <a:r>
              <a:rPr lang="en-US" sz="1600" dirty="0"/>
              <a:t>select pID</a:t>
            </a:r>
          </a:p>
          <a:p>
            <a:pPr marL="0" indent="0">
              <a:buNone/>
            </a:pPr>
            <a:r>
              <a:rPr lang="en-US" sz="1600" dirty="0"/>
              <a:t>	</a:t>
            </a:r>
            <a:r>
              <a:rPr lang="en-US" sz="1600" dirty="0" smtClean="0"/>
              <a:t>	from </a:t>
            </a:r>
            <a:r>
              <a:rPr lang="en-US" sz="1600" dirty="0"/>
              <a:t>TBSMembers)</a:t>
            </a:r>
          </a:p>
          <a:p>
            <a:pPr marL="0" indent="0">
              <a:buNone/>
            </a:pPr>
            <a:r>
              <a:rPr lang="en-US" sz="1600" dirty="0"/>
              <a:t>   </a:t>
            </a:r>
            <a:r>
              <a:rPr lang="en-US" sz="1600" dirty="0" smtClean="0"/>
              <a:t>   or </a:t>
            </a:r>
            <a:r>
              <a:rPr lang="en-US" sz="1600" dirty="0"/>
              <a:t>p.pID in </a:t>
            </a:r>
            <a:r>
              <a:rPr lang="en-US" sz="1600" dirty="0" smtClean="0"/>
              <a:t>	(</a:t>
            </a:r>
            <a:r>
              <a:rPr lang="en-US" sz="1600" dirty="0"/>
              <a:t>select pID</a:t>
            </a:r>
          </a:p>
          <a:p>
            <a:pPr marL="0" indent="0">
              <a:buNone/>
            </a:pPr>
            <a:r>
              <a:rPr lang="en-US" sz="1600" dirty="0"/>
              <a:t>		from KKPsiMembers</a:t>
            </a:r>
            <a:r>
              <a:rPr lang="en-US" sz="1600" dirty="0" smtClean="0"/>
              <a:t>)</a:t>
            </a:r>
          </a:p>
          <a:p>
            <a:pPr marL="0" indent="0">
              <a:buNone/>
            </a:pPr>
            <a:r>
              <a:rPr lang="en-US" sz="1600" dirty="0"/>
              <a:t>;</a:t>
            </a:r>
          </a:p>
          <a:p>
            <a:pPr marL="0" indent="0">
              <a:buNone/>
            </a:pPr>
            <a:r>
              <a:rPr lang="en-US" dirty="0" smtClean="0">
                <a:latin typeface="Impact" panose="020B0806030902050204" pitchFamily="34" charset="0"/>
              </a:rPr>
              <a:t>Sample </a:t>
            </a:r>
            <a:r>
              <a:rPr lang="en-US" dirty="0">
                <a:latin typeface="Impact" panose="020B0806030902050204" pitchFamily="34" charset="0"/>
              </a:rPr>
              <a:t>Data:</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334000"/>
            <a:ext cx="3902908" cy="1957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10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315200"/>
            <a:ext cx="1714500" cy="914400"/>
          </a:xfrm>
        </p:spPr>
        <p:txBody>
          <a:bodyPr>
            <a:normAutofit fontScale="90000"/>
          </a:bodyPr>
          <a:lstStyle/>
          <a:p>
            <a:r>
              <a:rPr lang="en-US" dirty="0" smtClean="0"/>
              <a:t>Views</a:t>
            </a:r>
            <a:endParaRPr lang="en-US" dirty="0"/>
          </a:p>
        </p:txBody>
      </p:sp>
      <p:sp>
        <p:nvSpPr>
          <p:cNvPr id="3" name="Content Placeholder 2"/>
          <p:cNvSpPr>
            <a:spLocks noGrp="1"/>
          </p:cNvSpPr>
          <p:nvPr>
            <p:ph idx="1"/>
          </p:nvPr>
        </p:nvSpPr>
        <p:spPr>
          <a:xfrm>
            <a:off x="571500" y="914400"/>
            <a:ext cx="5657850" cy="4809692"/>
          </a:xfrm>
        </p:spPr>
        <p:txBody>
          <a:bodyPr>
            <a:normAutofit/>
          </a:bodyPr>
          <a:lstStyle/>
          <a:p>
            <a:pPr marL="0" indent="0">
              <a:buNone/>
            </a:pPr>
            <a:r>
              <a:rPr lang="en-US" sz="3000" dirty="0" smtClean="0">
                <a:latin typeface="Impact" panose="020B0806030902050204" pitchFamily="34" charset="0"/>
              </a:rPr>
              <a:t>PaidBoardMembers View</a:t>
            </a:r>
            <a:r>
              <a:rPr lang="en-US" sz="4000" dirty="0">
                <a:latin typeface="Impact" panose="020B0806030902050204" pitchFamily="34" charset="0"/>
              </a:rPr>
              <a:t/>
            </a:r>
            <a:br>
              <a:rPr lang="en-US" sz="4000" dirty="0">
                <a:latin typeface="Impact" panose="020B0806030902050204" pitchFamily="34" charset="0"/>
              </a:rPr>
            </a:br>
            <a:r>
              <a:rPr lang="en-US" sz="1400" dirty="0" smtClean="0">
                <a:latin typeface="Impact" panose="020B0806030902050204" pitchFamily="34" charset="0"/>
              </a:rPr>
              <a:t>Points out those members of the executive board that also get paid to work in the department.  This is helpful for these employees to schedule office hours and take on extra assignments from the executive board.</a:t>
            </a:r>
            <a:endParaRPr lang="en-US" sz="1400" dirty="0">
              <a:latin typeface="Impact" panose="020B0806030902050204" pitchFamily="34" charset="0"/>
            </a:endParaRPr>
          </a:p>
          <a:p>
            <a:pPr marL="0" indent="0">
              <a:buNone/>
            </a:pPr>
            <a:r>
              <a:rPr lang="en-US" sz="1600" dirty="0"/>
              <a:t>CREATE OR REPLACE VIEW PaidBoardMembers AS</a:t>
            </a:r>
          </a:p>
          <a:p>
            <a:pPr marL="0" indent="0">
              <a:buNone/>
            </a:pPr>
            <a:r>
              <a:rPr lang="en-US" sz="1600" dirty="0"/>
              <a:t>select p.pID, p.fName, p.lName, e.shift, em.role, em.term</a:t>
            </a:r>
          </a:p>
          <a:p>
            <a:pPr marL="0" indent="0">
              <a:buNone/>
            </a:pPr>
            <a:r>
              <a:rPr lang="en-US" sz="1600" dirty="0"/>
              <a:t>from Participants as p, Employees as e, EboardMembers as em</a:t>
            </a:r>
          </a:p>
          <a:p>
            <a:pPr marL="0" indent="0">
              <a:buNone/>
            </a:pPr>
            <a:r>
              <a:rPr lang="en-US" sz="1600" dirty="0"/>
              <a:t>where p.pID = e.pID</a:t>
            </a:r>
          </a:p>
          <a:p>
            <a:pPr marL="0" indent="0">
              <a:buNone/>
            </a:pPr>
            <a:r>
              <a:rPr lang="en-US" sz="1600" dirty="0"/>
              <a:t>  </a:t>
            </a:r>
            <a:r>
              <a:rPr lang="en-US" sz="1600" dirty="0" smtClean="0"/>
              <a:t>  and </a:t>
            </a:r>
            <a:r>
              <a:rPr lang="en-US" sz="1600" dirty="0"/>
              <a:t>p.pID = em.pID</a:t>
            </a:r>
          </a:p>
          <a:p>
            <a:pPr marL="0" indent="0">
              <a:buNone/>
            </a:pPr>
            <a:r>
              <a:rPr lang="en-US" sz="1600" dirty="0"/>
              <a:t>order by em.term asc;</a:t>
            </a:r>
          </a:p>
          <a:p>
            <a:pPr marL="0" indent="0">
              <a:buNone/>
            </a:pPr>
            <a:endParaRPr lang="en-US" sz="1600" dirty="0" smtClean="0"/>
          </a:p>
          <a:p>
            <a:pPr marL="0" indent="0">
              <a:buNone/>
            </a:pPr>
            <a:r>
              <a:rPr lang="en-US" dirty="0" smtClean="0">
                <a:latin typeface="Impact" panose="020B0806030902050204" pitchFamily="34" charset="0"/>
              </a:rPr>
              <a:t>Sample </a:t>
            </a:r>
            <a:r>
              <a:rPr lang="en-US" dirty="0">
                <a:latin typeface="Impact" panose="020B0806030902050204" pitchFamily="34" charset="0"/>
              </a:rPr>
              <a:t>Data:</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715000"/>
            <a:ext cx="6124361"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01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467600"/>
            <a:ext cx="5086350" cy="762000"/>
          </a:xfrm>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a:xfrm>
            <a:off x="381000" y="381000"/>
            <a:ext cx="6324600" cy="7315200"/>
          </a:xfrm>
        </p:spPr>
        <p:txBody>
          <a:bodyPr>
            <a:normAutofit fontScale="47500" lnSpcReduction="20000"/>
          </a:bodyPr>
          <a:lstStyle/>
          <a:p>
            <a:r>
              <a:rPr lang="en-US" sz="3300" dirty="0" smtClean="0"/>
              <a:t>03 Executive Summary</a:t>
            </a:r>
          </a:p>
          <a:p>
            <a:r>
              <a:rPr lang="en-US" sz="3300" dirty="0" smtClean="0"/>
              <a:t>04 Entity-Relationship Diagram</a:t>
            </a:r>
            <a:r>
              <a:rPr lang="en-US" sz="3300" dirty="0"/>
              <a:t> </a:t>
            </a:r>
            <a:endParaRPr lang="en-US" sz="3300" dirty="0" smtClean="0"/>
          </a:p>
          <a:p>
            <a:r>
              <a:rPr lang="en-US" sz="3300" dirty="0" smtClean="0"/>
              <a:t>05 Tables</a:t>
            </a:r>
          </a:p>
          <a:p>
            <a:pPr lvl="1"/>
            <a:r>
              <a:rPr lang="en-US" sz="2900" dirty="0" smtClean="0"/>
              <a:t>05 Participants Table</a:t>
            </a:r>
          </a:p>
          <a:p>
            <a:pPr lvl="1"/>
            <a:r>
              <a:rPr lang="en-US" sz="2900" dirty="0" smtClean="0"/>
              <a:t>06 Ensembles Table </a:t>
            </a:r>
          </a:p>
          <a:p>
            <a:pPr lvl="1"/>
            <a:r>
              <a:rPr lang="en-US" sz="2900" dirty="0" smtClean="0"/>
              <a:t>07 EboardPositions Table </a:t>
            </a:r>
          </a:p>
          <a:p>
            <a:pPr lvl="1"/>
            <a:r>
              <a:rPr lang="en-US" sz="2900" dirty="0" smtClean="0"/>
              <a:t>08 KKPsiMembers Table</a:t>
            </a:r>
          </a:p>
          <a:p>
            <a:pPr lvl="1"/>
            <a:r>
              <a:rPr lang="en-US" sz="2900" dirty="0" smtClean="0"/>
              <a:t>09 TBSMembers Table</a:t>
            </a:r>
          </a:p>
          <a:p>
            <a:pPr lvl="1"/>
            <a:r>
              <a:rPr lang="en-US" sz="2900" dirty="0" smtClean="0"/>
              <a:t>10 EboardMembers Table</a:t>
            </a:r>
          </a:p>
          <a:p>
            <a:pPr lvl="1"/>
            <a:r>
              <a:rPr lang="en-US" sz="2900" dirty="0" smtClean="0"/>
              <a:t>11 ConcertInsts </a:t>
            </a:r>
            <a:r>
              <a:rPr lang="en-US" sz="2900" dirty="0"/>
              <a:t>Table </a:t>
            </a:r>
            <a:endParaRPr lang="en-US" sz="2900" dirty="0" smtClean="0"/>
          </a:p>
          <a:p>
            <a:pPr lvl="1"/>
            <a:r>
              <a:rPr lang="en-US" sz="2900" dirty="0" smtClean="0"/>
              <a:t>12 PepInsts </a:t>
            </a:r>
            <a:r>
              <a:rPr lang="en-US" sz="2900" dirty="0"/>
              <a:t>Table </a:t>
            </a:r>
            <a:endParaRPr lang="en-US" sz="2900" dirty="0" smtClean="0"/>
          </a:p>
          <a:p>
            <a:pPr lvl="1"/>
            <a:r>
              <a:rPr lang="en-US" sz="2900" dirty="0" smtClean="0"/>
              <a:t>13 MarchingInsts </a:t>
            </a:r>
            <a:r>
              <a:rPr lang="en-US" sz="2900" dirty="0"/>
              <a:t>Table </a:t>
            </a:r>
            <a:endParaRPr lang="en-US" sz="2900" dirty="0" smtClean="0"/>
          </a:p>
          <a:p>
            <a:pPr lvl="1"/>
            <a:r>
              <a:rPr lang="en-US" sz="2900" dirty="0" smtClean="0"/>
              <a:t>14 Conductors </a:t>
            </a:r>
            <a:r>
              <a:rPr lang="en-US" sz="2900" dirty="0"/>
              <a:t>Table </a:t>
            </a:r>
            <a:endParaRPr lang="en-US" sz="2900" dirty="0" smtClean="0"/>
          </a:p>
          <a:p>
            <a:pPr lvl="1"/>
            <a:r>
              <a:rPr lang="en-US" sz="2900" dirty="0"/>
              <a:t>15 Students </a:t>
            </a:r>
            <a:r>
              <a:rPr lang="en-US" sz="2900" dirty="0" smtClean="0"/>
              <a:t>Table</a:t>
            </a:r>
          </a:p>
          <a:p>
            <a:pPr lvl="1"/>
            <a:r>
              <a:rPr lang="en-US" sz="2900" dirty="0" smtClean="0"/>
              <a:t>16 Employees </a:t>
            </a:r>
            <a:r>
              <a:rPr lang="en-US" sz="2900" dirty="0"/>
              <a:t>Table </a:t>
            </a:r>
            <a:endParaRPr lang="en-US" sz="2900" dirty="0" smtClean="0"/>
          </a:p>
          <a:p>
            <a:pPr lvl="1"/>
            <a:r>
              <a:rPr lang="en-US" sz="2900" dirty="0" smtClean="0"/>
              <a:t>17 EnrolledIn </a:t>
            </a:r>
            <a:r>
              <a:rPr lang="en-US" sz="2900" dirty="0"/>
              <a:t>Table </a:t>
            </a:r>
            <a:endParaRPr lang="en-US" sz="2900" dirty="0" smtClean="0"/>
          </a:p>
          <a:p>
            <a:r>
              <a:rPr lang="en-US" sz="3300" dirty="0" smtClean="0"/>
              <a:t>18 Views</a:t>
            </a:r>
          </a:p>
          <a:p>
            <a:pPr lvl="1"/>
            <a:r>
              <a:rPr lang="en-US" sz="2900" dirty="0" smtClean="0"/>
              <a:t>18 GreekLifeMembers</a:t>
            </a:r>
          </a:p>
          <a:p>
            <a:pPr lvl="1"/>
            <a:r>
              <a:rPr lang="en-US" sz="2900" dirty="0" smtClean="0"/>
              <a:t>19 PaidBoardMembers </a:t>
            </a:r>
          </a:p>
          <a:p>
            <a:r>
              <a:rPr lang="en-US" sz="3300" dirty="0" smtClean="0"/>
              <a:t>20 Reports</a:t>
            </a:r>
          </a:p>
          <a:p>
            <a:pPr lvl="1"/>
            <a:r>
              <a:rPr lang="en-US" sz="2900" dirty="0" smtClean="0"/>
              <a:t>20 StudentInstrumentRoster </a:t>
            </a:r>
            <a:endParaRPr lang="en-US" sz="3100" dirty="0" smtClean="0"/>
          </a:p>
          <a:p>
            <a:r>
              <a:rPr lang="en-US" sz="3300" dirty="0" smtClean="0"/>
              <a:t>21 Stored Procedures</a:t>
            </a:r>
          </a:p>
          <a:p>
            <a:pPr lvl="1"/>
            <a:r>
              <a:rPr lang="en-US" sz="2900" dirty="0" smtClean="0"/>
              <a:t>21 EnsembleEnrolled </a:t>
            </a:r>
          </a:p>
          <a:p>
            <a:r>
              <a:rPr lang="en-US" sz="3300" dirty="0" smtClean="0"/>
              <a:t>22 Security</a:t>
            </a:r>
          </a:p>
          <a:p>
            <a:pPr lvl="1"/>
            <a:r>
              <a:rPr lang="en-US" sz="2900" dirty="0" smtClean="0"/>
              <a:t>22 Admin Role</a:t>
            </a:r>
          </a:p>
          <a:p>
            <a:pPr lvl="1"/>
            <a:r>
              <a:rPr lang="en-US" sz="2900" dirty="0" smtClean="0"/>
              <a:t>22 Leader Role</a:t>
            </a:r>
          </a:p>
          <a:p>
            <a:r>
              <a:rPr lang="en-US" sz="3300" dirty="0" smtClean="0"/>
              <a:t>23 Implementation Notes</a:t>
            </a:r>
          </a:p>
          <a:p>
            <a:r>
              <a:rPr lang="en-US" sz="3300" dirty="0" smtClean="0"/>
              <a:t>24 Known Problems</a:t>
            </a:r>
          </a:p>
          <a:p>
            <a:r>
              <a:rPr lang="en-US" sz="3300" dirty="0" smtClean="0"/>
              <a:t>25 Future Enhancements</a:t>
            </a:r>
            <a:endParaRPr lang="en-US" sz="3300" dirty="0"/>
          </a:p>
        </p:txBody>
      </p:sp>
    </p:spTree>
    <p:extLst>
      <p:ext uri="{BB962C8B-B14F-4D97-AF65-F5344CB8AC3E}">
        <p14:creationId xmlns:p14="http://schemas.microsoft.com/office/powerpoint/2010/main" val="790523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880" y="7315200"/>
            <a:ext cx="2667000" cy="914400"/>
          </a:xfrm>
        </p:spPr>
        <p:txBody>
          <a:bodyPr/>
          <a:lstStyle/>
          <a:p>
            <a:r>
              <a:rPr lang="en-US" dirty="0" smtClean="0"/>
              <a:t>Reports</a:t>
            </a:r>
            <a:endParaRPr lang="en-US" dirty="0"/>
          </a:p>
        </p:txBody>
      </p:sp>
      <p:sp>
        <p:nvSpPr>
          <p:cNvPr id="3" name="Content Placeholder 2"/>
          <p:cNvSpPr>
            <a:spLocks noGrp="1"/>
          </p:cNvSpPr>
          <p:nvPr>
            <p:ph idx="1"/>
          </p:nvPr>
        </p:nvSpPr>
        <p:spPr>
          <a:xfrm>
            <a:off x="571500" y="914400"/>
            <a:ext cx="5657850" cy="4809692"/>
          </a:xfrm>
        </p:spPr>
        <p:txBody>
          <a:bodyPr>
            <a:normAutofit/>
          </a:bodyPr>
          <a:lstStyle/>
          <a:p>
            <a:pPr marL="0" indent="0">
              <a:buNone/>
            </a:pPr>
            <a:r>
              <a:rPr lang="en-US" sz="3000" dirty="0" smtClean="0">
                <a:latin typeface="Impact" panose="020B0806030902050204" pitchFamily="34" charset="0"/>
              </a:rPr>
              <a:t>StudentInstrumentRoster Report</a:t>
            </a:r>
            <a:r>
              <a:rPr lang="en-US" sz="4000" dirty="0">
                <a:latin typeface="Impact" panose="020B0806030902050204" pitchFamily="34" charset="0"/>
              </a:rPr>
              <a:t/>
            </a:r>
            <a:br>
              <a:rPr lang="en-US" sz="4000" dirty="0">
                <a:latin typeface="Impact" panose="020B0806030902050204" pitchFamily="34" charset="0"/>
              </a:rPr>
            </a:br>
            <a:r>
              <a:rPr lang="en-US" sz="1400" dirty="0" smtClean="0">
                <a:latin typeface="Impact" panose="020B0806030902050204" pitchFamily="34" charset="0"/>
              </a:rPr>
              <a:t>Lists the students involved in the Marist Band and what kind of instrument they play in the Concert, Pep and Marching Bands.</a:t>
            </a:r>
            <a:endParaRPr lang="en-US" sz="1400" dirty="0">
              <a:latin typeface="Impact" panose="020B0806030902050204" pitchFamily="34" charset="0"/>
            </a:endParaRPr>
          </a:p>
          <a:p>
            <a:pPr marL="0" indent="0">
              <a:buNone/>
            </a:pPr>
            <a:r>
              <a:rPr lang="en-US" sz="1600" dirty="0"/>
              <a:t>select p.pID, p.fName, p.lName, </a:t>
            </a:r>
          </a:p>
          <a:p>
            <a:pPr marL="0" indent="0">
              <a:buNone/>
            </a:pPr>
            <a:r>
              <a:rPr lang="en-US" sz="1600" dirty="0"/>
              <a:t>	mar.inst as MarchingInstrument, </a:t>
            </a:r>
          </a:p>
          <a:p>
            <a:pPr marL="0" indent="0">
              <a:buNone/>
            </a:pPr>
            <a:r>
              <a:rPr lang="en-US" sz="1600" dirty="0"/>
              <a:t>	pep.inst as PepInstrument, </a:t>
            </a:r>
          </a:p>
          <a:p>
            <a:pPr marL="0" indent="0">
              <a:buNone/>
            </a:pPr>
            <a:r>
              <a:rPr lang="en-US" sz="1600" dirty="0"/>
              <a:t>	con.inst as ConcertInstrument</a:t>
            </a:r>
          </a:p>
          <a:p>
            <a:pPr marL="0" indent="0">
              <a:buNone/>
            </a:pPr>
            <a:r>
              <a:rPr lang="en-US" sz="1600" dirty="0"/>
              <a:t>from Participants as p, Students as s,</a:t>
            </a:r>
          </a:p>
          <a:p>
            <a:pPr marL="0" indent="0">
              <a:buNone/>
            </a:pPr>
            <a:r>
              <a:rPr lang="en-US" sz="1600" dirty="0"/>
              <a:t>     MarchingInsts as mar, PepInsts as pep, ConcertInsts as con</a:t>
            </a:r>
          </a:p>
          <a:p>
            <a:pPr marL="0" indent="0">
              <a:buNone/>
            </a:pPr>
            <a:r>
              <a:rPr lang="en-US" sz="1600" dirty="0"/>
              <a:t>where p.pID = s.pID</a:t>
            </a:r>
          </a:p>
          <a:p>
            <a:pPr marL="0" indent="0">
              <a:buNone/>
            </a:pPr>
            <a:r>
              <a:rPr lang="en-US" sz="1600" dirty="0"/>
              <a:t>  and mar.pID = p.pID</a:t>
            </a:r>
          </a:p>
          <a:p>
            <a:pPr marL="0" indent="0">
              <a:buNone/>
            </a:pPr>
            <a:r>
              <a:rPr lang="en-US" sz="1600" dirty="0"/>
              <a:t>  and pep.pID = p.pID</a:t>
            </a:r>
          </a:p>
          <a:p>
            <a:pPr marL="0" indent="0">
              <a:buNone/>
            </a:pPr>
            <a:r>
              <a:rPr lang="en-US" sz="1600" dirty="0"/>
              <a:t>  and con.pID = p.pID</a:t>
            </a:r>
          </a:p>
          <a:p>
            <a:pPr marL="0" indent="0">
              <a:buNone/>
            </a:pPr>
            <a:r>
              <a:rPr lang="en-US" sz="1600" dirty="0"/>
              <a:t>order by p.lName ASC;</a:t>
            </a:r>
          </a:p>
          <a:p>
            <a:pPr marL="0" indent="0">
              <a:buNone/>
            </a:pPr>
            <a:r>
              <a:rPr lang="en-US" dirty="0" smtClean="0">
                <a:latin typeface="Impact" panose="020B0806030902050204" pitchFamily="34" charset="0"/>
              </a:rPr>
              <a:t>Sample </a:t>
            </a:r>
            <a:r>
              <a:rPr lang="en-US" dirty="0">
                <a:latin typeface="Impact" panose="020B0806030902050204" pitchFamily="34" charset="0"/>
              </a:rPr>
              <a:t>Data:</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89" y="5570083"/>
            <a:ext cx="64960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246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0"/>
            <a:ext cx="5448300" cy="2133600"/>
          </a:xfrm>
        </p:spPr>
        <p:txBody>
          <a:bodyPr/>
          <a:lstStyle/>
          <a:p>
            <a:r>
              <a:rPr lang="en-US" dirty="0" smtClean="0"/>
              <a:t>Stored Procedures</a:t>
            </a:r>
            <a:endParaRPr lang="en-US" dirty="0"/>
          </a:p>
        </p:txBody>
      </p:sp>
      <p:sp>
        <p:nvSpPr>
          <p:cNvPr id="5" name="Content Placeholder 2"/>
          <p:cNvSpPr>
            <a:spLocks noGrp="1"/>
          </p:cNvSpPr>
          <p:nvPr>
            <p:ph idx="1"/>
          </p:nvPr>
        </p:nvSpPr>
        <p:spPr>
          <a:xfrm>
            <a:off x="571500" y="914400"/>
            <a:ext cx="5657850" cy="5943600"/>
          </a:xfrm>
        </p:spPr>
        <p:txBody>
          <a:bodyPr>
            <a:normAutofit fontScale="77500" lnSpcReduction="20000"/>
          </a:bodyPr>
          <a:lstStyle/>
          <a:p>
            <a:pPr marL="0" indent="0">
              <a:buNone/>
            </a:pPr>
            <a:r>
              <a:rPr lang="en-US" sz="3000" dirty="0" smtClean="0">
                <a:latin typeface="Impact" panose="020B0806030902050204" pitchFamily="34" charset="0"/>
              </a:rPr>
              <a:t>EnsembleEnrolled Procedure</a:t>
            </a:r>
            <a:r>
              <a:rPr lang="en-US" sz="4000" dirty="0">
                <a:latin typeface="Impact" panose="020B0806030902050204" pitchFamily="34" charset="0"/>
              </a:rPr>
              <a:t/>
            </a:r>
            <a:br>
              <a:rPr lang="en-US" sz="4000" dirty="0">
                <a:latin typeface="Impact" panose="020B0806030902050204" pitchFamily="34" charset="0"/>
              </a:rPr>
            </a:br>
            <a:r>
              <a:rPr lang="en-US" sz="1400" dirty="0" smtClean="0">
                <a:latin typeface="Impact" panose="020B0806030902050204" pitchFamily="34" charset="0"/>
              </a:rPr>
              <a:t>Returns the number of registered participants in the requested ensemble.  Will not return values if no one is enrolled and therefore, is not an active ensemble.</a:t>
            </a:r>
            <a:endParaRPr lang="en-US" sz="1400" dirty="0">
              <a:latin typeface="Impact" panose="020B0806030902050204" pitchFamily="34" charset="0"/>
            </a:endParaRPr>
          </a:p>
          <a:p>
            <a:pPr marL="0" indent="0">
              <a:buNone/>
            </a:pPr>
            <a:r>
              <a:rPr lang="en-US" sz="1500" dirty="0"/>
              <a:t>create or replace function EnsembleEnrolled(text, REFCURSOR) returns refcursor as </a:t>
            </a:r>
          </a:p>
          <a:p>
            <a:pPr marL="0" indent="0">
              <a:buNone/>
            </a:pPr>
            <a:r>
              <a:rPr lang="en-US" sz="1500" dirty="0"/>
              <a:t>$$</a:t>
            </a:r>
          </a:p>
          <a:p>
            <a:pPr marL="0" indent="0">
              <a:buNone/>
            </a:pPr>
            <a:r>
              <a:rPr lang="en-US" sz="1500" dirty="0"/>
              <a:t>declare</a:t>
            </a:r>
          </a:p>
          <a:p>
            <a:pPr marL="0" indent="0">
              <a:buNone/>
            </a:pPr>
            <a:r>
              <a:rPr lang="en-US" sz="1500" dirty="0"/>
              <a:t>   ensembleNumber	text       </a:t>
            </a:r>
            <a:r>
              <a:rPr lang="en-US" sz="1500" dirty="0" smtClean="0"/>
              <a:t>	  := </a:t>
            </a:r>
            <a:r>
              <a:rPr lang="en-US" sz="1500" dirty="0"/>
              <a:t>$</a:t>
            </a:r>
            <a:r>
              <a:rPr lang="en-US" sz="1500" dirty="0" smtClean="0"/>
              <a:t>1;</a:t>
            </a:r>
            <a:endParaRPr lang="en-US" sz="1500" dirty="0"/>
          </a:p>
          <a:p>
            <a:pPr marL="0" indent="0">
              <a:buNone/>
            </a:pPr>
            <a:r>
              <a:rPr lang="en-US" sz="1500" dirty="0"/>
              <a:t>   resultset   		REFCURSOR  := $</a:t>
            </a:r>
            <a:r>
              <a:rPr lang="en-US" sz="1500" dirty="0" smtClean="0"/>
              <a:t>2;</a:t>
            </a:r>
          </a:p>
          <a:p>
            <a:pPr marL="0" indent="0">
              <a:buNone/>
            </a:pPr>
            <a:r>
              <a:rPr lang="en-US" sz="1500" dirty="0" smtClean="0"/>
              <a:t>begin</a:t>
            </a:r>
          </a:p>
          <a:p>
            <a:pPr marL="0" indent="0">
              <a:buNone/>
            </a:pPr>
            <a:r>
              <a:rPr lang="en-US" sz="1500" dirty="0" smtClean="0"/>
              <a:t>   </a:t>
            </a:r>
            <a:r>
              <a:rPr lang="en-US" sz="1500" dirty="0"/>
              <a:t>open resultset for </a:t>
            </a:r>
          </a:p>
          <a:p>
            <a:pPr marL="0" indent="0">
              <a:buNone/>
            </a:pPr>
            <a:r>
              <a:rPr lang="en-US" sz="1500" dirty="0"/>
              <a:t>      select ens.eID, ens.name,COUNT(p.pID)</a:t>
            </a:r>
          </a:p>
          <a:p>
            <a:pPr marL="0" indent="0">
              <a:buNone/>
            </a:pPr>
            <a:r>
              <a:rPr lang="en-US" sz="1500" dirty="0"/>
              <a:t>      from   Ensembles as ens, EnrolledIn as ei, participants as p</a:t>
            </a:r>
          </a:p>
          <a:p>
            <a:pPr marL="0" indent="0">
              <a:buNone/>
            </a:pPr>
            <a:r>
              <a:rPr lang="en-US" sz="1500" dirty="0"/>
              <a:t>      where ens.eID = ei.eID</a:t>
            </a:r>
          </a:p>
          <a:p>
            <a:pPr marL="0" indent="0">
              <a:buNone/>
            </a:pPr>
            <a:r>
              <a:rPr lang="en-US" sz="1500" dirty="0"/>
              <a:t>        and ei.pID = p.pID</a:t>
            </a:r>
          </a:p>
          <a:p>
            <a:pPr marL="0" indent="0">
              <a:buNone/>
            </a:pPr>
            <a:r>
              <a:rPr lang="en-US" sz="1500" dirty="0"/>
              <a:t>        and ens.eID = ensembleNumber</a:t>
            </a:r>
          </a:p>
          <a:p>
            <a:pPr marL="0" indent="0">
              <a:buNone/>
            </a:pPr>
            <a:r>
              <a:rPr lang="en-US" sz="1500" dirty="0"/>
              <a:t>        group by ens.eID;</a:t>
            </a:r>
          </a:p>
          <a:p>
            <a:pPr marL="0" indent="0">
              <a:buNone/>
            </a:pPr>
            <a:r>
              <a:rPr lang="en-US" sz="1500" dirty="0"/>
              <a:t>   return resultset;</a:t>
            </a:r>
          </a:p>
          <a:p>
            <a:pPr marL="0" indent="0">
              <a:buNone/>
            </a:pPr>
            <a:endParaRPr lang="en-US" sz="1500" dirty="0"/>
          </a:p>
          <a:p>
            <a:pPr marL="0" indent="0">
              <a:buNone/>
            </a:pPr>
            <a:r>
              <a:rPr lang="en-US" sz="1500" dirty="0"/>
              <a:t>end;</a:t>
            </a:r>
          </a:p>
          <a:p>
            <a:pPr marL="0" indent="0">
              <a:buNone/>
            </a:pPr>
            <a:r>
              <a:rPr lang="en-US" sz="1500" dirty="0"/>
              <a:t>$$ </a:t>
            </a:r>
          </a:p>
          <a:p>
            <a:pPr marL="0" indent="0">
              <a:buNone/>
            </a:pPr>
            <a:r>
              <a:rPr lang="en-US" sz="1500" dirty="0"/>
              <a:t>language plpgsql</a:t>
            </a:r>
            <a:r>
              <a:rPr lang="en-US" sz="1500" dirty="0" smtClean="0"/>
              <a:t>;</a:t>
            </a:r>
          </a:p>
          <a:p>
            <a:pPr marL="0" indent="0">
              <a:buNone/>
            </a:pPr>
            <a:endParaRPr lang="en-US" sz="1500" dirty="0" smtClean="0"/>
          </a:p>
          <a:p>
            <a:pPr marL="0" indent="0">
              <a:buNone/>
            </a:pPr>
            <a:r>
              <a:rPr lang="en-US" dirty="0" smtClean="0">
                <a:latin typeface="Impact" panose="020B0806030902050204" pitchFamily="34" charset="0"/>
              </a:rPr>
              <a:t>Sample </a:t>
            </a:r>
            <a:r>
              <a:rPr lang="en-US" dirty="0">
                <a:latin typeface="Impact" panose="020B0806030902050204" pitchFamily="34" charset="0"/>
              </a:rPr>
              <a:t>Data:</a:t>
            </a:r>
          </a:p>
          <a:p>
            <a:pPr marL="0" indent="0">
              <a:buNone/>
            </a:pPr>
            <a:r>
              <a:rPr lang="en-US" sz="1900" dirty="0"/>
              <a:t>select EnsembleEnrolled(</a:t>
            </a:r>
            <a:r>
              <a:rPr lang="en-US" sz="1900" dirty="0" smtClean="0"/>
              <a:t>'e008', </a:t>
            </a:r>
            <a:r>
              <a:rPr lang="en-US" sz="1900" dirty="0"/>
              <a:t>'results');</a:t>
            </a:r>
          </a:p>
          <a:p>
            <a:pPr marL="0" indent="0">
              <a:buNone/>
            </a:pPr>
            <a:r>
              <a:rPr lang="en-US" sz="1900" dirty="0"/>
              <a:t>Fetch all from results;</a:t>
            </a:r>
          </a:p>
          <a:p>
            <a:pPr marL="0" indent="0">
              <a:buNone/>
            </a:pPr>
            <a:endParaRPr lang="en-US" sz="1900" dirty="0" smtClean="0"/>
          </a:p>
          <a:p>
            <a:pPr marL="0" indent="0">
              <a:buNone/>
            </a:pPr>
            <a:endParaRPr lang="en-US" sz="1900" dirty="0" smtClean="0"/>
          </a:p>
          <a:p>
            <a:pPr marL="0" indent="0">
              <a:buNone/>
            </a:pPr>
            <a:r>
              <a:rPr lang="en-US" sz="1900" dirty="0" smtClean="0"/>
              <a:t>select </a:t>
            </a:r>
            <a:r>
              <a:rPr lang="en-US" sz="1900" dirty="0"/>
              <a:t>EnsembleEnrolled('e001', 'results');</a:t>
            </a:r>
          </a:p>
          <a:p>
            <a:pPr marL="0" indent="0">
              <a:buNone/>
            </a:pPr>
            <a:r>
              <a:rPr lang="en-US" sz="1900" dirty="0"/>
              <a:t>Fetch all from results;</a:t>
            </a:r>
          </a:p>
          <a:p>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731" y="5515985"/>
            <a:ext cx="2809875" cy="555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6509385"/>
            <a:ext cx="2949606" cy="474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93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7315200"/>
            <a:ext cx="2590800" cy="914400"/>
          </a:xfrm>
        </p:spPr>
        <p:txBody>
          <a:bodyPr/>
          <a:lstStyle/>
          <a:p>
            <a:r>
              <a:rPr lang="en-US" dirty="0" smtClean="0"/>
              <a:t>Security</a:t>
            </a:r>
            <a:endParaRPr lang="en-US" dirty="0"/>
          </a:p>
        </p:txBody>
      </p:sp>
      <p:sp>
        <p:nvSpPr>
          <p:cNvPr id="5" name="Content Placeholder 2"/>
          <p:cNvSpPr>
            <a:spLocks noGrp="1"/>
          </p:cNvSpPr>
          <p:nvPr>
            <p:ph idx="1"/>
          </p:nvPr>
        </p:nvSpPr>
        <p:spPr>
          <a:xfrm>
            <a:off x="571500" y="914400"/>
            <a:ext cx="5657850" cy="5943600"/>
          </a:xfrm>
        </p:spPr>
        <p:txBody>
          <a:bodyPr>
            <a:normAutofit/>
          </a:bodyPr>
          <a:lstStyle/>
          <a:p>
            <a:pPr marL="0" indent="0">
              <a:buNone/>
            </a:pPr>
            <a:r>
              <a:rPr lang="en-US" sz="3000" dirty="0" smtClean="0">
                <a:latin typeface="Impact" panose="020B0806030902050204" pitchFamily="34" charset="0"/>
              </a:rPr>
              <a:t>Admin Role</a:t>
            </a:r>
            <a:r>
              <a:rPr lang="en-US" sz="4000" dirty="0">
                <a:latin typeface="Impact" panose="020B0806030902050204" pitchFamily="34" charset="0"/>
              </a:rPr>
              <a:t/>
            </a:r>
            <a:br>
              <a:rPr lang="en-US" sz="4000" dirty="0">
                <a:latin typeface="Impact" panose="020B0806030902050204" pitchFamily="34" charset="0"/>
              </a:rPr>
            </a:br>
            <a:r>
              <a:rPr lang="en-US" sz="1400" dirty="0" smtClean="0">
                <a:latin typeface="Impact" panose="020B0806030902050204" pitchFamily="34" charset="0"/>
              </a:rPr>
              <a:t>The admin, or administrator, is able to completely manipulate the Marist College Band database.  Only certain individuals will be able to have sign in access as the admin.</a:t>
            </a:r>
            <a:endParaRPr lang="en-US" sz="1400" dirty="0">
              <a:latin typeface="Impact" panose="020B0806030902050204" pitchFamily="34" charset="0"/>
            </a:endParaRPr>
          </a:p>
          <a:p>
            <a:pPr marL="0" indent="0">
              <a:buNone/>
            </a:pPr>
            <a:r>
              <a:rPr lang="en-US" sz="1500" dirty="0"/>
              <a:t>create role admin;</a:t>
            </a:r>
          </a:p>
          <a:p>
            <a:pPr marL="0" indent="0">
              <a:buNone/>
            </a:pPr>
            <a:r>
              <a:rPr lang="en-US" sz="1500" dirty="0"/>
              <a:t>grant all privileges</a:t>
            </a:r>
          </a:p>
          <a:p>
            <a:pPr marL="0" indent="0">
              <a:buNone/>
            </a:pPr>
            <a:r>
              <a:rPr lang="en-US" sz="1500" dirty="0"/>
              <a:t>on all tables in schema public</a:t>
            </a:r>
          </a:p>
          <a:p>
            <a:pPr marL="0" indent="0">
              <a:buNone/>
            </a:pPr>
            <a:r>
              <a:rPr lang="en-US" sz="1500" dirty="0"/>
              <a:t>to admin</a:t>
            </a:r>
            <a:r>
              <a:rPr lang="en-US" sz="1500" dirty="0" smtClean="0"/>
              <a:t>;</a:t>
            </a:r>
          </a:p>
          <a:p>
            <a:pPr marL="0" indent="0">
              <a:buNone/>
            </a:pPr>
            <a:endParaRPr lang="en-US" sz="1500" dirty="0"/>
          </a:p>
          <a:p>
            <a:pPr marL="0" indent="0">
              <a:buNone/>
            </a:pPr>
            <a:r>
              <a:rPr lang="en-US" sz="3000" dirty="0" smtClean="0">
                <a:latin typeface="Impact" panose="020B0806030902050204" pitchFamily="34" charset="0"/>
              </a:rPr>
              <a:t>Leader Role</a:t>
            </a:r>
            <a:r>
              <a:rPr lang="en-US" sz="4000" dirty="0">
                <a:latin typeface="Impact" panose="020B0806030902050204" pitchFamily="34" charset="0"/>
              </a:rPr>
              <a:t/>
            </a:r>
            <a:br>
              <a:rPr lang="en-US" sz="4000" dirty="0">
                <a:latin typeface="Impact" panose="020B0806030902050204" pitchFamily="34" charset="0"/>
              </a:rPr>
            </a:br>
            <a:r>
              <a:rPr lang="en-US" sz="1400" dirty="0">
                <a:latin typeface="Impact" panose="020B0806030902050204" pitchFamily="34" charset="0"/>
              </a:rPr>
              <a:t>The </a:t>
            </a:r>
            <a:r>
              <a:rPr lang="en-US" sz="1400" dirty="0" smtClean="0">
                <a:latin typeface="Impact" panose="020B0806030902050204" pitchFamily="34" charset="0"/>
              </a:rPr>
              <a:t>leader, a responsible person who needs to query against the database, </a:t>
            </a:r>
            <a:r>
              <a:rPr lang="en-US" sz="1400" dirty="0">
                <a:latin typeface="Impact" panose="020B0806030902050204" pitchFamily="34" charset="0"/>
              </a:rPr>
              <a:t>is able to </a:t>
            </a:r>
            <a:r>
              <a:rPr lang="en-US" sz="1400" dirty="0" smtClean="0">
                <a:latin typeface="Impact" panose="020B0806030902050204" pitchFamily="34" charset="0"/>
              </a:rPr>
              <a:t>see the database and make queries on it.  Again, only </a:t>
            </a:r>
            <a:r>
              <a:rPr lang="en-US" sz="1400" dirty="0">
                <a:latin typeface="Impact" panose="020B0806030902050204" pitchFamily="34" charset="0"/>
              </a:rPr>
              <a:t>certain individuals will be able to have sign in </a:t>
            </a:r>
            <a:r>
              <a:rPr lang="en-US" sz="1400" dirty="0" smtClean="0">
                <a:latin typeface="Impact" panose="020B0806030902050204" pitchFamily="34" charset="0"/>
              </a:rPr>
              <a:t>access, even as a leader.</a:t>
            </a:r>
            <a:endParaRPr lang="en-US" sz="1400" dirty="0"/>
          </a:p>
          <a:p>
            <a:pPr marL="0" indent="0">
              <a:buNone/>
            </a:pPr>
            <a:r>
              <a:rPr lang="en-US" sz="1500" dirty="0"/>
              <a:t>create role leader;</a:t>
            </a:r>
          </a:p>
          <a:p>
            <a:pPr marL="0" indent="0">
              <a:buNone/>
            </a:pPr>
            <a:r>
              <a:rPr lang="en-US" sz="1500" dirty="0"/>
              <a:t>grant select</a:t>
            </a:r>
          </a:p>
          <a:p>
            <a:pPr marL="0" indent="0">
              <a:buNone/>
            </a:pPr>
            <a:r>
              <a:rPr lang="en-US" sz="1500" dirty="0"/>
              <a:t>on all tables in schema public</a:t>
            </a:r>
          </a:p>
          <a:p>
            <a:pPr marL="0" indent="0">
              <a:buNone/>
            </a:pPr>
            <a:r>
              <a:rPr lang="en-US" sz="1500" dirty="0"/>
              <a:t>to leader;</a:t>
            </a:r>
          </a:p>
          <a:p>
            <a:pPr marL="0" indent="0">
              <a:buNone/>
            </a:pPr>
            <a:endParaRPr lang="en-US" sz="1500" dirty="0" smtClean="0"/>
          </a:p>
        </p:txBody>
      </p:sp>
    </p:spTree>
    <p:extLst>
      <p:ext uri="{BB962C8B-B14F-4D97-AF65-F5344CB8AC3E}">
        <p14:creationId xmlns:p14="http://schemas.microsoft.com/office/powerpoint/2010/main" val="377013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0"/>
            <a:ext cx="6477000" cy="2133600"/>
          </a:xfrm>
        </p:spPr>
        <p:txBody>
          <a:bodyPr/>
          <a:lstStyle/>
          <a:p>
            <a:r>
              <a:rPr lang="en-US" dirty="0" smtClean="0"/>
              <a:t>Implementation Notes</a:t>
            </a:r>
            <a:endParaRPr lang="en-US" dirty="0"/>
          </a:p>
        </p:txBody>
      </p:sp>
      <p:sp>
        <p:nvSpPr>
          <p:cNvPr id="3" name="Content Placeholder 2"/>
          <p:cNvSpPr>
            <a:spLocks noGrp="1"/>
          </p:cNvSpPr>
          <p:nvPr>
            <p:ph idx="1"/>
          </p:nvPr>
        </p:nvSpPr>
        <p:spPr>
          <a:xfrm>
            <a:off x="571500" y="914400"/>
            <a:ext cx="5657850" cy="6553200"/>
          </a:xfrm>
        </p:spPr>
        <p:txBody>
          <a:bodyPr>
            <a:normAutofit fontScale="92500" lnSpcReduction="20000"/>
          </a:bodyPr>
          <a:lstStyle/>
          <a:p>
            <a:r>
              <a:rPr lang="en-US" dirty="0" smtClean="0">
                <a:latin typeface="+mj-lt"/>
              </a:rPr>
              <a:t>This is a highly important database to exist for the future of the Marist College Band.  As the group is growing, it is getting harder to keep perfect records on the group.  Being able to put all of the information in about every band member will help tremendously with organization.  Keeping track of members involved in each of the various ensembles, requesting the roster or count of the number of participants in any ensemble, the instrument a member plays (and more) are all very common inquiries.  Putting in all of this data initially was and would continue to be time consuming, but once caught up to present-day, it would only require a minor number of insertions and/or updates.  The sky is the limit as far as what other information this database can and should hold.  As long as it remains secure, it could gather even more personal details like street address and phone number of everyone involved.</a:t>
            </a:r>
            <a:endParaRPr lang="en-US" dirty="0">
              <a:latin typeface="+mj-lt"/>
            </a:endParaRPr>
          </a:p>
        </p:txBody>
      </p:sp>
    </p:spTree>
    <p:extLst>
      <p:ext uri="{BB962C8B-B14F-4D97-AF65-F5344CB8AC3E}">
        <p14:creationId xmlns:p14="http://schemas.microsoft.com/office/powerpoint/2010/main" val="2498327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010400"/>
            <a:ext cx="5029200" cy="1219200"/>
          </a:xfrm>
        </p:spPr>
        <p:txBody>
          <a:bodyPr/>
          <a:lstStyle/>
          <a:p>
            <a:r>
              <a:rPr lang="en-US" dirty="0" smtClean="0"/>
              <a:t>Known Problems</a:t>
            </a:r>
            <a:endParaRPr lang="en-US" dirty="0"/>
          </a:p>
        </p:txBody>
      </p:sp>
      <p:sp>
        <p:nvSpPr>
          <p:cNvPr id="3" name="Content Placeholder 2"/>
          <p:cNvSpPr>
            <a:spLocks noGrp="1"/>
          </p:cNvSpPr>
          <p:nvPr>
            <p:ph idx="1"/>
          </p:nvPr>
        </p:nvSpPr>
        <p:spPr>
          <a:xfrm>
            <a:off x="571500" y="914400"/>
            <a:ext cx="5657850" cy="6553200"/>
          </a:xfrm>
        </p:spPr>
        <p:txBody>
          <a:bodyPr>
            <a:normAutofit fontScale="92500" lnSpcReduction="20000"/>
          </a:bodyPr>
          <a:lstStyle/>
          <a:p>
            <a:r>
              <a:rPr lang="en-US" dirty="0" smtClean="0">
                <a:latin typeface="+mj-lt"/>
              </a:rPr>
              <a:t>The database is currently as bare-bones as it could get.  The minimal details and example participants does not bring out the true and ultimate potential that this database has.  The only way to know what else to add into the database is by experiencing the band program.  While there are many consistent things that occur year to year, each year brings new and </a:t>
            </a:r>
            <a:r>
              <a:rPr lang="en-US" dirty="0">
                <a:latin typeface="+mj-lt"/>
              </a:rPr>
              <a:t>different </a:t>
            </a:r>
            <a:r>
              <a:rPr lang="en-US" dirty="0" smtClean="0">
                <a:latin typeface="+mj-lt"/>
              </a:rPr>
              <a:t>challenges </a:t>
            </a:r>
            <a:r>
              <a:rPr lang="en-US" dirty="0">
                <a:latin typeface="+mj-lt"/>
              </a:rPr>
              <a:t>that need to </a:t>
            </a:r>
            <a:r>
              <a:rPr lang="en-US" dirty="0" smtClean="0">
                <a:latin typeface="+mj-lt"/>
              </a:rPr>
              <a:t>be observed and accounted for.  With that said, as the band program grows, the database and type of detail to it will grow.  Right now, the problems lie with needing to figure out where the future growth of the database is and planning accordingly.  As a graduating senior of the program, I’ve seen a lot of change, but not nearly as much change as will come in the next year, 5 years, 10 years…so who knows how much more information the database will need until the time has come!  So for the time being, the miniature Marist College Band database is perfectly suited for the details I’ve experienced with the program.</a:t>
            </a:r>
            <a:endParaRPr lang="en-US" dirty="0">
              <a:latin typeface="+mj-lt"/>
            </a:endParaRPr>
          </a:p>
        </p:txBody>
      </p:sp>
    </p:spTree>
    <p:extLst>
      <p:ext uri="{BB962C8B-B14F-4D97-AF65-F5344CB8AC3E}">
        <p14:creationId xmlns:p14="http://schemas.microsoft.com/office/powerpoint/2010/main" val="2752793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0"/>
            <a:ext cx="6477000" cy="2133600"/>
          </a:xfrm>
        </p:spPr>
        <p:txBody>
          <a:bodyPr/>
          <a:lstStyle/>
          <a:p>
            <a:r>
              <a:rPr lang="en-US" dirty="0" smtClean="0"/>
              <a:t>Future Enhancements</a:t>
            </a:r>
            <a:endParaRPr lang="en-US" dirty="0"/>
          </a:p>
        </p:txBody>
      </p:sp>
      <p:sp>
        <p:nvSpPr>
          <p:cNvPr id="3" name="Content Placeholder 2"/>
          <p:cNvSpPr>
            <a:spLocks noGrp="1"/>
          </p:cNvSpPr>
          <p:nvPr>
            <p:ph idx="1"/>
          </p:nvPr>
        </p:nvSpPr>
        <p:spPr>
          <a:xfrm>
            <a:off x="571500" y="914400"/>
            <a:ext cx="5657850" cy="6553200"/>
          </a:xfrm>
        </p:spPr>
        <p:txBody>
          <a:bodyPr>
            <a:normAutofit fontScale="92500" lnSpcReduction="10000"/>
          </a:bodyPr>
          <a:lstStyle/>
          <a:p>
            <a:r>
              <a:rPr lang="en-US" dirty="0" smtClean="0">
                <a:latin typeface="+mj-lt"/>
              </a:rPr>
              <a:t>Besides any events that are unforeseeable in the future that would need to be taken into account for this database to remain current and helpful, there were a few things I could have accomplished for this version of the database.  For starters, getting the entire 100+ member band in all of the corresponding tables, plus the orchestra members or any other extraneous members to add in to the group would have been more helpful to have in the database.  The example numbers of enrolled and other specifics to the tables are a poor reflection of how grand this band has become even to this day.  With more data would come more ideas as to how leaders could view it.  More time and more patience would be a help to improving the database in the future.  But once all of the data is in, this table will be extremely useful for future presidents and executive board members of the Marist College Band!</a:t>
            </a:r>
            <a:endParaRPr lang="en-US" dirty="0">
              <a:latin typeface="+mj-lt"/>
            </a:endParaRPr>
          </a:p>
        </p:txBody>
      </p:sp>
    </p:spTree>
    <p:extLst>
      <p:ext uri="{BB962C8B-B14F-4D97-AF65-F5344CB8AC3E}">
        <p14:creationId xmlns:p14="http://schemas.microsoft.com/office/powerpoint/2010/main" val="2752793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0"/>
            <a:ext cx="5791200" cy="2133600"/>
          </a:xfrm>
        </p:spPr>
        <p:txBody>
          <a:bodyPr/>
          <a:lstStyle/>
          <a:p>
            <a:r>
              <a:rPr lang="en-US" dirty="0" smtClean="0"/>
              <a:t>Executive Summary</a:t>
            </a:r>
            <a:endParaRPr lang="en-US" dirty="0"/>
          </a:p>
        </p:txBody>
      </p:sp>
      <p:sp>
        <p:nvSpPr>
          <p:cNvPr id="3" name="Content Placeholder 2"/>
          <p:cNvSpPr>
            <a:spLocks noGrp="1"/>
          </p:cNvSpPr>
          <p:nvPr>
            <p:ph idx="1"/>
          </p:nvPr>
        </p:nvSpPr>
        <p:spPr>
          <a:xfrm>
            <a:off x="457200" y="838200"/>
            <a:ext cx="6019800" cy="6477000"/>
          </a:xfrm>
        </p:spPr>
        <p:txBody>
          <a:bodyPr>
            <a:normAutofit fontScale="92500" lnSpcReduction="10000"/>
          </a:bodyPr>
          <a:lstStyle/>
          <a:p>
            <a:r>
              <a:rPr lang="en-US" dirty="0" smtClean="0"/>
              <a:t>Overview</a:t>
            </a:r>
            <a:br>
              <a:rPr lang="en-US" dirty="0" smtClean="0"/>
            </a:br>
            <a:r>
              <a:rPr lang="en-US" dirty="0" smtClean="0"/>
              <a:t>	The Marist College Band involves over 150 students in a number of ensembles.  All members participate in the Symphonic Band, Marching Band and Pep Band.  The other ensembles become available to join once a member of the large ensemble.  With no Music Major available, all performers continue playing at Marist purely for the enjoyment and love of music.  As one of the most well known organizations on campus, the Band has become ambassadors not only for the Music Department, but for all of Marist College!</a:t>
            </a:r>
          </a:p>
          <a:p>
            <a:r>
              <a:rPr lang="en-US" dirty="0" smtClean="0"/>
              <a:t>Objectives</a:t>
            </a:r>
            <a:br>
              <a:rPr lang="en-US" dirty="0" smtClean="0"/>
            </a:br>
            <a:r>
              <a:rPr lang="en-US" dirty="0" smtClean="0"/>
              <a:t>	The Marist </a:t>
            </a:r>
            <a:r>
              <a:rPr lang="en-US" dirty="0"/>
              <a:t>Band has been growing tremendously over the </a:t>
            </a:r>
            <a:r>
              <a:rPr lang="en-US" dirty="0" smtClean="0"/>
              <a:t>last 28 years.  To continually support the growing Band program, this database will help maintain details about the band’s past, keep up to date with the band’s present and pave the way for the band’s future.</a:t>
            </a:r>
            <a:endParaRPr lang="en-US" dirty="0"/>
          </a:p>
        </p:txBody>
      </p:sp>
    </p:spTree>
    <p:extLst>
      <p:ext uri="{BB962C8B-B14F-4D97-AF65-F5344CB8AC3E}">
        <p14:creationId xmlns:p14="http://schemas.microsoft.com/office/powerpoint/2010/main" val="3763102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467600"/>
            <a:ext cx="6400800" cy="1600200"/>
          </a:xfrm>
        </p:spPr>
        <p:txBody>
          <a:bodyPr>
            <a:noAutofit/>
          </a:bodyPr>
          <a:lstStyle/>
          <a:p>
            <a:pPr algn="ctr"/>
            <a:r>
              <a:rPr lang="en-US" dirty="0" smtClean="0"/>
              <a:t>Entity-Relationship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609599"/>
            <a:ext cx="6172200" cy="6805079"/>
          </a:xfrm>
          <a:prstGeom prst="rect">
            <a:avLst/>
          </a:prstGeom>
        </p:spPr>
      </p:pic>
    </p:spTree>
    <p:extLst>
      <p:ext uri="{BB962C8B-B14F-4D97-AF65-F5344CB8AC3E}">
        <p14:creationId xmlns:p14="http://schemas.microsoft.com/office/powerpoint/2010/main" val="3121346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5" name="Content Placeholder 2"/>
          <p:cNvSpPr>
            <a:spLocks noGrp="1"/>
          </p:cNvSpPr>
          <p:nvPr>
            <p:ph idx="1"/>
          </p:nvPr>
        </p:nvSpPr>
        <p:spPr>
          <a:xfrm>
            <a:off x="609600" y="457200"/>
            <a:ext cx="5657850" cy="5486400"/>
          </a:xfrm>
        </p:spPr>
        <p:txBody>
          <a:bodyPr>
            <a:noAutofit/>
          </a:bodyPr>
          <a:lstStyle/>
          <a:p>
            <a:pPr marL="0" indent="0">
              <a:buNone/>
            </a:pPr>
            <a:r>
              <a:rPr lang="en-US" sz="2800" dirty="0" smtClean="0">
                <a:latin typeface="Impact" panose="020B0806030902050204" pitchFamily="34" charset="0"/>
              </a:rPr>
              <a:t>Participants Table</a:t>
            </a:r>
            <a:br>
              <a:rPr lang="en-US" sz="2800" dirty="0" smtClean="0">
                <a:latin typeface="Impact" panose="020B0806030902050204" pitchFamily="34" charset="0"/>
              </a:rPr>
            </a:br>
            <a:r>
              <a:rPr lang="en-US" sz="1400" dirty="0" smtClean="0">
                <a:latin typeface="Impact" panose="020B0806030902050204" pitchFamily="34" charset="0"/>
              </a:rPr>
              <a:t>Anyone involved in the band program will later be organized into roles.  This table defines the basic information about each person.</a:t>
            </a:r>
            <a:r>
              <a:rPr lang="en-US" sz="2800" dirty="0">
                <a:latin typeface="Impact" panose="020B0806030902050204" pitchFamily="34" charset="0"/>
              </a:rPr>
              <a:t/>
            </a:r>
            <a:br>
              <a:rPr lang="en-US" sz="2800" dirty="0">
                <a:latin typeface="Impact" panose="020B0806030902050204" pitchFamily="34" charset="0"/>
              </a:rPr>
            </a:br>
            <a:r>
              <a:rPr lang="en-US" sz="1600" dirty="0"/>
              <a:t>CREATE TABLE Participants(</a:t>
            </a:r>
          </a:p>
          <a:p>
            <a:pPr marL="0" indent="0">
              <a:buNone/>
            </a:pPr>
            <a:r>
              <a:rPr lang="en-US" sz="1600" dirty="0"/>
              <a:t>	pID			TEXT NOT NULL,</a:t>
            </a:r>
          </a:p>
          <a:p>
            <a:pPr marL="0" indent="0">
              <a:buNone/>
            </a:pPr>
            <a:r>
              <a:rPr lang="en-US" sz="1600" dirty="0"/>
              <a:t>	fName			TEXT NOT NULL,</a:t>
            </a:r>
          </a:p>
          <a:p>
            <a:pPr marL="0" indent="0">
              <a:buNone/>
            </a:pPr>
            <a:r>
              <a:rPr lang="en-US" sz="1600" dirty="0"/>
              <a:t>	lName			TEXT NOT NULL,</a:t>
            </a:r>
          </a:p>
          <a:p>
            <a:pPr marL="0" indent="0">
              <a:buNone/>
            </a:pPr>
            <a:r>
              <a:rPr lang="en-US" sz="1600" dirty="0"/>
              <a:t>	birthdate		</a:t>
            </a:r>
            <a:r>
              <a:rPr lang="en-US" sz="1600" dirty="0" smtClean="0"/>
              <a:t>	DATE</a:t>
            </a:r>
            <a:r>
              <a:rPr lang="en-US" sz="1600" dirty="0"/>
              <a:t>,</a:t>
            </a:r>
          </a:p>
          <a:p>
            <a:pPr marL="0" indent="0">
              <a:buNone/>
            </a:pPr>
            <a:r>
              <a:rPr lang="en-US" sz="1600" dirty="0"/>
              <a:t>	poloSize		</a:t>
            </a:r>
            <a:r>
              <a:rPr lang="en-US" sz="1600" dirty="0" smtClean="0"/>
              <a:t>	TEXT</a:t>
            </a:r>
            <a:r>
              <a:rPr lang="en-US" sz="1600" dirty="0"/>
              <a:t>,</a:t>
            </a:r>
          </a:p>
          <a:p>
            <a:pPr marL="0" indent="0">
              <a:buNone/>
            </a:pPr>
            <a:r>
              <a:rPr lang="en-US" sz="1600" dirty="0"/>
              <a:t>	PRIMARY KEY(pID)</a:t>
            </a:r>
          </a:p>
          <a:p>
            <a:pPr marL="0" indent="0">
              <a:buNone/>
            </a:pPr>
            <a:r>
              <a:rPr lang="en-US" sz="1600" dirty="0" smtClean="0"/>
              <a:t>);</a:t>
            </a:r>
            <a:endParaRPr lang="en-US" sz="1800" dirty="0">
              <a:latin typeface="Impact" panose="020B0806030902050204" pitchFamily="34" charset="0"/>
            </a:endParaRP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pID</a:t>
            </a:r>
            <a:r>
              <a:rPr lang="en-US" sz="1800" dirty="0" smtClean="0">
                <a:latin typeface="Impact" panose="020B0806030902050204" pitchFamily="34" charset="0"/>
              </a:rPr>
              <a:t> → fName, lName, birthdate, poloSize</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0"/>
            <a:ext cx="4953000" cy="1865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955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5257800"/>
            <a:ext cx="50006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609600" y="457200"/>
            <a:ext cx="5657850" cy="5486400"/>
          </a:xfrm>
        </p:spPr>
        <p:txBody>
          <a:bodyPr>
            <a:noAutofit/>
          </a:bodyPr>
          <a:lstStyle/>
          <a:p>
            <a:pPr marL="0" indent="0">
              <a:buNone/>
            </a:pPr>
            <a:r>
              <a:rPr lang="en-US" sz="2800" dirty="0" smtClean="0">
                <a:latin typeface="Impact" panose="020B0806030902050204" pitchFamily="34" charset="0"/>
              </a:rPr>
              <a:t>Ensembles Table</a:t>
            </a:r>
            <a:br>
              <a:rPr lang="en-US" sz="2800" dirty="0" smtClean="0">
                <a:latin typeface="Impact" panose="020B0806030902050204" pitchFamily="34" charset="0"/>
              </a:rPr>
            </a:br>
            <a:r>
              <a:rPr lang="en-US" sz="1400" dirty="0" smtClean="0">
                <a:latin typeface="Impact" panose="020B0806030902050204" pitchFamily="34" charset="0"/>
              </a:rPr>
              <a:t>There are a variety of ensembles at Marist College for band members to become a part of once a full member of the band.</a:t>
            </a:r>
            <a:r>
              <a:rPr lang="en-US" sz="2800" dirty="0">
                <a:latin typeface="Impact" panose="020B0806030902050204" pitchFamily="34" charset="0"/>
              </a:rPr>
              <a:t/>
            </a:r>
            <a:br>
              <a:rPr lang="en-US" sz="2800" dirty="0">
                <a:latin typeface="Impact" panose="020B0806030902050204" pitchFamily="34" charset="0"/>
              </a:rPr>
            </a:br>
            <a:r>
              <a:rPr lang="en-US" sz="1600" dirty="0"/>
              <a:t>CREATE TABLE Ensembles(</a:t>
            </a:r>
          </a:p>
          <a:p>
            <a:pPr marL="0" indent="0">
              <a:buNone/>
            </a:pPr>
            <a:r>
              <a:rPr lang="en-US" sz="1600" dirty="0"/>
              <a:t>	eID			TEXT NOT NULL,</a:t>
            </a:r>
          </a:p>
          <a:p>
            <a:pPr marL="0" indent="0">
              <a:buNone/>
            </a:pPr>
            <a:r>
              <a:rPr lang="en-US" sz="1600" dirty="0"/>
              <a:t>	name			TEXT NOT NULL,</a:t>
            </a:r>
          </a:p>
          <a:p>
            <a:pPr marL="0" indent="0">
              <a:buNone/>
            </a:pPr>
            <a:r>
              <a:rPr lang="en-US" sz="1600" dirty="0"/>
              <a:t>	room			TEXT,</a:t>
            </a:r>
          </a:p>
          <a:p>
            <a:pPr marL="0" indent="0">
              <a:buNone/>
            </a:pPr>
            <a:r>
              <a:rPr lang="en-US" sz="1600" dirty="0"/>
              <a:t>	startTime		TIME,</a:t>
            </a:r>
          </a:p>
          <a:p>
            <a:pPr marL="0" indent="0">
              <a:buNone/>
            </a:pPr>
            <a:r>
              <a:rPr lang="en-US" sz="1600" dirty="0"/>
              <a:t>	PRIMARY KEY(eID)</a:t>
            </a:r>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eID</a:t>
            </a:r>
            <a:r>
              <a:rPr lang="en-US" sz="1800" dirty="0" smtClean="0">
                <a:latin typeface="Impact" panose="020B0806030902050204" pitchFamily="34" charset="0"/>
              </a:rPr>
              <a:t> → name, room, startTime</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spTree>
    <p:extLst>
      <p:ext uri="{BB962C8B-B14F-4D97-AF65-F5344CB8AC3E}">
        <p14:creationId xmlns:p14="http://schemas.microsoft.com/office/powerpoint/2010/main" val="653810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609600" y="457200"/>
            <a:ext cx="5657850" cy="5486400"/>
          </a:xfrm>
        </p:spPr>
        <p:txBody>
          <a:bodyPr>
            <a:noAutofit/>
          </a:bodyPr>
          <a:lstStyle/>
          <a:p>
            <a:pPr marL="0" indent="0">
              <a:buNone/>
            </a:pPr>
            <a:r>
              <a:rPr lang="en-US" sz="2800" dirty="0" smtClean="0">
                <a:latin typeface="Impact" panose="020B0806030902050204" pitchFamily="34" charset="0"/>
              </a:rPr>
              <a:t>EboardPositions Table</a:t>
            </a:r>
            <a:br>
              <a:rPr lang="en-US" sz="2800" dirty="0" smtClean="0">
                <a:latin typeface="Impact" panose="020B0806030902050204" pitchFamily="34" charset="0"/>
              </a:rPr>
            </a:br>
            <a:r>
              <a:rPr lang="en-US" sz="1400" dirty="0" smtClean="0">
                <a:latin typeface="Impact" panose="020B0806030902050204" pitchFamily="34" charset="0"/>
              </a:rPr>
              <a:t>There are many tasks that need to get done on a week to week basis.  An elected group of band members hold positions on this executive board and take care of anything that needs to be done.</a:t>
            </a:r>
            <a:r>
              <a:rPr lang="en-US" sz="2800" dirty="0">
                <a:latin typeface="Impact" panose="020B0806030902050204" pitchFamily="34" charset="0"/>
              </a:rPr>
              <a:t/>
            </a:r>
            <a:br>
              <a:rPr lang="en-US" sz="2800" dirty="0">
                <a:latin typeface="Impact" panose="020B0806030902050204" pitchFamily="34" charset="0"/>
              </a:rPr>
            </a:br>
            <a:r>
              <a:rPr lang="en-US" sz="1600" dirty="0"/>
              <a:t>CREATE TABLE EboardPositions(</a:t>
            </a:r>
          </a:p>
          <a:p>
            <a:pPr marL="0" indent="0">
              <a:buNone/>
            </a:pPr>
            <a:r>
              <a:rPr lang="en-US" sz="1600" dirty="0"/>
              <a:t>	role			TEXT NOT NULL,</a:t>
            </a:r>
          </a:p>
          <a:p>
            <a:pPr marL="0" indent="0">
              <a:buNone/>
            </a:pPr>
            <a:r>
              <a:rPr lang="en-US" sz="1600" dirty="0"/>
              <a:t>	name			TEXT NOT NULL,</a:t>
            </a:r>
          </a:p>
          <a:p>
            <a:pPr marL="0" indent="0">
              <a:buNone/>
            </a:pPr>
            <a:r>
              <a:rPr lang="en-US" sz="1600" dirty="0"/>
              <a:t>	PRIMARY KEY(role)</a:t>
            </a:r>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u="sng" dirty="0" smtClean="0">
                <a:latin typeface="Impact" panose="020B0806030902050204" pitchFamily="34" charset="0"/>
              </a:rPr>
              <a:t>role</a:t>
            </a:r>
            <a:r>
              <a:rPr lang="en-US" sz="1800" dirty="0" smtClean="0">
                <a:latin typeface="Impact" panose="020B0806030902050204" pitchFamily="34" charset="0"/>
              </a:rPr>
              <a:t>→ name</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181600"/>
            <a:ext cx="4421901" cy="1902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6359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04800" y="457200"/>
            <a:ext cx="6553200" cy="5486400"/>
          </a:xfrm>
        </p:spPr>
        <p:txBody>
          <a:bodyPr>
            <a:noAutofit/>
          </a:bodyPr>
          <a:lstStyle/>
          <a:p>
            <a:pPr marL="0" indent="0">
              <a:buNone/>
            </a:pPr>
            <a:r>
              <a:rPr lang="en-US" sz="2800" dirty="0" smtClean="0">
                <a:latin typeface="Impact" panose="020B0806030902050204" pitchFamily="34" charset="0"/>
              </a:rPr>
              <a:t>KKPsiMembers Table</a:t>
            </a:r>
            <a:br>
              <a:rPr lang="en-US" sz="2800" dirty="0" smtClean="0">
                <a:latin typeface="Impact" panose="020B0806030902050204" pitchFamily="34" charset="0"/>
              </a:rPr>
            </a:br>
            <a:r>
              <a:rPr lang="en-US" sz="1400" dirty="0" smtClean="0">
                <a:latin typeface="Impact" panose="020B0806030902050204" pitchFamily="34" charset="0"/>
              </a:rPr>
              <a:t>Members of the band may be asked to join the Honorary Band Fraternity, Kappa </a:t>
            </a:r>
            <a:r>
              <a:rPr lang="en-US" sz="1400" dirty="0" smtClean="0">
                <a:latin typeface="Impact" panose="020B0806030902050204" pitchFamily="34" charset="0"/>
              </a:rPr>
              <a:t>Kappa</a:t>
            </a:r>
            <a:r>
              <a:rPr lang="en-US" sz="1400" dirty="0" smtClean="0">
                <a:latin typeface="Impact" panose="020B0806030902050204" pitchFamily="34" charset="0"/>
              </a:rPr>
              <a:t> Psi.  One goal for this organization is to serve the band. </a:t>
            </a:r>
            <a:r>
              <a:rPr lang="en-US" sz="2800" dirty="0">
                <a:latin typeface="Impact" panose="020B0806030902050204" pitchFamily="34" charset="0"/>
              </a:rPr>
              <a:t/>
            </a:r>
            <a:br>
              <a:rPr lang="en-US" sz="2800" dirty="0">
                <a:latin typeface="Impact" panose="020B0806030902050204" pitchFamily="34" charset="0"/>
              </a:rPr>
            </a:br>
            <a:r>
              <a:rPr lang="en-US" sz="1600" dirty="0"/>
              <a:t>CREATE TABLE KKPsiMembers(</a:t>
            </a:r>
          </a:p>
          <a:p>
            <a:pPr marL="0" indent="0">
              <a:buNone/>
            </a:pPr>
            <a:r>
              <a:rPr lang="en-US" sz="1600" dirty="0"/>
              <a:t>	</a:t>
            </a:r>
            <a:r>
              <a:rPr lang="en-US" sz="1600" dirty="0" smtClean="0"/>
              <a:t>pID	TEXT </a:t>
            </a:r>
            <a:r>
              <a:rPr lang="en-US" sz="1600" dirty="0"/>
              <a:t>NOT NULL REFERENCES Participants(pID),</a:t>
            </a:r>
          </a:p>
          <a:p>
            <a:pPr marL="0" indent="0">
              <a:buNone/>
            </a:pPr>
            <a:r>
              <a:rPr lang="en-US" sz="1600" dirty="0"/>
              <a:t>	class	</a:t>
            </a:r>
            <a:r>
              <a:rPr lang="en-US" sz="1600" dirty="0" smtClean="0"/>
              <a:t>TEXT</a:t>
            </a:r>
            <a:endParaRPr lang="en-US" sz="1600" dirty="0"/>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dirty="0" smtClean="0">
                <a:latin typeface="Impact" panose="020B0806030902050204" pitchFamily="34" charset="0"/>
              </a:rPr>
              <a:t>pID→ class</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491" y="5151119"/>
            <a:ext cx="2241248" cy="1758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36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7010400"/>
            <a:ext cx="2171700" cy="1143000"/>
          </a:xfrm>
        </p:spPr>
        <p:txBody>
          <a:bodyPr/>
          <a:lstStyle/>
          <a:p>
            <a:r>
              <a:rPr lang="en-US" dirty="0" smtClean="0"/>
              <a:t>Tables</a:t>
            </a:r>
            <a:endParaRPr lang="en-US" dirty="0"/>
          </a:p>
        </p:txBody>
      </p:sp>
      <p:sp>
        <p:nvSpPr>
          <p:cNvPr id="3" name="Content Placeholder 2"/>
          <p:cNvSpPr>
            <a:spLocks noGrp="1"/>
          </p:cNvSpPr>
          <p:nvPr>
            <p:ph idx="1"/>
          </p:nvPr>
        </p:nvSpPr>
        <p:spPr>
          <a:xfrm>
            <a:off x="304800" y="457200"/>
            <a:ext cx="6553200" cy="5486400"/>
          </a:xfrm>
        </p:spPr>
        <p:txBody>
          <a:bodyPr>
            <a:noAutofit/>
          </a:bodyPr>
          <a:lstStyle/>
          <a:p>
            <a:pPr marL="0" indent="0">
              <a:buNone/>
            </a:pPr>
            <a:r>
              <a:rPr lang="en-US" sz="2800" dirty="0" smtClean="0">
                <a:latin typeface="Impact" panose="020B0806030902050204" pitchFamily="34" charset="0"/>
              </a:rPr>
              <a:t>TBSMembers Table</a:t>
            </a:r>
            <a:br>
              <a:rPr lang="en-US" sz="2800" dirty="0" smtClean="0">
                <a:latin typeface="Impact" panose="020B0806030902050204" pitchFamily="34" charset="0"/>
              </a:rPr>
            </a:br>
            <a:r>
              <a:rPr lang="en-US" sz="1400" dirty="0" smtClean="0">
                <a:latin typeface="Impact" panose="020B0806030902050204" pitchFamily="34" charset="0"/>
              </a:rPr>
              <a:t>Members of the band may be asked to join the Honorary Band Sorority, Tau Beta Sigma.  One goal for this organization is to serve the band. </a:t>
            </a:r>
            <a:r>
              <a:rPr lang="en-US" sz="2800" dirty="0">
                <a:latin typeface="Impact" panose="020B0806030902050204" pitchFamily="34" charset="0"/>
              </a:rPr>
              <a:t/>
            </a:r>
            <a:br>
              <a:rPr lang="en-US" sz="2800" dirty="0">
                <a:latin typeface="Impact" panose="020B0806030902050204" pitchFamily="34" charset="0"/>
              </a:rPr>
            </a:br>
            <a:r>
              <a:rPr lang="en-US" sz="1600" dirty="0"/>
              <a:t>CREATE TABLE TBSMembers(</a:t>
            </a:r>
          </a:p>
          <a:p>
            <a:pPr marL="0" indent="0">
              <a:buNone/>
            </a:pPr>
            <a:r>
              <a:rPr lang="en-US" sz="1600" dirty="0"/>
              <a:t>	pID	</a:t>
            </a:r>
            <a:r>
              <a:rPr lang="en-US" sz="1600" dirty="0" smtClean="0"/>
              <a:t>TEXT </a:t>
            </a:r>
            <a:r>
              <a:rPr lang="en-US" sz="1600" dirty="0"/>
              <a:t>NOT NULL REFERENCES Participants(pID),</a:t>
            </a:r>
          </a:p>
          <a:p>
            <a:pPr marL="0" indent="0">
              <a:buNone/>
            </a:pPr>
            <a:r>
              <a:rPr lang="en-US" sz="1600" dirty="0"/>
              <a:t>	</a:t>
            </a:r>
            <a:r>
              <a:rPr lang="en-US" sz="1600" dirty="0" smtClean="0"/>
              <a:t>class	TEXT</a:t>
            </a:r>
            <a:endParaRPr lang="en-US" sz="1600" dirty="0"/>
          </a:p>
          <a:p>
            <a:pPr marL="0" indent="0">
              <a:buNone/>
            </a:pPr>
            <a:r>
              <a:rPr lang="en-US" sz="1600" dirty="0" smtClean="0"/>
              <a:t>);</a:t>
            </a:r>
          </a:p>
          <a:p>
            <a:pPr marL="0" indent="0">
              <a:buNone/>
            </a:pPr>
            <a:r>
              <a:rPr lang="en-US" dirty="0" smtClean="0">
                <a:latin typeface="Impact" panose="020B0806030902050204" pitchFamily="34" charset="0"/>
              </a:rPr>
              <a:t>Functional Dependencies</a:t>
            </a:r>
          </a:p>
          <a:p>
            <a:pPr marL="0" indent="0">
              <a:buNone/>
            </a:pPr>
            <a:r>
              <a:rPr lang="en-US" sz="1800" dirty="0" smtClean="0">
                <a:latin typeface="Impact" panose="020B0806030902050204" pitchFamily="34" charset="0"/>
              </a:rPr>
              <a:t>pID→ class</a:t>
            </a:r>
            <a:br>
              <a:rPr lang="en-US" sz="1800" dirty="0" smtClean="0">
                <a:latin typeface="Impact" panose="020B0806030902050204" pitchFamily="34" charset="0"/>
              </a:rPr>
            </a:br>
            <a:endParaRPr lang="en-US" sz="1800" dirty="0" smtClean="0">
              <a:latin typeface="Impact" panose="020B0806030902050204" pitchFamily="34" charset="0"/>
            </a:endParaRPr>
          </a:p>
          <a:p>
            <a:pPr marL="0" indent="0">
              <a:buNone/>
            </a:pPr>
            <a:r>
              <a:rPr lang="en-US" dirty="0" smtClean="0">
                <a:latin typeface="Impact" panose="020B0806030902050204" pitchFamily="34" charset="0"/>
              </a:rPr>
              <a:t>Sample Data:</a:t>
            </a:r>
            <a:endParaRPr lang="en-US" dirty="0">
              <a:latin typeface="Impact" panose="020B0806030902050204" pitchFamily="34" charset="0"/>
            </a:endParaRPr>
          </a:p>
          <a:p>
            <a:pPr marL="0" indent="0">
              <a:buNone/>
            </a:pPr>
            <a:endParaRPr lang="en-US" dirty="0">
              <a:latin typeface="Impact" panose="020B080603090205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791200"/>
            <a:ext cx="2519729"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6236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929</TotalTime>
  <Words>696</Words>
  <Application>Microsoft Office PowerPoint</Application>
  <PresentationFormat>On-screen Show (4:3)</PresentationFormat>
  <Paragraphs>239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NewsPrint</vt:lpstr>
      <vt:lpstr>Marist College Band</vt:lpstr>
      <vt:lpstr>Table of Contents</vt:lpstr>
      <vt:lpstr>Executive Summary</vt:lpstr>
      <vt:lpstr>Entity-Relationship Diagram</vt:lpstr>
      <vt:lpstr>Tables</vt:lpstr>
      <vt:lpstr>Tables</vt:lpstr>
      <vt:lpstr>Tables</vt:lpstr>
      <vt:lpstr>Tables</vt:lpstr>
      <vt:lpstr>Tables</vt:lpstr>
      <vt:lpstr>Tables</vt:lpstr>
      <vt:lpstr>Tables</vt:lpstr>
      <vt:lpstr>Tables</vt:lpstr>
      <vt:lpstr>Tables</vt:lpstr>
      <vt:lpstr>Tables</vt:lpstr>
      <vt:lpstr>Tables</vt:lpstr>
      <vt:lpstr>Tables</vt:lpstr>
      <vt:lpstr>Tables</vt:lpstr>
      <vt:lpstr>Views</vt:lpstr>
      <vt:lpstr>Views</vt:lpstr>
      <vt:lpstr>Reports</vt:lpstr>
      <vt:lpstr>Stored Procedures</vt:lpstr>
      <vt:lpstr>Security</vt:lpstr>
      <vt:lpstr>Implementation Notes</vt:lpstr>
      <vt:lpstr>Known Problems</vt:lpstr>
      <vt:lpstr>Future Enhancements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Marist College Band</dc:title>
  <dc:creator>Cassie</dc:creator>
  <cp:lastModifiedBy>Cassie</cp:lastModifiedBy>
  <cp:revision>45</cp:revision>
  <dcterms:created xsi:type="dcterms:W3CDTF">2014-04-25T04:51:37Z</dcterms:created>
  <dcterms:modified xsi:type="dcterms:W3CDTF">2014-04-25T20:21:28Z</dcterms:modified>
</cp:coreProperties>
</file>