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72" autoAdjust="0"/>
    <p:restoredTop sz="88875" autoAdjust="0"/>
  </p:normalViewPr>
  <p:slideViewPr>
    <p:cSldViewPr>
      <p:cViewPr>
        <p:scale>
          <a:sx n="59" d="100"/>
          <a:sy n="59" d="100"/>
        </p:scale>
        <p:origin x="-504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60C7F-3D34-4624-B3A4-CC25E39CFA8C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DC4D-25F6-4945-AB1D-1A88ED58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ready for ugly, wordy</a:t>
            </a:r>
            <a:r>
              <a:rPr lang="en-US" baseline="0" dirty="0" smtClean="0"/>
              <a:t> slides. Which I don’t usually do for presentations, I promise.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MapReduce Authors:</a:t>
            </a:r>
          </a:p>
          <a:p>
            <a:r>
              <a:rPr lang="en-US" baseline="0" dirty="0" smtClean="0"/>
              <a:t>Jeffrey Dean		Sanjay </a:t>
            </a:r>
            <a:r>
              <a:rPr lang="en-US" baseline="0" dirty="0" err="1" smtClean="0"/>
              <a:t>Ghemawat</a:t>
            </a:r>
            <a:endParaRPr lang="en-US" baseline="0" dirty="0" smtClean="0"/>
          </a:p>
          <a:p>
            <a:r>
              <a:rPr lang="en-US" baseline="0" dirty="0" smtClean="0"/>
              <a:t>Google, Inc.		Google, Inc.</a:t>
            </a:r>
          </a:p>
          <a:p>
            <a:r>
              <a:rPr lang="en-US" baseline="0" dirty="0" smtClean="0"/>
              <a:t>jeff@google.com	sanjay@google.com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Comparison Authors: </a:t>
            </a:r>
          </a:p>
          <a:p>
            <a:r>
              <a:rPr lang="en-US" baseline="0" dirty="0" smtClean="0"/>
              <a:t>Andrew </a:t>
            </a:r>
            <a:r>
              <a:rPr lang="en-US" baseline="0" dirty="0" err="1" smtClean="0"/>
              <a:t>Pavlo</a:t>
            </a:r>
            <a:r>
              <a:rPr lang="en-US" baseline="0" dirty="0" smtClean="0"/>
              <a:t> 	Erik Paulson 		Alexander </a:t>
            </a:r>
            <a:r>
              <a:rPr lang="en-US" baseline="0" dirty="0" err="1" smtClean="0"/>
              <a:t>Rasin</a:t>
            </a:r>
            <a:endParaRPr lang="en-US" baseline="0" dirty="0" smtClean="0"/>
          </a:p>
          <a:p>
            <a:r>
              <a:rPr lang="en-US" baseline="0" dirty="0" smtClean="0"/>
              <a:t>Brown University 	University of Wisconsin 	Brown University</a:t>
            </a:r>
          </a:p>
          <a:p>
            <a:r>
              <a:rPr lang="en-US" baseline="0" dirty="0" smtClean="0"/>
              <a:t>pavlo@cs.brown.edu 	epaulson@cs.wisc.edu 	alexr@cs.brown.edu</a:t>
            </a:r>
          </a:p>
          <a:p>
            <a:r>
              <a:rPr lang="en-US" baseline="0" dirty="0" smtClean="0"/>
              <a:t>Daniel J. </a:t>
            </a:r>
            <a:r>
              <a:rPr lang="en-US" baseline="0" dirty="0" err="1" smtClean="0"/>
              <a:t>Abadi</a:t>
            </a:r>
            <a:r>
              <a:rPr lang="en-US" baseline="0" dirty="0" smtClean="0"/>
              <a:t> 	David J. DeWitt 	Samuel Madden 	Michael </a:t>
            </a:r>
            <a:r>
              <a:rPr lang="en-US" baseline="0" dirty="0" err="1" smtClean="0"/>
              <a:t>Stonebraker</a:t>
            </a:r>
            <a:endParaRPr lang="en-US" baseline="0" dirty="0" smtClean="0"/>
          </a:p>
          <a:p>
            <a:r>
              <a:rPr lang="en-US" baseline="0" dirty="0" smtClean="0"/>
              <a:t>Yale University 	Microsoft Inc. 	M.I.T. CSAIL 		M.I.T. CSAIL</a:t>
            </a:r>
          </a:p>
          <a:p>
            <a:r>
              <a:rPr lang="en-US" baseline="0" dirty="0" smtClean="0"/>
              <a:t>dna@cs.yale.edu 	dewitt@microsoft.com 	madden@csail.mit.edu 	stonebraker@csail.mit.edu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DC4D-25F6-4945-AB1D-1A88ED58B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Extremely ugly slide..</a:t>
            </a:r>
            <a:r>
              <a:rPr lang="en-US" baseline="0" dirty="0" smtClean="0"/>
              <a:t>.sorry…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DC4D-25F6-4945-AB1D-1A88ED58B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Resisted urge to put “automagically” on slideshow – didn’t resist urge to write</a:t>
            </a:r>
            <a:r>
              <a:rPr lang="en-US" baseline="0" dirty="0" smtClean="0"/>
              <a:t> it here though!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DC4D-25F6-4945-AB1D-1A88ED58B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38E59F0-B52C-4625-83C8-B4C76AB7F93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871DF5-4ACE-46BD-9299-A48AA455B5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149" y="228600"/>
            <a:ext cx="7772400" cy="1089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>Big Data Summary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382000" cy="19812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Map Reduce: Simplified Data Processing on Large </a:t>
            </a:r>
            <a:r>
              <a:rPr lang="en-US" sz="2400" dirty="0" smtClean="0"/>
              <a:t>Clusters</a:t>
            </a:r>
            <a:r>
              <a:rPr lang="en-US" sz="2400" baseline="30000" dirty="0" smtClean="0"/>
              <a:t>1</a:t>
            </a:r>
            <a:endParaRPr lang="en-US" sz="2400" baseline="30000" dirty="0" smtClean="0"/>
          </a:p>
          <a:p>
            <a:pPr algn="ctr"/>
            <a:r>
              <a:rPr lang="en-US" sz="2800" dirty="0"/>
              <a:t>v</a:t>
            </a:r>
            <a:r>
              <a:rPr lang="en-US" sz="2800" dirty="0" smtClean="0"/>
              <a:t>s</a:t>
            </a:r>
          </a:p>
          <a:p>
            <a:pPr algn="ctr"/>
            <a:r>
              <a:rPr lang="en-US" sz="2400" dirty="0"/>
              <a:t>A Comparison of Approaches to Large-Scale Data Analysis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170180" y="5232974"/>
            <a:ext cx="4343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/>
              <a:t>1</a:t>
            </a:r>
            <a:r>
              <a:rPr lang="en-US" sz="1200" dirty="0"/>
              <a:t>Jeffrey Dean and Sanjay </a:t>
            </a:r>
            <a:r>
              <a:rPr lang="en-US" sz="1200" dirty="0" err="1"/>
              <a:t>Ghemawat</a:t>
            </a:r>
            <a:r>
              <a:rPr lang="en-US" sz="1200" dirty="0"/>
              <a:t>. 2008. </a:t>
            </a:r>
          </a:p>
          <a:p>
            <a:r>
              <a:rPr lang="en-US" sz="1200" dirty="0"/>
              <a:t>MapReduce: </a:t>
            </a:r>
            <a:r>
              <a:rPr lang="en-US" sz="1200" dirty="0" smtClean="0"/>
              <a:t>Simplified Data Processing </a:t>
            </a:r>
            <a:r>
              <a:rPr lang="en-US" sz="1200" dirty="0"/>
              <a:t>on </a:t>
            </a:r>
            <a:r>
              <a:rPr lang="en-US" sz="1200" dirty="0" smtClean="0"/>
              <a:t>Large Clusters</a:t>
            </a:r>
            <a:r>
              <a:rPr lang="en-US" sz="1200" dirty="0"/>
              <a:t>. </a:t>
            </a:r>
          </a:p>
          <a:p>
            <a:r>
              <a:rPr lang="en-US" sz="1200" i="1" dirty="0" err="1"/>
              <a:t>Commun</a:t>
            </a:r>
            <a:r>
              <a:rPr lang="en-US" sz="1200" i="1" dirty="0"/>
              <a:t>. ACM</a:t>
            </a:r>
            <a:r>
              <a:rPr lang="en-US" sz="1200" dirty="0"/>
              <a:t> 51, 1 (January 2008), 107-113. </a:t>
            </a:r>
          </a:p>
          <a:p>
            <a:r>
              <a:rPr lang="en-US" sz="1200" dirty="0"/>
              <a:t>DOI=10.1145/1327452.1327492 </a:t>
            </a:r>
          </a:p>
          <a:p>
            <a:r>
              <a:rPr lang="en-US" sz="1200" dirty="0"/>
              <a:t>http://doi.acm.org/10.1145/1327452.1327492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354711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By Cassandra </a:t>
            </a:r>
            <a:r>
              <a:rPr lang="en-US" sz="1600" dirty="0" smtClean="0">
                <a:solidFill>
                  <a:schemeClr val="tx2"/>
                </a:solidFill>
              </a:rPr>
              <a:t>Graves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8361" y="4971364"/>
            <a:ext cx="4419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/>
              <a:t>2 </a:t>
            </a:r>
            <a:r>
              <a:rPr lang="en-US" sz="1200" dirty="0" smtClean="0"/>
              <a:t>Andrew </a:t>
            </a:r>
            <a:r>
              <a:rPr lang="en-US" sz="1200" dirty="0" err="1"/>
              <a:t>Pavlo</a:t>
            </a:r>
            <a:r>
              <a:rPr lang="en-US" sz="1200" dirty="0"/>
              <a:t>, Erik Paulson, Alexander </a:t>
            </a:r>
            <a:r>
              <a:rPr lang="en-US" sz="1200" dirty="0" err="1"/>
              <a:t>Rasin</a:t>
            </a:r>
            <a:r>
              <a:rPr lang="en-US" sz="1200" dirty="0"/>
              <a:t>, Daniel J. </a:t>
            </a:r>
            <a:r>
              <a:rPr lang="en-US" sz="1200" dirty="0" err="1"/>
              <a:t>Abadi</a:t>
            </a:r>
            <a:r>
              <a:rPr lang="en-US" sz="1200" dirty="0"/>
              <a:t>, David J. DeWitt, Samuel Madden, and Michael </a:t>
            </a:r>
            <a:r>
              <a:rPr lang="en-US" sz="1200" dirty="0" err="1"/>
              <a:t>Stonebraker</a:t>
            </a:r>
            <a:r>
              <a:rPr lang="en-US" sz="1200" dirty="0"/>
              <a:t>. 2009. </a:t>
            </a:r>
            <a:br>
              <a:rPr lang="en-US" sz="1200" dirty="0"/>
            </a:br>
            <a:r>
              <a:rPr lang="en-US" sz="1200" dirty="0"/>
              <a:t>A comparison of approaches to large-scale data analysis. In </a:t>
            </a:r>
            <a:r>
              <a:rPr lang="en-US" sz="1200" i="1" dirty="0"/>
              <a:t>Proceedings of the 2009 ACM SIGMOD International Conference on Management of data</a:t>
            </a:r>
            <a:r>
              <a:rPr lang="en-US" sz="1200" dirty="0"/>
              <a:t> (SIGMOD '09), </a:t>
            </a:r>
          </a:p>
          <a:p>
            <a:r>
              <a:rPr lang="en-US" sz="1200" dirty="0" err="1"/>
              <a:t>Carsten</a:t>
            </a:r>
            <a:r>
              <a:rPr lang="en-US" sz="1200" dirty="0"/>
              <a:t> Binnig and Benoit </a:t>
            </a:r>
            <a:r>
              <a:rPr lang="en-US" sz="1200" dirty="0" err="1"/>
              <a:t>Dageville</a:t>
            </a:r>
            <a:r>
              <a:rPr lang="en-US" sz="1200" dirty="0"/>
              <a:t> (Eds.). ACM, New York, NY, USA, 165-178. DOI=10.1145/1559845.1559865 http://doi.acm.org/10.1145/1559845.1559865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001" y="76199"/>
            <a:ext cx="1076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5/9/2014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1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Main Idea About </a:t>
            </a:r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61561"/>
          </a:xfrm>
        </p:spPr>
        <p:txBody>
          <a:bodyPr>
            <a:normAutofit/>
          </a:bodyPr>
          <a:lstStyle/>
          <a:p>
            <a:r>
              <a:rPr lang="en-US" dirty="0" smtClean="0"/>
              <a:t>MapReduce is a programming model that is easy to use</a:t>
            </a:r>
          </a:p>
          <a:p>
            <a:pPr lvl="1"/>
            <a:r>
              <a:rPr lang="en-US" dirty="0" smtClean="0"/>
              <a:t>Programmers without experience with parallel and distributed systems can easily use MapReduce</a:t>
            </a:r>
          </a:p>
          <a:p>
            <a:pPr lvl="2"/>
            <a:r>
              <a:rPr lang="en-US" dirty="0" smtClean="0"/>
              <a:t>Hides parallelization, fault-tolerance, locality optimization and load balancing from the programmer</a:t>
            </a:r>
          </a:p>
          <a:p>
            <a:r>
              <a:rPr lang="en-US" sz="1800" dirty="0" smtClean="0"/>
              <a:t>Users must specify two functions</a:t>
            </a:r>
          </a:p>
          <a:p>
            <a:pPr lvl="1"/>
            <a:r>
              <a:rPr lang="en-US" sz="1600" i="1" dirty="0"/>
              <a:t>Map</a:t>
            </a:r>
            <a:r>
              <a:rPr lang="en-US" sz="1600" dirty="0"/>
              <a:t>, function written by user, takes an input pair and produces a set of intermediate key/value pairs.  </a:t>
            </a:r>
            <a:r>
              <a:rPr lang="en-US" sz="1600" dirty="0" smtClean="0"/>
              <a:t>All </a:t>
            </a:r>
            <a:r>
              <a:rPr lang="en-US" sz="1600" dirty="0"/>
              <a:t>intermediate values associated with the same intermediate key</a:t>
            </a:r>
            <a:r>
              <a:rPr lang="en-US" sz="1600" i="1" dirty="0"/>
              <a:t> </a:t>
            </a:r>
            <a:r>
              <a:rPr lang="en-US" sz="1600" i="1" dirty="0">
                <a:latin typeface="Bell MT" panose="02020503060305020303" pitchFamily="18" charset="0"/>
              </a:rPr>
              <a:t>I</a:t>
            </a:r>
            <a:r>
              <a:rPr lang="en-US" sz="1600" dirty="0"/>
              <a:t> are grouped together </a:t>
            </a:r>
            <a:endParaRPr lang="en-US" sz="1600" dirty="0" smtClean="0"/>
          </a:p>
          <a:p>
            <a:pPr lvl="1"/>
            <a:r>
              <a:rPr lang="en-US" sz="1600" i="1" dirty="0"/>
              <a:t>Reduce</a:t>
            </a:r>
            <a:r>
              <a:rPr lang="en-US" sz="1600" dirty="0"/>
              <a:t>, function written by user, accepts an intermediate </a:t>
            </a:r>
            <a:r>
              <a:rPr lang="en-US" sz="1600" dirty="0" smtClean="0"/>
              <a:t>key</a:t>
            </a:r>
            <a:r>
              <a:rPr lang="en-US" sz="1600" i="1" dirty="0" smtClean="0"/>
              <a:t> </a:t>
            </a:r>
            <a:r>
              <a:rPr lang="en-US" sz="1600" i="1" dirty="0">
                <a:latin typeface="Bell MT" panose="02020503060305020303" pitchFamily="18" charset="0"/>
              </a:rPr>
              <a:t>I</a:t>
            </a:r>
            <a:r>
              <a:rPr lang="en-US" sz="1600" i="1" dirty="0" smtClean="0"/>
              <a:t> </a:t>
            </a:r>
            <a:r>
              <a:rPr lang="en-US" sz="1600" dirty="0" smtClean="0"/>
              <a:t>and </a:t>
            </a:r>
            <a:r>
              <a:rPr lang="en-US" sz="1600" dirty="0"/>
              <a:t>a set of values for that key.  </a:t>
            </a:r>
            <a:r>
              <a:rPr lang="en-US" sz="1600" dirty="0" smtClean="0"/>
              <a:t>Values are passed </a:t>
            </a:r>
            <a:r>
              <a:rPr lang="en-US" sz="1600" dirty="0"/>
              <a:t>via iterator, which </a:t>
            </a:r>
            <a:r>
              <a:rPr lang="en-US" sz="1600" dirty="0" smtClean="0"/>
              <a:t>allows </a:t>
            </a:r>
            <a:r>
              <a:rPr lang="en-US" sz="1600" dirty="0"/>
              <a:t>us to handle lists of values that are too large to fit in </a:t>
            </a:r>
            <a:r>
              <a:rPr lang="en-US" sz="1600" dirty="0" smtClean="0"/>
              <a:t>memory</a:t>
            </a:r>
            <a:endParaRPr lang="en-US" sz="1600" dirty="0"/>
          </a:p>
          <a:p>
            <a:r>
              <a:rPr lang="en-US" sz="2000" dirty="0" smtClean="0"/>
              <a:t>MapReduce automatically parallelizes and executes on a large cluster of commodity machines</a:t>
            </a:r>
          </a:p>
          <a:p>
            <a:r>
              <a:rPr lang="en-US" dirty="0" smtClean="0"/>
              <a:t>MapReduce uses redundant execution to reduce the impact of slow machines as well as to handle machine failures and data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00"/>
                    </a14:imgEffect>
                    <a14:imgEffect>
                      <a14:saturation sat="1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22284"/>
            <a:ext cx="2970349" cy="239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8458200" cy="22860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Implementation varies - based on environment being used upon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Example implementation: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Dual-processor x86 machines running Linux, with 2-4GB of memory per machine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Commodity networking hardware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Cluster has hundreds or thousands of machines</a:t>
            </a:r>
          </a:p>
          <a:p>
            <a:pPr lvl="2">
              <a:spcBef>
                <a:spcPts val="0"/>
              </a:spcBef>
            </a:pPr>
            <a:r>
              <a:rPr lang="en-US" sz="1400" dirty="0" smtClean="0"/>
              <a:t>Machine failures expected</a:t>
            </a:r>
            <a:endParaRPr lang="en-US" sz="1400" dirty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Storage using IDE disks on each machine and a distributed file system to manage data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Submitted jobs pass through a scheduling system</a:t>
            </a:r>
          </a:p>
          <a:p>
            <a:pPr lvl="2">
              <a:spcBef>
                <a:spcPts val="0"/>
              </a:spcBef>
            </a:pPr>
            <a:r>
              <a:rPr lang="en-US" sz="1400" dirty="0" smtClean="0"/>
              <a:t>Each job’s set of tasks is assigned to available machines within the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566575"/>
            <a:ext cx="5486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7 Step Execution</a:t>
            </a:r>
          </a:p>
          <a:p>
            <a:pPr marL="685800" lvl="1" indent="-228600">
              <a:buClr>
                <a:schemeClr val="tx2"/>
              </a:buClr>
              <a:buFont typeface="+mj-lt"/>
              <a:buAutoNum type="arabicPeriod"/>
            </a:pPr>
            <a:r>
              <a:rPr lang="en-US" sz="1200" dirty="0" smtClean="0"/>
              <a:t>The </a:t>
            </a:r>
            <a:r>
              <a:rPr lang="en-US" sz="1200" dirty="0"/>
              <a:t>MapReduce library splits the input files and starts copies of the program on a cluster of machines</a:t>
            </a:r>
          </a:p>
          <a:p>
            <a:pPr marL="685800" lvl="1" indent="-228600">
              <a:buClr>
                <a:schemeClr val="tx2"/>
              </a:buClr>
              <a:buFont typeface="+mj-lt"/>
              <a:buAutoNum type="arabicPeriod"/>
            </a:pPr>
            <a:r>
              <a:rPr lang="en-US" sz="1200" dirty="0" smtClean="0"/>
              <a:t>One </a:t>
            </a:r>
            <a:r>
              <a:rPr lang="en-US" sz="1200" dirty="0"/>
              <a:t>copy becomes the master and it assigns work to the remaining</a:t>
            </a:r>
          </a:p>
          <a:p>
            <a:pPr marL="685800" lvl="1" indent="-228600">
              <a:buClr>
                <a:schemeClr val="tx2"/>
              </a:buClr>
              <a:buFont typeface="+mj-lt"/>
              <a:buAutoNum type="arabicPeriod"/>
            </a:pPr>
            <a:r>
              <a:rPr lang="en-US" sz="1200" dirty="0" smtClean="0"/>
              <a:t>A </a:t>
            </a:r>
            <a:r>
              <a:rPr lang="en-US" sz="1200" dirty="0"/>
              <a:t>worker reads the input, parses key/value pairs to pass into the Map function and are buffered in memory</a:t>
            </a:r>
          </a:p>
          <a:p>
            <a:pPr marL="685800" lvl="1" indent="-228600">
              <a:buClr>
                <a:schemeClr val="tx2"/>
              </a:buClr>
              <a:buFont typeface="+mj-lt"/>
              <a:buAutoNum type="arabicPeriod"/>
            </a:pPr>
            <a:r>
              <a:rPr lang="en-US" sz="1200" dirty="0" smtClean="0"/>
              <a:t>The </a:t>
            </a:r>
            <a:r>
              <a:rPr lang="en-US" sz="1200" dirty="0"/>
              <a:t>buffered pairs are written to local disk, partitioned into R regions and forwarded to the reduce </a:t>
            </a:r>
            <a:r>
              <a:rPr lang="en-US" sz="1200" dirty="0" smtClean="0"/>
              <a:t>workers</a:t>
            </a:r>
            <a:endParaRPr lang="en-US" sz="1200" dirty="0"/>
          </a:p>
          <a:p>
            <a:pPr marL="685800" lvl="1" indent="-228600">
              <a:buClr>
                <a:schemeClr val="tx2"/>
              </a:buClr>
              <a:buFont typeface="+mj-lt"/>
              <a:buAutoNum type="arabicPeriod"/>
            </a:pPr>
            <a:r>
              <a:rPr lang="en-US" sz="1200" dirty="0" smtClean="0"/>
              <a:t>Reduce </a:t>
            </a:r>
            <a:r>
              <a:rPr lang="en-US" sz="1200" dirty="0"/>
              <a:t>workers read the buffered data from the local disks, sorts the data by key to get all </a:t>
            </a:r>
            <a:r>
              <a:rPr lang="en-US" sz="1200" dirty="0" smtClean="0"/>
              <a:t>occurrences </a:t>
            </a:r>
            <a:r>
              <a:rPr lang="en-US" sz="1200" dirty="0"/>
              <a:t>of the same key together to do same reduce tasks</a:t>
            </a:r>
          </a:p>
          <a:p>
            <a:pPr marL="685800" lvl="1" indent="-228600">
              <a:buClr>
                <a:schemeClr val="tx2"/>
              </a:buClr>
              <a:buFont typeface="+mj-lt"/>
              <a:buAutoNum type="arabicPeriod"/>
            </a:pPr>
            <a:r>
              <a:rPr lang="en-US" sz="1200" dirty="0" smtClean="0"/>
              <a:t>Reduce </a:t>
            </a:r>
            <a:r>
              <a:rPr lang="en-US" sz="1200" dirty="0"/>
              <a:t>worker passes the key and corresponding values to the Reduce function and the output gets stored in a final output file for this reduce partition</a:t>
            </a:r>
          </a:p>
          <a:p>
            <a:pPr marL="685800" lvl="1" indent="-228600">
              <a:buClr>
                <a:schemeClr val="tx2"/>
              </a:buClr>
              <a:buFont typeface="+mj-lt"/>
              <a:buAutoNum type="arabicPeriod"/>
            </a:pPr>
            <a:r>
              <a:rPr lang="en-US" sz="1200" dirty="0" smtClean="0"/>
              <a:t>Once </a:t>
            </a:r>
            <a:r>
              <a:rPr lang="en-US" sz="1200" dirty="0"/>
              <a:t>all map and reduce tasks are done, control is given back to the user code</a:t>
            </a:r>
          </a:p>
        </p:txBody>
      </p:sp>
    </p:spTree>
    <p:extLst>
      <p:ext uri="{BB962C8B-B14F-4D97-AF65-F5344CB8AC3E}">
        <p14:creationId xmlns:p14="http://schemas.microsoft.com/office/powerpoint/2010/main" val="34490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15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MapReduce appears to be an easy tool to use when looking to distribute work over a clust</a:t>
            </a:r>
            <a:r>
              <a:rPr lang="en-US" dirty="0" smtClean="0"/>
              <a:t>er of machines</a:t>
            </a:r>
          </a:p>
          <a:p>
            <a:r>
              <a:rPr lang="en-US" dirty="0" smtClean="0"/>
              <a:t>Since it automatically takes care of coordination between machines in the cluster, that would improve productivity of the programmer</a:t>
            </a:r>
          </a:p>
          <a:p>
            <a:pPr lvl="1"/>
            <a:r>
              <a:rPr lang="en-US" dirty="0" smtClean="0"/>
              <a:t>More time to add to the tasks versus taking up time coordinating</a:t>
            </a:r>
          </a:p>
          <a:p>
            <a:r>
              <a:rPr lang="en-US" dirty="0" smtClean="0"/>
              <a:t>Graceful fault-tolerance in MapReduce is a motivating feature, as the program won’t crash if one machine fails</a:t>
            </a:r>
          </a:p>
          <a:p>
            <a:pPr lvl="1"/>
            <a:r>
              <a:rPr lang="en-US" dirty="0" smtClean="0"/>
              <a:t>As this takes time, it would be wasteful to have to restart the entire program if one machine were to break down</a:t>
            </a:r>
          </a:p>
          <a:p>
            <a:r>
              <a:rPr lang="en-US" dirty="0" smtClean="0"/>
              <a:t>Use of local storage on machines after </a:t>
            </a:r>
            <a:r>
              <a:rPr lang="en-US" i="1" dirty="0" smtClean="0"/>
              <a:t>Map</a:t>
            </a:r>
            <a:r>
              <a:rPr lang="en-US" dirty="0" smtClean="0"/>
              <a:t> seems helpful, but if a machine only finished </a:t>
            </a:r>
            <a:r>
              <a:rPr lang="en-US" i="1" dirty="0" smtClean="0"/>
              <a:t>Map</a:t>
            </a:r>
            <a:r>
              <a:rPr lang="en-US" dirty="0" smtClean="0"/>
              <a:t> when it fails, then </a:t>
            </a:r>
            <a:r>
              <a:rPr lang="en-US" i="1" dirty="0" smtClean="0"/>
              <a:t>Map</a:t>
            </a:r>
            <a:r>
              <a:rPr lang="en-US" dirty="0" smtClean="0"/>
              <a:t> must be done again</a:t>
            </a:r>
          </a:p>
          <a:p>
            <a:pPr lvl="1"/>
            <a:r>
              <a:rPr lang="en-US" dirty="0" smtClean="0"/>
              <a:t>Seems redundant and counterproductive if/when many machines fail</a:t>
            </a:r>
          </a:p>
          <a:p>
            <a:r>
              <a:rPr lang="en-US" dirty="0" smtClean="0"/>
              <a:t>Redundant execution is used towards th</a:t>
            </a:r>
            <a:r>
              <a:rPr lang="en-US" dirty="0" smtClean="0"/>
              <a:t>e end to ensure completion time isn’t halted by a slow machine</a:t>
            </a:r>
          </a:p>
          <a:p>
            <a:pPr lvl="1"/>
            <a:r>
              <a:rPr lang="en-US" dirty="0" smtClean="0"/>
              <a:t>Seems like a good idea, but a lot of overhead </a:t>
            </a:r>
            <a:r>
              <a:rPr lang="en-US" dirty="0" smtClean="0"/>
              <a:t>is being added into the program when in most cases, it might not need to</a:t>
            </a:r>
          </a:p>
          <a:p>
            <a:r>
              <a:rPr lang="en-US" dirty="0" smtClean="0"/>
              <a:t>Google uses it – so it must be good.</a:t>
            </a:r>
          </a:p>
        </p:txBody>
      </p:sp>
    </p:spTree>
    <p:extLst>
      <p:ext uri="{BB962C8B-B14F-4D97-AF65-F5344CB8AC3E}">
        <p14:creationId xmlns:p14="http://schemas.microsoft.com/office/powerpoint/2010/main" val="18951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MapReduce vs </a:t>
            </a:r>
            <a:r>
              <a:rPr lang="en-US" dirty="0" smtClean="0"/>
              <a:t>Comparison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861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paper supports claim of MapReduce’s simple model to utilize a cluster of machines</a:t>
            </a:r>
          </a:p>
          <a:p>
            <a:pPr lvl="1"/>
            <a:r>
              <a:rPr lang="en-US" dirty="0" smtClean="0"/>
              <a:t>Mentions specifically as a learning tool</a:t>
            </a:r>
          </a:p>
          <a:p>
            <a:r>
              <a:rPr lang="en-US" dirty="0" smtClean="0"/>
              <a:t>Parallel DBMS also provide a high-level programming environment </a:t>
            </a:r>
          </a:p>
          <a:p>
            <a:r>
              <a:rPr lang="en-US" dirty="0" smtClean="0"/>
              <a:t>Parallel DBMS need a well-defined schema for data, instead of a schema, MR needs a custom parser to gather data</a:t>
            </a:r>
          </a:p>
          <a:p>
            <a:r>
              <a:rPr lang="en-US" dirty="0" smtClean="0"/>
              <a:t>Unlike Parallel DBMS’ use of hash or B-tree indexes, MR does not provide indexing, which is complicated to implement and maintain</a:t>
            </a:r>
          </a:p>
          <a:p>
            <a:r>
              <a:rPr lang="en-US" dirty="0" smtClean="0"/>
              <a:t>DMBS use straight forward requests for information versus MR needing to provide an algorithm to request data</a:t>
            </a:r>
          </a:p>
          <a:p>
            <a:r>
              <a:rPr lang="en-US" dirty="0" smtClean="0"/>
              <a:t>Basic database tasks take significantly longer to load and execute for MR then it does for Parallel DBMS</a:t>
            </a:r>
          </a:p>
          <a:p>
            <a:r>
              <a:rPr lang="en-US" dirty="0" smtClean="0"/>
              <a:t>MR performs complete table scans, while DBMS takes advantage of clustered indexes – MR deals with more overhead</a:t>
            </a:r>
          </a:p>
          <a:p>
            <a:r>
              <a:rPr lang="en-US" dirty="0" smtClean="0"/>
              <a:t>MR has a slow-to-begin “cold start” versus the quick-and-ready “warm start” that DBMS has</a:t>
            </a:r>
          </a:p>
          <a:p>
            <a:r>
              <a:rPr lang="en-US" dirty="0" smtClean="0"/>
              <a:t>Both are easy to use, but MR is difficult to maintain once beyond beginner concepts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17612"/>
          </a:xfrm>
        </p:spPr>
        <p:txBody>
          <a:bodyPr>
            <a:normAutofit/>
          </a:bodyPr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615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With independence of each machine in the cluster and no schema required, MapReduce is very flexible</a:t>
            </a:r>
          </a:p>
          <a:p>
            <a:pPr lvl="1"/>
            <a:r>
              <a:rPr lang="en-US" dirty="0" smtClean="0"/>
              <a:t>Creation of high-level languages Pig and Hive to alleviate implementation of repetitive tasks done with MapReduce</a:t>
            </a:r>
          </a:p>
          <a:p>
            <a:pPr lvl="1"/>
            <a:r>
              <a:rPr lang="en-US" dirty="0" smtClean="0"/>
              <a:t>Best implementation of fault tolerance</a:t>
            </a:r>
          </a:p>
          <a:p>
            <a:pPr lvl="1"/>
            <a:r>
              <a:rPr lang="en-US" dirty="0" smtClean="0"/>
              <a:t>Less challenging to install and configure properly MapReduce(Hadoop)</a:t>
            </a:r>
          </a:p>
          <a:p>
            <a:pPr lvl="1"/>
            <a:r>
              <a:rPr lang="en-US" dirty="0" smtClean="0"/>
              <a:t>Minimizes work lost when a machine in the cluster fails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With each machine being independent in the cluster, and not having a defined schema, MapReduce could easily be corrupt by bad data</a:t>
            </a:r>
          </a:p>
          <a:p>
            <a:pPr lvl="1"/>
            <a:r>
              <a:rPr lang="en-US" dirty="0" smtClean="0"/>
              <a:t>Forced to write algorithms in a low-level language in order to perform record-level manipulation in MapReduce</a:t>
            </a:r>
          </a:p>
          <a:p>
            <a:pPr lvl="1"/>
            <a:r>
              <a:rPr lang="en-US" dirty="0" smtClean="0"/>
              <a:t>Reduce creates multiple output files, so another instance of Reduce would be necessary to combine them all into one file</a:t>
            </a:r>
          </a:p>
          <a:p>
            <a:pPr lvl="1"/>
            <a:r>
              <a:rPr lang="en-US" dirty="0" smtClean="0"/>
              <a:t>Load and execution time of basic tasks take significantl</a:t>
            </a:r>
            <a:r>
              <a:rPr lang="en-US" dirty="0" smtClean="0"/>
              <a:t>y longer time for MapReduce(Hadoop) versus DBMS (Vertica &amp; DBMS-X)</a:t>
            </a:r>
          </a:p>
          <a:p>
            <a:pPr lvl="1"/>
            <a:r>
              <a:rPr lang="en-US" dirty="0" smtClean="0"/>
              <a:t>Extensive amount of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4001</TotalTime>
  <Words>990</Words>
  <Application>Microsoft Office PowerPoint</Application>
  <PresentationFormat>On-screen Show (4:3)</PresentationFormat>
  <Paragraphs>94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Big Data Summary</vt:lpstr>
      <vt:lpstr>Main Idea About MapReduce</vt:lpstr>
      <vt:lpstr>Implementing MapReduce</vt:lpstr>
      <vt:lpstr>Analysis</vt:lpstr>
      <vt:lpstr>MapReduce vs Comparison Paper</vt:lpstr>
      <vt:lpstr>Advantages/Disadvantages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Summary</dc:title>
  <dc:creator>Cassie</dc:creator>
  <cp:lastModifiedBy>Cassie</cp:lastModifiedBy>
  <cp:revision>37</cp:revision>
  <dcterms:created xsi:type="dcterms:W3CDTF">2014-05-02T17:59:15Z</dcterms:created>
  <dcterms:modified xsi:type="dcterms:W3CDTF">2014-05-09T19:47:33Z</dcterms:modified>
</cp:coreProperties>
</file>