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90" r:id="rId4"/>
    <p:sldId id="288" r:id="rId5"/>
    <p:sldId id="283" r:id="rId6"/>
    <p:sldId id="284" r:id="rId7"/>
    <p:sldId id="286" r:id="rId8"/>
    <p:sldId id="291" r:id="rId9"/>
    <p:sldId id="287" r:id="rId10"/>
    <p:sldId id="293" r:id="rId11"/>
    <p:sldId id="289" r:id="rId12"/>
    <p:sldId id="292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5"/>
    <p:restoredTop sz="76992" autoAdjust="0"/>
  </p:normalViewPr>
  <p:slideViewPr>
    <p:cSldViewPr snapToGrid="0">
      <p:cViewPr varScale="1">
        <p:scale>
          <a:sx n="86" d="100"/>
          <a:sy n="86" d="100"/>
        </p:scale>
        <p:origin x="21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FCBD5-AB45-437F-8E06-77E3BE405920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CD66D-519B-4201-9078-E4C0696A0F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6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4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06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6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6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7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Large-scale internal modes of variability (PDO, AMO) timescales of several decades and have a strong impact on surface climate - internal variability responsible for ~30% of the uncertainty of 30-year projections of decadal mean temperature at the regional scale and ~50% for precipitation projections at the continental scale (Hawkins and Sutton 2009, 2011). Many GCM have difficulties in realistically simulating ENSO feedbacks, undermining the credibility of ENSO projections (</a:t>
            </a:r>
            <a:r>
              <a:rPr lang="en-GB" dirty="0" err="1"/>
              <a:t>Bellenger</a:t>
            </a:r>
            <a:r>
              <a:rPr lang="en-GB" dirty="0"/>
              <a:t> et al. 2014, Chen et al. 2015). 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Last point – to this they say,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ensembles do provide useful information, which is likely more defensible than an ad-hoc expert opinion or an extrapolation of observed trends – in particular because model ensembles can at least partly sample associated uncertainties.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13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CD66D-519B-4201-9078-E4C0696A0F5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8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73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7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5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8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34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1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22369-FE18-4B06-B1A4-38083ACC57F1}" type="datetimeFigureOut">
              <a:rPr lang="en-GB" smtClean="0"/>
              <a:t>03/04/2019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7F71-DBAB-4329-98F0-C977876F9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3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5897" y="1564800"/>
            <a:ext cx="4950718" cy="11700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200" b="1" dirty="0"/>
            </a:br>
            <a:r>
              <a:rPr lang="en-GB" sz="3200" b="1" dirty="0"/>
              <a:t>Statistical Downscaling and Bias Correction</a:t>
            </a:r>
            <a:br>
              <a:rPr lang="en-GB" sz="3200" b="1" dirty="0"/>
            </a:br>
            <a:r>
              <a:rPr lang="en-GB" sz="3200" b="1" dirty="0"/>
              <a:t>for Climate Research </a:t>
            </a:r>
            <a:br>
              <a:rPr lang="en-GB" sz="3200" b="1" dirty="0"/>
            </a:br>
            <a:r>
              <a:rPr lang="en-GB" sz="3200" b="1" dirty="0"/>
              <a:t>- An Introduction</a:t>
            </a:r>
            <a:br>
              <a:rPr lang="en-GB" sz="3200" b="1" dirty="0"/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Overview by Risa Ueno</a:t>
            </a:r>
            <a:endParaRPr lang="en-GB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897" y="4299638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EADE6-451A-8E44-B32D-B97E53D47138}"/>
              </a:ext>
            </a:extLst>
          </p:cNvPr>
          <p:cNvSpPr/>
          <p:nvPr/>
        </p:nvSpPr>
        <p:spPr>
          <a:xfrm>
            <a:off x="5755709" y="2993549"/>
            <a:ext cx="46368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Book published in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Reference to widely used approaches - statistical downscaling, bias correction and weather generators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Underlying assumptions, skill and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Climate modelling and uncertainties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Observational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Guidelines for practitioners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Evaluation of regional climate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Use of downscaled information in practice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B86E2F-9F05-254D-970F-F42DE42A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80" y="0"/>
            <a:ext cx="4811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9B402-9827-3B44-8EAD-7D8737F09A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366" y="-64770"/>
            <a:ext cx="4946015" cy="6922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B1400-43E8-574D-912C-E469EC81A2CA}"/>
              </a:ext>
            </a:extLst>
          </p:cNvPr>
          <p:cNvSpPr txBox="1"/>
          <p:nvPr/>
        </p:nvSpPr>
        <p:spPr>
          <a:xfrm>
            <a:off x="8119302" y="6488668"/>
            <a:ext cx="2493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(End of MOS section)</a:t>
            </a:r>
          </a:p>
        </p:txBody>
      </p:sp>
    </p:spTree>
    <p:extLst>
      <p:ext uri="{BB962C8B-B14F-4D97-AF65-F5344CB8AC3E}">
        <p14:creationId xmlns:p14="http://schemas.microsoft.com/office/powerpoint/2010/main" val="164295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B21A5A-07F3-A94B-804D-8CC51078E9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25" y="70896"/>
            <a:ext cx="5953609" cy="6787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8339C-536B-7A41-BF63-B9626D29D7C5}"/>
              </a:ext>
            </a:extLst>
          </p:cNvPr>
          <p:cNvSpPr txBox="1"/>
          <p:nvPr/>
        </p:nvSpPr>
        <p:spPr>
          <a:xfrm>
            <a:off x="7060366" y="3318570"/>
            <a:ext cx="3717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Performance of different statistical downscaling methods for daily resolution, p259.</a:t>
            </a:r>
          </a:p>
          <a:p>
            <a:endParaRPr lang="en-GB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“+”: should work reasonably well based on empirical evidence and/or expert judgement</a:t>
            </a:r>
          </a:p>
          <a:p>
            <a:r>
              <a:rPr lang="en-GB" sz="1400" dirty="0">
                <a:latin typeface="+mj-lt"/>
              </a:rPr>
              <a:t>“◦”: problems may arise depending on the specific context</a:t>
            </a:r>
          </a:p>
          <a:p>
            <a:r>
              <a:rPr lang="en-GB" sz="1400" dirty="0">
                <a:latin typeface="+mj-lt"/>
              </a:rPr>
              <a:t>“−”: weak performance either by construction or inferred from empirical evidence</a:t>
            </a:r>
          </a:p>
          <a:p>
            <a:r>
              <a:rPr lang="en-GB" sz="1400" dirty="0">
                <a:latin typeface="+mj-lt"/>
              </a:rPr>
              <a:t>“?”: not studied </a:t>
            </a:r>
          </a:p>
          <a:p>
            <a:endParaRPr lang="en-US" sz="1400" dirty="0">
              <a:latin typeface="+mj-lt"/>
            </a:endParaRPr>
          </a:p>
          <a:p>
            <a:r>
              <a:rPr lang="en-GB" sz="1400" dirty="0">
                <a:latin typeface="+mj-lt"/>
              </a:rPr>
              <a:t>Statements about extremes refer to moderate events occurring at least once every 20 years. This table is necessarily to some extent subjective. </a:t>
            </a:r>
          </a:p>
          <a:p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92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778E-75B6-5449-B77A-9205F011D3B6}"/>
              </a:ext>
            </a:extLst>
          </p:cNvPr>
          <p:cNvSpPr/>
          <p:nvPr/>
        </p:nvSpPr>
        <p:spPr>
          <a:xfrm>
            <a:off x="514663" y="1681770"/>
            <a:ext cx="99035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1" dirty="0">
                <a:solidFill>
                  <a:schemeClr val="accent1"/>
                </a:solidFill>
                <a:latin typeface="+mj-lt"/>
              </a:rPr>
              <a:t>No method performs well for all aspects</a:t>
            </a:r>
            <a:r>
              <a:rPr lang="en-GB" sz="1900" dirty="0">
                <a:solidFill>
                  <a:schemeClr val="accent1"/>
                </a:solidFill>
                <a:latin typeface="+mj-lt"/>
              </a:rPr>
              <a:t> – best method is context dependent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It is important to </a:t>
            </a:r>
            <a:r>
              <a:rPr lang="en-GB" sz="1900" b="1" dirty="0">
                <a:latin typeface="+mj-lt"/>
              </a:rPr>
              <a:t>understand relevant influences</a:t>
            </a:r>
            <a:r>
              <a:rPr lang="en-GB" sz="1900" dirty="0">
                <a:latin typeface="+mj-lt"/>
              </a:rPr>
              <a:t> on the particular regional climate phenomena and </a:t>
            </a:r>
            <a:r>
              <a:rPr lang="en-GB" sz="1900" b="1" dirty="0">
                <a:latin typeface="+mj-lt"/>
              </a:rPr>
              <a:t>how credibly</a:t>
            </a:r>
            <a:r>
              <a:rPr lang="en-GB" sz="1900" dirty="0">
                <a:latin typeface="+mj-lt"/>
              </a:rPr>
              <a:t> they are simulated.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accent1"/>
                </a:solidFill>
                <a:latin typeface="+mj-lt"/>
              </a:rPr>
              <a:t>If large-scale dynamical processes control the regional phenomenon of interest, uncertainties will be high. Here a careful model evaluation is required to </a:t>
            </a:r>
            <a:r>
              <a:rPr lang="en-GB" sz="1900" b="1" dirty="0">
                <a:solidFill>
                  <a:schemeClr val="accent1"/>
                </a:solidFill>
                <a:latin typeface="+mj-lt"/>
              </a:rPr>
              <a:t>select GCMs</a:t>
            </a:r>
            <a:r>
              <a:rPr lang="en-GB" sz="1900" dirty="0">
                <a:solidFill>
                  <a:schemeClr val="accent1"/>
                </a:solidFill>
                <a:latin typeface="+mj-lt"/>
              </a:rPr>
              <a:t> that credibly simulate them.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A simulated distribution that is very different from the observed one may signify fundamental model error. MOS adjusts biases but it cannot overcome errors resulting from a substantial misrepresentation of relevant processes – </a:t>
            </a:r>
            <a:r>
              <a:rPr lang="en-GB" sz="1900" b="1" dirty="0">
                <a:latin typeface="+mj-lt"/>
              </a:rPr>
              <a:t>garbage in, garbage out</a:t>
            </a:r>
            <a:r>
              <a:rPr lang="en-GB" sz="1900" dirty="0">
                <a:latin typeface="+mj-lt"/>
              </a:rPr>
              <a:t> problem (Hall 2014).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solidFill>
                  <a:schemeClr val="accent1"/>
                </a:solidFill>
                <a:latin typeface="+mj-lt"/>
              </a:rPr>
              <a:t>To represent uncertainties due to model imperfections and internal climate variability, one should always </a:t>
            </a:r>
            <a:r>
              <a:rPr lang="en-GB" sz="1900" b="1" dirty="0">
                <a:solidFill>
                  <a:schemeClr val="accent1"/>
                </a:solidFill>
                <a:latin typeface="+mj-lt"/>
              </a:rPr>
              <a:t>consider ensembles of GCMs </a:t>
            </a:r>
            <a:r>
              <a:rPr lang="en-GB" sz="1900" dirty="0">
                <a:solidFill>
                  <a:schemeClr val="accent1"/>
                </a:solidFill>
                <a:latin typeface="+mj-lt"/>
              </a:rPr>
              <a:t>(ch.9). When selecting GCMs to downscale, one should carefully balance the need to comprehensively sample uncertainties against the need to discard ill-performing models.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+mj-lt"/>
              </a:rPr>
              <a:t>Urgent problem - pressure to rapidly deliver information, but more research is needed (s</a:t>
            </a:r>
            <a:r>
              <a:rPr lang="en-US" sz="1900" dirty="0" err="1">
                <a:latin typeface="+mj-lt"/>
              </a:rPr>
              <a:t>ome</a:t>
            </a:r>
            <a:r>
              <a:rPr lang="en-US" sz="1900" dirty="0">
                <a:latin typeface="+mj-lt"/>
              </a:rPr>
              <a:t> authors argue climate models are not yet skillful enough for direct application in adaptation planning).</a:t>
            </a:r>
          </a:p>
        </p:txBody>
      </p:sp>
      <p:sp>
        <p:nvSpPr>
          <p:cNvPr id="3" name="Shape 76">
            <a:extLst>
              <a:ext uri="{FF2B5EF4-FFF2-40B4-BE49-F238E27FC236}">
                <a16:creationId xmlns:a16="http://schemas.microsoft.com/office/drawing/2014/main" id="{6ABD5484-A1A8-164F-8462-8E44BEC3D884}"/>
              </a:ext>
            </a:extLst>
          </p:cNvPr>
          <p:cNvSpPr txBox="1">
            <a:spLocks/>
          </p:cNvSpPr>
          <p:nvPr/>
        </p:nvSpPr>
        <p:spPr>
          <a:xfrm>
            <a:off x="390556" y="464695"/>
            <a:ext cx="9817745" cy="90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/>
              <a:t>Some Key Points</a:t>
            </a:r>
          </a:p>
        </p:txBody>
      </p:sp>
    </p:spTree>
    <p:extLst>
      <p:ext uri="{BB962C8B-B14F-4D97-AF65-F5344CB8AC3E}">
        <p14:creationId xmlns:p14="http://schemas.microsoft.com/office/powerpoint/2010/main" val="12495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4C9B236A-3932-774C-93CC-5E0CE0A9C105}"/>
              </a:ext>
            </a:extLst>
          </p:cNvPr>
          <p:cNvSpPr txBox="1">
            <a:spLocks/>
          </p:cNvSpPr>
          <p:nvPr/>
        </p:nvSpPr>
        <p:spPr>
          <a:xfrm>
            <a:off x="390556" y="464695"/>
            <a:ext cx="9847725" cy="900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Types of Observational Data</a:t>
            </a:r>
            <a:endParaRPr lang="e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72250-ADA6-664A-8E69-12FE01963BA6}"/>
              </a:ext>
            </a:extLst>
          </p:cNvPr>
          <p:cNvSpPr txBox="1"/>
          <p:nvPr/>
        </p:nvSpPr>
        <p:spPr>
          <a:xfrm>
            <a:off x="3955102" y="966527"/>
            <a:ext cx="180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7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D5398-38E3-5A40-A219-B53AA5E7E623}"/>
              </a:ext>
            </a:extLst>
          </p:cNvPr>
          <p:cNvSpPr/>
          <p:nvPr/>
        </p:nvSpPr>
        <p:spPr>
          <a:xfrm>
            <a:off x="390555" y="1541096"/>
            <a:ext cx="9847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  <a:ea typeface="Yu Mincho" panose="02020400000000000000" pitchFamily="18" charset="-128"/>
              </a:rPr>
              <a:t>Observational data, both gridded and station data, should not naively be considered true.</a:t>
            </a:r>
          </a:p>
          <a:p>
            <a:endParaRPr lang="en-GB" dirty="0">
              <a:latin typeface="+mj-lt"/>
              <a:ea typeface="Yu Mincho" panose="02020400000000000000" pitchFamily="18" charset="-128"/>
            </a:endParaRPr>
          </a:p>
          <a:p>
            <a:r>
              <a:rPr lang="en-GB" dirty="0">
                <a:solidFill>
                  <a:schemeClr val="accent1"/>
                </a:solidFill>
                <a:latin typeface="+mj-lt"/>
                <a:ea typeface="Yu Mincho" panose="02020400000000000000" pitchFamily="18" charset="-128"/>
              </a:rPr>
              <a:t>Station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Available station data is often affected by substantial systematic errors. </a:t>
            </a:r>
            <a:endParaRPr lang="en-GB" dirty="0">
              <a:latin typeface="+mj-lt"/>
              <a:ea typeface="Yu Mincho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Yu Mincho" panose="02020400000000000000" pitchFamily="18" charset="-128"/>
              </a:rPr>
              <a:t>U</a:t>
            </a:r>
            <a:r>
              <a:rPr lang="en-GB" dirty="0">
                <a:latin typeface="+mj-lt"/>
              </a:rPr>
              <a:t>sers of observational data should have a rough understanding of the quality of the underlying station time-series e.g. were they homogenised to improve estimates, and if so, how? </a:t>
            </a:r>
            <a:endParaRPr lang="en-GB" dirty="0">
              <a:latin typeface="+mj-lt"/>
              <a:ea typeface="Yu Mincho" panose="02020400000000000000" pitchFamily="18" charset="-128"/>
            </a:endParaRPr>
          </a:p>
          <a:p>
            <a:endParaRPr lang="en-GB" dirty="0">
              <a:latin typeface="+mj-lt"/>
              <a:ea typeface="Yu Mincho" panose="02020400000000000000" pitchFamily="18" charset="-128"/>
            </a:endParaRPr>
          </a:p>
          <a:p>
            <a:r>
              <a:rPr lang="en-GB" dirty="0">
                <a:solidFill>
                  <a:schemeClr val="accent1"/>
                </a:solidFill>
                <a:latin typeface="+mj-lt"/>
                <a:ea typeface="Yu Mincho" panose="02020400000000000000" pitchFamily="18" charset="-128"/>
              </a:rPr>
              <a:t>Gridded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Yu Mincho" panose="02020400000000000000" pitchFamily="18" charset="-128"/>
              </a:rPr>
              <a:t>Uses s</a:t>
            </a:r>
            <a:r>
              <a:rPr lang="en-GB" dirty="0">
                <a:latin typeface="+mj-lt"/>
              </a:rPr>
              <a:t>tatistical model that translates point values with irregular spacing into full fields of grid-box area averages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Problems in regions where measurements are sparse - the sparser the network, the more the results are dominated by the statistical model. </a:t>
            </a:r>
          </a:p>
          <a:p>
            <a:pPr marL="285750" indent="-285750">
              <a:buFontTx/>
              <a:buChar char="-"/>
            </a:pPr>
            <a:endParaRPr lang="en-GB" dirty="0">
              <a:latin typeface="+mj-lt"/>
            </a:endParaRPr>
          </a:p>
          <a:p>
            <a:r>
              <a:rPr lang="en-GB" dirty="0">
                <a:solidFill>
                  <a:schemeClr val="accent1"/>
                </a:solidFill>
                <a:latin typeface="+mj-lt"/>
              </a:rPr>
              <a:t>Reanalysis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Obtained by assimilating observations into weather forecasting models. It combines empirical information with a dynamical model and yields physically consistent state estimates, which cannot be obtained by a merely statistical interpolation of the observations.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Substantial biases may exist for variables that are not assimilated, such as precipitation.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169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/>
          <p:cNvSpPr txBox="1">
            <a:spLocks/>
          </p:cNvSpPr>
          <p:nvPr/>
        </p:nvSpPr>
        <p:spPr>
          <a:xfrm>
            <a:off x="390557" y="219206"/>
            <a:ext cx="9265918" cy="1145791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Rationale of Downscaling</a:t>
            </a:r>
            <a:endParaRPr lang="en" sz="2400" b="1" dirty="0"/>
          </a:p>
        </p:txBody>
      </p:sp>
      <p:sp>
        <p:nvSpPr>
          <p:cNvPr id="3" name="Shape 78"/>
          <p:cNvSpPr txBox="1">
            <a:spLocks/>
          </p:cNvSpPr>
          <p:nvPr/>
        </p:nvSpPr>
        <p:spPr>
          <a:xfrm>
            <a:off x="260678" y="1050113"/>
            <a:ext cx="6574837" cy="3281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000" dirty="0">
                <a:latin typeface="+mj-lt"/>
              </a:rPr>
              <a:t> 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u="sng" dirty="0">
                <a:latin typeface="+mj-lt"/>
              </a:rPr>
              <a:t>Problem</a:t>
            </a:r>
            <a:r>
              <a:rPr lang="en-GB" sz="2000" b="1" dirty="0">
                <a:latin typeface="+mj-lt"/>
              </a:rPr>
              <a:t>:</a:t>
            </a:r>
            <a:r>
              <a:rPr lang="en-GB" sz="2000" dirty="0">
                <a:latin typeface="+mj-lt"/>
              </a:rPr>
              <a:t> GCMs and RCM projections are substantially biased compared to real-world climate and often do not provide the resolution desired by impact modellers. 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+mj-lt"/>
              </a:rPr>
              <a:t>Downscaling bridges the gap by using additional information from smaller scales not present in GCMs to derive information about local-scale climate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+mj-lt"/>
              </a:rPr>
              <a:t>Want </a:t>
            </a:r>
            <a:r>
              <a:rPr lang="en-GB" sz="2000" b="1" dirty="0">
                <a:latin typeface="+mj-lt"/>
              </a:rPr>
              <a:t>better projections in specific locations</a:t>
            </a:r>
            <a:r>
              <a:rPr lang="en-GB" sz="2000" dirty="0">
                <a:latin typeface="+mj-lt"/>
              </a:rPr>
              <a:t> under changing climate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dirty="0">
                <a:solidFill>
                  <a:schemeClr val="accent1"/>
                </a:solidFill>
                <a:latin typeface="+mj-lt"/>
              </a:rPr>
              <a:t>Dynamical downscaling </a:t>
            </a:r>
            <a:r>
              <a:rPr lang="en-GB" sz="2000" dirty="0">
                <a:latin typeface="+mj-lt"/>
              </a:rPr>
              <a:t>employs RCM to simulate the atmosphere and its coupling with the land-surface at a higher resolution over a limited domain (boundary conditions from GCM). 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dirty="0">
                <a:solidFill>
                  <a:schemeClr val="accent1"/>
                </a:solidFill>
                <a:latin typeface="+mj-lt"/>
              </a:rPr>
              <a:t>Statistical downscaling </a:t>
            </a:r>
            <a:r>
              <a:rPr lang="en-GB" sz="2000" dirty="0">
                <a:latin typeface="+mj-lt"/>
              </a:rPr>
              <a:t>derives empirical links between large and local scales and applies these to future climate model output. 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1162" y="966527"/>
            <a:ext cx="180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4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0" name="Shape 76">
            <a:extLst>
              <a:ext uri="{FF2B5EF4-FFF2-40B4-BE49-F238E27FC236}">
                <a16:creationId xmlns:a16="http://schemas.microsoft.com/office/drawing/2014/main" id="{9443506D-3043-B142-BB66-F684FFE06843}"/>
              </a:ext>
            </a:extLst>
          </p:cNvPr>
          <p:cNvSpPr txBox="1">
            <a:spLocks/>
          </p:cNvSpPr>
          <p:nvPr/>
        </p:nvSpPr>
        <p:spPr>
          <a:xfrm>
            <a:off x="314794" y="434715"/>
            <a:ext cx="10103370" cy="930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Rationale of Downscaling</a:t>
            </a:r>
            <a:endParaRPr lang="e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76FF-BB53-BA4D-AB74-95DD982D081A}"/>
              </a:ext>
            </a:extLst>
          </p:cNvPr>
          <p:cNvSpPr txBox="1"/>
          <p:nvPr/>
        </p:nvSpPr>
        <p:spPr>
          <a:xfrm>
            <a:off x="3561048" y="958693"/>
            <a:ext cx="180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4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5DC87-6497-5942-B018-3392500814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71" y="2906332"/>
            <a:ext cx="4208262" cy="2408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535DF-69A8-C942-9042-2317691B6A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739"/>
          <a:stretch/>
        </p:blipFill>
        <p:spPr>
          <a:xfrm>
            <a:off x="8747105" y="1457119"/>
            <a:ext cx="1279870" cy="1451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A14991-9B31-B04C-8680-C98C6E024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2"/>
          <a:stretch/>
        </p:blipFill>
        <p:spPr>
          <a:xfrm>
            <a:off x="7716337" y="5314868"/>
            <a:ext cx="1200118" cy="14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6C81747A-47E1-854C-8151-225ECE3AF939}"/>
              </a:ext>
            </a:extLst>
          </p:cNvPr>
          <p:cNvSpPr txBox="1">
            <a:spLocks/>
          </p:cNvSpPr>
          <p:nvPr/>
        </p:nvSpPr>
        <p:spPr>
          <a:xfrm>
            <a:off x="314794" y="434715"/>
            <a:ext cx="10103370" cy="930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Rationale of Downscaling</a:t>
            </a:r>
            <a:endParaRPr lang="e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F87FC-7F05-BC4C-9B7B-EEE80C42E69E}"/>
              </a:ext>
            </a:extLst>
          </p:cNvPr>
          <p:cNvSpPr txBox="1"/>
          <p:nvPr/>
        </p:nvSpPr>
        <p:spPr>
          <a:xfrm>
            <a:off x="3504510" y="966527"/>
            <a:ext cx="180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4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46EF70C6-3C9E-D64E-8001-368FC7079BA0}"/>
              </a:ext>
            </a:extLst>
          </p:cNvPr>
          <p:cNvSpPr txBox="1">
            <a:spLocks/>
          </p:cNvSpPr>
          <p:nvPr/>
        </p:nvSpPr>
        <p:spPr>
          <a:xfrm>
            <a:off x="209839" y="1220626"/>
            <a:ext cx="10208325" cy="3281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000" dirty="0">
                <a:latin typeface="+mj-lt"/>
              </a:rPr>
              <a:t> 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endParaRPr lang="en-GB" sz="2000" dirty="0">
              <a:latin typeface="+mj-lt"/>
            </a:endParaRP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0302B961-0E90-E040-B4A0-AB4A745D3C49}"/>
              </a:ext>
            </a:extLst>
          </p:cNvPr>
          <p:cNvSpPr txBox="1">
            <a:spLocks/>
          </p:cNvSpPr>
          <p:nvPr/>
        </p:nvSpPr>
        <p:spPr>
          <a:xfrm>
            <a:off x="209839" y="1220625"/>
            <a:ext cx="10286087" cy="3281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br>
              <a:rPr lang="en-GB" sz="2000" dirty="0">
                <a:latin typeface="+mj-lt"/>
              </a:rPr>
            </a:br>
            <a:endParaRPr lang="en-GB" sz="20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+mj-lt"/>
              </a:rPr>
              <a:t>Must include </a:t>
            </a:r>
            <a:r>
              <a:rPr lang="en-GB" sz="2000" b="1" dirty="0">
                <a:latin typeface="+mj-lt"/>
              </a:rPr>
              <a:t>relevant predictors representing the regional variability and influence on changing climate.</a:t>
            </a: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dirty="0">
                <a:latin typeface="+mj-lt"/>
              </a:rPr>
              <a:t>Influence of the predictors on the variable of interest on long timescales must be well-represented and may be extrapolated (stationarity assumption).  </a:t>
            </a:r>
            <a:endParaRPr lang="en-GB" sz="2000" b="1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/>
              <a:buChar char="•"/>
            </a:pPr>
            <a:r>
              <a:rPr lang="en-GB" sz="2000" b="1" dirty="0">
                <a:latin typeface="+mj-lt"/>
              </a:rPr>
              <a:t>Downscaling output always conditional on driving model </a:t>
            </a:r>
            <a:r>
              <a:rPr lang="en-GB" sz="2000" dirty="0">
                <a:latin typeface="+mj-lt"/>
              </a:rPr>
              <a:t>– relevant processes should be well represented by the GCM. The stronger the inconsistency between the GCM and the real climate, the lower the confidence in future projections. </a:t>
            </a:r>
          </a:p>
          <a:p>
            <a:pPr inden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endParaRPr lang="en-GB" sz="2000" dirty="0">
              <a:latin typeface="+mj-lt"/>
            </a:endParaRPr>
          </a:p>
          <a:p>
            <a:pPr indent="0" algn="ctr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GB" sz="2000" b="1" dirty="0">
                <a:latin typeface="+mj-lt"/>
              </a:rPr>
              <a:t>Ultimately calls for the selection of suitable GCMs!</a:t>
            </a:r>
            <a:r>
              <a:rPr lang="en-GB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128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76">
            <a:extLst>
              <a:ext uri="{FF2B5EF4-FFF2-40B4-BE49-F238E27FC236}">
                <a16:creationId xmlns:a16="http://schemas.microsoft.com/office/drawing/2014/main" id="{EC886925-2EF6-6E4B-A392-79CA37429369}"/>
              </a:ext>
            </a:extLst>
          </p:cNvPr>
          <p:cNvSpPr txBox="1">
            <a:spLocks/>
          </p:cNvSpPr>
          <p:nvPr/>
        </p:nvSpPr>
        <p:spPr>
          <a:xfrm>
            <a:off x="314794" y="434715"/>
            <a:ext cx="10103370" cy="930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Requirements</a:t>
            </a:r>
            <a:endParaRPr lang="en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343B0-E79A-D348-BDC6-98FF45F0EEA9}"/>
              </a:ext>
            </a:extLst>
          </p:cNvPr>
          <p:cNvSpPr txBox="1"/>
          <p:nvPr/>
        </p:nvSpPr>
        <p:spPr>
          <a:xfrm>
            <a:off x="2202089" y="951537"/>
            <a:ext cx="1805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5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E536FC4A-6C60-8D41-9E51-92DE6480EFFE}"/>
              </a:ext>
            </a:extLst>
          </p:cNvPr>
          <p:cNvSpPr txBox="1">
            <a:spLocks/>
          </p:cNvSpPr>
          <p:nvPr/>
        </p:nvSpPr>
        <p:spPr>
          <a:xfrm>
            <a:off x="314794" y="1220626"/>
            <a:ext cx="9863551" cy="3281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2400" dirty="0">
                <a:latin typeface="+mj-lt"/>
              </a:rPr>
              <a:t> </a:t>
            </a:r>
            <a:endParaRPr lang="en" sz="2400" dirty="0">
              <a:latin typeface="+mj-lt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Downscaled information should be: 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latin typeface="+mj-lt"/>
            </a:endParaRP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2400" dirty="0">
                <a:latin typeface="+mj-lt"/>
              </a:rPr>
              <a:t>Credible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1800" dirty="0">
                <a:latin typeface="+mj-lt"/>
              </a:rPr>
              <a:t>Model must produce physically plausible output 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2400" dirty="0">
                <a:latin typeface="+mj-lt"/>
              </a:rPr>
              <a:t>Defensible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1800" dirty="0">
                <a:latin typeface="+mj-lt"/>
              </a:rPr>
              <a:t>Associated uncertainties are comprehensively characterised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1800" dirty="0">
                <a:latin typeface="+mj-lt"/>
              </a:rPr>
              <a:t>“Ensembles of climate models are required to assess the uncertainties of climate projections.</a:t>
            </a:r>
            <a:br>
              <a:rPr lang="en-GB" sz="1800" dirty="0">
                <a:latin typeface="+mj-lt"/>
              </a:rPr>
            </a:br>
            <a:r>
              <a:rPr lang="en-GB" sz="1800" dirty="0">
                <a:latin typeface="+mj-lt"/>
              </a:rPr>
              <a:t>  A climate projection based on a single climate model cannot be defensible.” 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2400" dirty="0">
                <a:latin typeface="+mj-lt"/>
              </a:rPr>
              <a:t>Salient 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1800" dirty="0">
                <a:latin typeface="+mj-lt"/>
              </a:rPr>
              <a:t>Addresses the relevant issues in a given context e.g. time-horizon of interest</a:t>
            </a: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latin typeface="+mj-lt"/>
              <a:sym typeface="Wingdings" pitchFamily="2" charset="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+mj-lt"/>
                <a:sym typeface="Wingdings" pitchFamily="2" charset="2"/>
              </a:rPr>
              <a:t> </a:t>
            </a:r>
            <a:r>
              <a:rPr lang="en-GB" sz="2400" dirty="0">
                <a:latin typeface="+mj-lt"/>
              </a:rPr>
              <a:t>Actionable</a:t>
            </a:r>
          </a:p>
          <a:p>
            <a:pPr marL="102870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sz="1800" dirty="0">
                <a:latin typeface="+mj-lt"/>
              </a:rPr>
              <a:t>Provides evidence strong enough to guide real-world decisions  </a:t>
            </a:r>
          </a:p>
          <a:p>
            <a:pPr marL="5715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lang="en-GB" sz="2400" dirty="0">
              <a:latin typeface="+mj-lt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latin typeface="+mj-lt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396C6B8-2E52-344A-932E-BB2174987351}"/>
              </a:ext>
            </a:extLst>
          </p:cNvPr>
          <p:cNvSpPr/>
          <p:nvPr/>
        </p:nvSpPr>
        <p:spPr>
          <a:xfrm>
            <a:off x="344774" y="2105938"/>
            <a:ext cx="10073390" cy="4070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42FAF8D1-52AE-1845-967F-DA4BDC84E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5"/>
          <a:stretch/>
        </p:blipFill>
        <p:spPr>
          <a:xfrm>
            <a:off x="5791050" y="4613217"/>
            <a:ext cx="1745492" cy="1986482"/>
          </a:xfrm>
          <a:prstGeom prst="rect">
            <a:avLst/>
          </a:prstGeom>
        </p:spPr>
      </p:pic>
      <p:sp>
        <p:nvSpPr>
          <p:cNvPr id="2" name="Shape 76">
            <a:extLst>
              <a:ext uri="{FF2B5EF4-FFF2-40B4-BE49-F238E27FC236}">
                <a16:creationId xmlns:a16="http://schemas.microsoft.com/office/drawing/2014/main" id="{EB25E937-86AF-BE44-82DE-F4BCF2FA9DFA}"/>
              </a:ext>
            </a:extLst>
          </p:cNvPr>
          <p:cNvSpPr txBox="1">
            <a:spLocks/>
          </p:cNvSpPr>
          <p:nvPr/>
        </p:nvSpPr>
        <p:spPr>
          <a:xfrm>
            <a:off x="353176" y="399662"/>
            <a:ext cx="10042597" cy="934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/>
              <a:t>Set-up of Statistical Downscaling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B55D7-4D3D-1542-98ED-9D33AA40EB55}"/>
              </a:ext>
            </a:extLst>
          </p:cNvPr>
          <p:cNvSpPr txBox="1"/>
          <p:nvPr/>
        </p:nvSpPr>
        <p:spPr>
          <a:xfrm>
            <a:off x="4448054" y="926005"/>
            <a:ext cx="1909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10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FC3152-9324-AE41-922F-8CDD7E7531AF}"/>
              </a:ext>
            </a:extLst>
          </p:cNvPr>
          <p:cNvSpPr txBox="1"/>
          <p:nvPr/>
        </p:nvSpPr>
        <p:spPr>
          <a:xfrm>
            <a:off x="3481043" y="3797046"/>
            <a:ext cx="163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Predictor(s), 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D7654B3-DF6C-9540-9085-EB81F324A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55" y="1776709"/>
            <a:ext cx="1588024" cy="20802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3BD48B-48CB-A044-AC37-6E87131C8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08" y="1776709"/>
            <a:ext cx="1745492" cy="208020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2AB0BC-5614-D745-9747-1311026F68C4}"/>
              </a:ext>
            </a:extLst>
          </p:cNvPr>
          <p:cNvCxnSpPr>
            <a:cxnSpLocks/>
          </p:cNvCxnSpPr>
          <p:nvPr/>
        </p:nvCxnSpPr>
        <p:spPr>
          <a:xfrm>
            <a:off x="4931409" y="2756140"/>
            <a:ext cx="7888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ABC2A8-5ABD-D34E-863C-6F03EE3E1071}"/>
              </a:ext>
            </a:extLst>
          </p:cNvPr>
          <p:cNvSpPr txBox="1"/>
          <p:nvPr/>
        </p:nvSpPr>
        <p:spPr>
          <a:xfrm>
            <a:off x="6528843" y="5327055"/>
            <a:ext cx="48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?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620FE9A-93CC-C445-B8CB-16C945B0D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16" y="4596422"/>
            <a:ext cx="1666476" cy="19996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6676BA-56AA-564C-9F05-730EF1D3BCED}"/>
              </a:ext>
            </a:extLst>
          </p:cNvPr>
          <p:cNvCxnSpPr>
            <a:cxnSpLocks/>
          </p:cNvCxnSpPr>
          <p:nvPr/>
        </p:nvCxnSpPr>
        <p:spPr>
          <a:xfrm flipV="1">
            <a:off x="4938227" y="5520926"/>
            <a:ext cx="7820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F94DAA-9611-D942-9DC8-DDCDF3CAF438}"/>
              </a:ext>
            </a:extLst>
          </p:cNvPr>
          <p:cNvSpPr txBox="1"/>
          <p:nvPr/>
        </p:nvSpPr>
        <p:spPr>
          <a:xfrm>
            <a:off x="3512531" y="1439056"/>
            <a:ext cx="37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Calibration - Learn mapping </a:t>
            </a:r>
            <a:r>
              <a:rPr lang="en-GB" i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~</a:t>
            </a:r>
            <a:r>
              <a:rPr lang="en-GB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F(</a:t>
            </a:r>
            <a:r>
              <a:rPr lang="en-GB" i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GB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450247-77A1-1D42-A694-28ED9A6EBE82}"/>
              </a:ext>
            </a:extLst>
          </p:cNvPr>
          <p:cNvSpPr txBox="1"/>
          <p:nvPr/>
        </p:nvSpPr>
        <p:spPr>
          <a:xfrm>
            <a:off x="4675375" y="4242669"/>
            <a:ext cx="209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2. Apply f(・)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A13754-8E8D-DC44-97BC-755105808790}"/>
              </a:ext>
            </a:extLst>
          </p:cNvPr>
          <p:cNvSpPr txBox="1"/>
          <p:nvPr/>
        </p:nvSpPr>
        <p:spPr>
          <a:xfrm rot="16200000">
            <a:off x="1973974" y="2124292"/>
            <a:ext cx="207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Historical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041F09-8B92-7F4F-B49D-2B7A83A9F053}"/>
              </a:ext>
            </a:extLst>
          </p:cNvPr>
          <p:cNvSpPr txBox="1"/>
          <p:nvPr/>
        </p:nvSpPr>
        <p:spPr>
          <a:xfrm rot="16200000">
            <a:off x="2141866" y="4874009"/>
            <a:ext cx="1737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+mj-lt"/>
              </a:rPr>
              <a:t>Future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C51D6-2161-0A46-A821-D9EA8D258708}"/>
              </a:ext>
            </a:extLst>
          </p:cNvPr>
          <p:cNvSpPr txBox="1"/>
          <p:nvPr/>
        </p:nvSpPr>
        <p:spPr>
          <a:xfrm>
            <a:off x="2535756" y="6528414"/>
            <a:ext cx="33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Predictor(s) (model simulation of future), x’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D4256-F22A-A848-A49C-32F69B9AA3BA}"/>
              </a:ext>
            </a:extLst>
          </p:cNvPr>
          <p:cNvSpPr txBox="1"/>
          <p:nvPr/>
        </p:nvSpPr>
        <p:spPr>
          <a:xfrm>
            <a:off x="5697850" y="3786356"/>
            <a:ext cx="214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Predictand (observed), 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068EB-32B5-C64F-800D-BC6F8FE65D65}"/>
              </a:ext>
            </a:extLst>
          </p:cNvPr>
          <p:cNvSpPr txBox="1"/>
          <p:nvPr/>
        </p:nvSpPr>
        <p:spPr>
          <a:xfrm>
            <a:off x="6059860" y="6550223"/>
            <a:ext cx="163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Predictions, y’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360D52-61ED-0F49-9523-4EE73C5B37B9}"/>
              </a:ext>
            </a:extLst>
          </p:cNvPr>
          <p:cNvSpPr/>
          <p:nvPr/>
        </p:nvSpPr>
        <p:spPr>
          <a:xfrm>
            <a:off x="5752187" y="4647489"/>
            <a:ext cx="1783313" cy="186006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6">
            <a:extLst>
              <a:ext uri="{FF2B5EF4-FFF2-40B4-BE49-F238E27FC236}">
                <a16:creationId xmlns:a16="http://schemas.microsoft.com/office/drawing/2014/main" id="{A95108F5-E0EB-BF40-994A-B6E2FF3886E4}"/>
              </a:ext>
            </a:extLst>
          </p:cNvPr>
          <p:cNvSpPr txBox="1">
            <a:spLocks/>
          </p:cNvSpPr>
          <p:nvPr/>
        </p:nvSpPr>
        <p:spPr>
          <a:xfrm>
            <a:off x="390557" y="494675"/>
            <a:ext cx="9922676" cy="8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Perfect Prognosis vs. Model Output Statistics</a:t>
            </a:r>
            <a:endParaRPr lang="e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C34B4-42A7-074A-9209-3DA51F0F2C9E}"/>
              </a:ext>
            </a:extLst>
          </p:cNvPr>
          <p:cNvSpPr txBox="1"/>
          <p:nvPr/>
        </p:nvSpPr>
        <p:spPr>
          <a:xfrm>
            <a:off x="6018990" y="965286"/>
            <a:ext cx="1909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10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Shape 78">
            <a:extLst>
              <a:ext uri="{FF2B5EF4-FFF2-40B4-BE49-F238E27FC236}">
                <a16:creationId xmlns:a16="http://schemas.microsoft.com/office/drawing/2014/main" id="{C934470B-C81B-6D42-80C9-B91573B31800}"/>
              </a:ext>
            </a:extLst>
          </p:cNvPr>
          <p:cNvSpPr txBox="1">
            <a:spLocks/>
          </p:cNvSpPr>
          <p:nvPr/>
        </p:nvSpPr>
        <p:spPr>
          <a:xfrm>
            <a:off x="390557" y="1568820"/>
            <a:ext cx="6384997" cy="32819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solidFill>
                  <a:schemeClr val="accent1"/>
                </a:solidFill>
                <a:latin typeface="+mj-lt"/>
              </a:rPr>
              <a:t>Perfect Prognosis</a:t>
            </a:r>
          </a:p>
          <a:p>
            <a:r>
              <a:rPr lang="en-GB" sz="1800" dirty="0">
                <a:latin typeface="+mj-lt"/>
              </a:rPr>
              <a:t>X and y can be different variables e.g. use geopotential height and humidity fields to downscale precipitation. </a:t>
            </a:r>
          </a:p>
          <a:p>
            <a:r>
              <a:rPr lang="en-GB" sz="1800" dirty="0">
                <a:latin typeface="+mj-lt"/>
              </a:rPr>
              <a:t>For PP to be sensible, the predictors need to be “perfectly” simulated – it cannot correct model biases </a:t>
            </a:r>
          </a:p>
          <a:p>
            <a:r>
              <a:rPr lang="en-GB" sz="1800" dirty="0">
                <a:latin typeface="+mj-lt"/>
              </a:rPr>
              <a:t>The predictor on specific date corresponds directly to the predictand at the same date. Calibration can make use of temporal sequence of pairs of predictors and predictands (</a:t>
            </a:r>
            <a:r>
              <a:rPr lang="en-GB" sz="1800" i="1" dirty="0">
                <a:latin typeface="+mj-lt"/>
              </a:rPr>
              <a:t>x</a:t>
            </a:r>
            <a:r>
              <a:rPr lang="en-GB" sz="1800" i="1" baseline="-25000" dirty="0">
                <a:latin typeface="+mj-lt"/>
              </a:rPr>
              <a:t>i</a:t>
            </a:r>
            <a:r>
              <a:rPr lang="en-GB" sz="1800" dirty="0">
                <a:latin typeface="+mj-lt"/>
              </a:rPr>
              <a:t>, </a:t>
            </a:r>
            <a:r>
              <a:rPr lang="en-GB" sz="1800" i="1" dirty="0" err="1">
                <a:latin typeface="+mj-lt"/>
              </a:rPr>
              <a:t>y</a:t>
            </a:r>
            <a:r>
              <a:rPr lang="en-GB" sz="1800" i="1" baseline="-25000" dirty="0" err="1">
                <a:latin typeface="+mj-lt"/>
              </a:rPr>
              <a:t>i</a:t>
            </a:r>
            <a:r>
              <a:rPr lang="en-GB" sz="1800" dirty="0">
                <a:latin typeface="+mj-lt"/>
              </a:rPr>
              <a:t>) e.g. use regression models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accent1"/>
                </a:solidFill>
                <a:latin typeface="+mj-lt"/>
              </a:rPr>
              <a:t>Model Output Statistics</a:t>
            </a:r>
          </a:p>
          <a:p>
            <a:r>
              <a:rPr lang="en-GB" sz="1800" dirty="0">
                <a:latin typeface="+mj-lt"/>
              </a:rPr>
              <a:t>X and y are the same variables - corrects model biases</a:t>
            </a:r>
          </a:p>
          <a:p>
            <a:r>
              <a:rPr lang="en-GB" sz="1800" dirty="0">
                <a:latin typeface="+mj-lt"/>
              </a:rPr>
              <a:t>Free-running climate models not in synchrony with observations – only long-term distribution calibration possible</a:t>
            </a:r>
          </a:p>
          <a:p>
            <a:r>
              <a:rPr lang="en-GB" sz="1800" dirty="0">
                <a:latin typeface="+mj-lt"/>
              </a:rPr>
              <a:t>Conceptually simpler than PP, but evaluation of SD more difficult</a:t>
            </a:r>
          </a:p>
          <a:p>
            <a:endParaRPr lang="en-GB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74369-D17C-E24A-A8FB-BF273153D2A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r="8068"/>
          <a:stretch/>
        </p:blipFill>
        <p:spPr>
          <a:xfrm>
            <a:off x="6911300" y="1734727"/>
            <a:ext cx="3851638" cy="4382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0B2326-938C-8D40-B495-4D1BBF972C36}"/>
              </a:ext>
            </a:extLst>
          </p:cNvPr>
          <p:cNvSpPr/>
          <p:nvPr/>
        </p:nvSpPr>
        <p:spPr>
          <a:xfrm>
            <a:off x="8904157" y="1553830"/>
            <a:ext cx="1933732" cy="48919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>
            <a:extLst>
              <a:ext uri="{FF2B5EF4-FFF2-40B4-BE49-F238E27FC236}">
                <a16:creationId xmlns:a16="http://schemas.microsoft.com/office/drawing/2014/main" id="{A235D488-8245-FF41-8A65-3BAAE6A24505}"/>
              </a:ext>
            </a:extLst>
          </p:cNvPr>
          <p:cNvSpPr txBox="1">
            <a:spLocks/>
          </p:cNvSpPr>
          <p:nvPr/>
        </p:nvSpPr>
        <p:spPr>
          <a:xfrm>
            <a:off x="390557" y="494675"/>
            <a:ext cx="9922676" cy="8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Model Output Statistics</a:t>
            </a:r>
            <a:endParaRPr lang="e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E7261-D261-0642-B442-1954E7BDFB6E}"/>
              </a:ext>
            </a:extLst>
          </p:cNvPr>
          <p:cNvSpPr txBox="1"/>
          <p:nvPr/>
        </p:nvSpPr>
        <p:spPr>
          <a:xfrm>
            <a:off x="3440682" y="949280"/>
            <a:ext cx="1909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12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79C06-A636-FC4B-8971-97F6EF89666D}"/>
              </a:ext>
            </a:extLst>
          </p:cNvPr>
          <p:cNvSpPr/>
          <p:nvPr/>
        </p:nvSpPr>
        <p:spPr>
          <a:xfrm>
            <a:off x="392681" y="1573161"/>
            <a:ext cx="9920551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ea typeface="Yu Mincho" panose="02020400000000000000" pitchFamily="18" charset="-128"/>
              </a:rPr>
              <a:t>Idea is to estimate some distributional properties of the climate system (e.g. long-term means, variances, quantiles) in climate models and observations, and then infer a transfer function that maps the model property onto observed property.</a:t>
            </a:r>
            <a:r>
              <a:rPr lang="en-GB" sz="2000" dirty="0">
                <a:latin typeface="+mj-lt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“</a:t>
            </a:r>
            <a:r>
              <a:rPr lang="en-GB" b="1" dirty="0"/>
              <a:t>Internal climate variability is in fact a severely limiting factor for a reliable bias estimation. Even on 30-year timescales, many climatic properties are substantially affected by long-term modes of climate variability. Thus, a considerable fraction of any estimated model bias will simply be a random component. Long time-series are therefore essential.</a:t>
            </a:r>
            <a:r>
              <a:rPr lang="en-GB" sz="2000" dirty="0">
                <a:latin typeface="+mj-lt"/>
              </a:rPr>
              <a:t>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latin typeface="+mj-lt"/>
              </a:rPr>
              <a:t>MOS popular in practice: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Recently quite standard in the production of national and global climate change projections and have served as input for impact studies and assessment reports</a:t>
            </a:r>
            <a:r>
              <a:rPr lang="en-GB" sz="2000" baseline="30000" dirty="0">
                <a:latin typeface="+mj-lt"/>
              </a:rPr>
              <a:t>1</a:t>
            </a:r>
            <a:endParaRPr lang="en-GB" sz="1400" dirty="0">
              <a:latin typeface="+mj-lt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Bias corrected data has increasingly been made available through online portals by climate service providers and coordinated modelling experiments.</a:t>
            </a:r>
            <a:endParaRPr lang="en-US" sz="20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D0275C-A0C1-EB41-B5C0-1A55DA12F4D2}"/>
              </a:ext>
            </a:extLst>
          </p:cNvPr>
          <p:cNvSpPr/>
          <p:nvPr/>
        </p:nvSpPr>
        <p:spPr>
          <a:xfrm>
            <a:off x="4395494" y="621989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Gangopadhyay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et al. 2011,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Girvetz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et al. 2013, Hagemann et al. 2013,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Warszawski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et al. 2014, Cayan et al. 2013, World Bank 2013,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Georgakakos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et al. 2014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007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3DC93F-2DDF-8E4F-B0DF-C5CA0C7A20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87" y="1475565"/>
            <a:ext cx="5226121" cy="2819117"/>
          </a:xfrm>
          <a:prstGeom prst="rect">
            <a:avLst/>
          </a:prstGeom>
        </p:spPr>
      </p:pic>
      <p:sp>
        <p:nvSpPr>
          <p:cNvPr id="3" name="Shape 76">
            <a:extLst>
              <a:ext uri="{FF2B5EF4-FFF2-40B4-BE49-F238E27FC236}">
                <a16:creationId xmlns:a16="http://schemas.microsoft.com/office/drawing/2014/main" id="{98B3154F-8807-2242-BBF0-851694A9CEC3}"/>
              </a:ext>
            </a:extLst>
          </p:cNvPr>
          <p:cNvSpPr txBox="1">
            <a:spLocks/>
          </p:cNvSpPr>
          <p:nvPr/>
        </p:nvSpPr>
        <p:spPr>
          <a:xfrm>
            <a:off x="390557" y="494675"/>
            <a:ext cx="9922676" cy="8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Delta Change vs. Direct Bias Correction</a:t>
            </a:r>
            <a:endParaRPr lang="e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EA6AC-80F5-4D40-8C64-06C940CDD495}"/>
              </a:ext>
            </a:extLst>
          </p:cNvPr>
          <p:cNvSpPr txBox="1"/>
          <p:nvPr/>
        </p:nvSpPr>
        <p:spPr>
          <a:xfrm>
            <a:off x="5241783" y="929836"/>
            <a:ext cx="1909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12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82037-B9C1-9E4D-9CF0-5E66B4550B12}"/>
              </a:ext>
            </a:extLst>
          </p:cNvPr>
          <p:cNvSpPr/>
          <p:nvPr/>
        </p:nvSpPr>
        <p:spPr>
          <a:xfrm>
            <a:off x="390557" y="4405250"/>
            <a:ext cx="992267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Yu Mincho" panose="02020400000000000000" pitchFamily="18" charset="-128"/>
              </a:rPr>
              <a:t>Delta change utilises only changes simulated by GCM </a:t>
            </a:r>
            <a:r>
              <a:rPr lang="en-GB" b="1" dirty="0">
                <a:latin typeface="+mj-lt"/>
                <a:ea typeface="Yu Mincho" panose="02020400000000000000" pitchFamily="18" charset="-128"/>
              </a:rPr>
              <a:t>(assumes this change is representative of this location)</a:t>
            </a:r>
            <a:r>
              <a:rPr lang="en-GB" dirty="0">
                <a:latin typeface="+mj-lt"/>
                <a:ea typeface="Yu Mincho" panose="02020400000000000000" pitchFamily="18" charset="-128"/>
              </a:rPr>
              <a:t>. The statistical characteristics apart from the changes are still those of the observed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Yu Mincho" panose="02020400000000000000" pitchFamily="18" charset="-128"/>
              </a:rPr>
              <a:t>May be preferable if </a:t>
            </a:r>
            <a:r>
              <a:rPr lang="en-GB" dirty="0">
                <a:latin typeface="+mj-lt"/>
              </a:rPr>
              <a:t>trust in the model is low apart from the mean response to external forcing</a:t>
            </a:r>
            <a:endParaRPr lang="en-US" dirty="0">
              <a:latin typeface="+mj-lt"/>
              <a:ea typeface="Yu Mincho" panose="02020400000000000000" pitchFamily="18" charset="-128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Variations: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Exponential/power law transformations (Leander and </a:t>
            </a:r>
            <a:r>
              <a:rPr lang="en-GB" dirty="0" err="1">
                <a:latin typeface="+mj-lt"/>
              </a:rPr>
              <a:t>Buishand</a:t>
            </a:r>
            <a:r>
              <a:rPr lang="en-GB" dirty="0">
                <a:latin typeface="+mj-lt"/>
              </a:rPr>
              <a:t>, 2007)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Rescaling mean precipitation and anomalies separately (Engen-</a:t>
            </a:r>
            <a:r>
              <a:rPr lang="en-GB" dirty="0" err="1">
                <a:latin typeface="+mj-lt"/>
              </a:rPr>
              <a:t>Skaugen</a:t>
            </a:r>
            <a:r>
              <a:rPr lang="en-GB" dirty="0">
                <a:latin typeface="+mj-lt"/>
              </a:rPr>
              <a:t>, 2007)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Using separate corrections for precipitation occurrence and intensity (</a:t>
            </a:r>
            <a:r>
              <a:rPr lang="en-GB" dirty="0" err="1">
                <a:latin typeface="+mj-lt"/>
              </a:rPr>
              <a:t>Schmidli</a:t>
            </a:r>
            <a:r>
              <a:rPr lang="en-GB" dirty="0">
                <a:latin typeface="+mj-lt"/>
              </a:rPr>
              <a:t> et al., 2006)</a:t>
            </a:r>
          </a:p>
          <a:p>
            <a:pPr>
              <a:spcAft>
                <a:spcPts val="600"/>
              </a:spcAft>
            </a:pPr>
            <a:endParaRPr lang="en-GB" dirty="0">
              <a:latin typeface="+mj-lt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3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30E48-797E-D649-9319-D92DFFDD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43" y="1800158"/>
            <a:ext cx="5458580" cy="4182409"/>
          </a:xfrm>
          <a:prstGeom prst="rect">
            <a:avLst/>
          </a:prstGeom>
        </p:spPr>
      </p:pic>
      <p:sp>
        <p:nvSpPr>
          <p:cNvPr id="4" name="Shape 76">
            <a:extLst>
              <a:ext uri="{FF2B5EF4-FFF2-40B4-BE49-F238E27FC236}">
                <a16:creationId xmlns:a16="http://schemas.microsoft.com/office/drawing/2014/main" id="{6094041B-BFE6-F447-B48F-AE03AE87F740}"/>
              </a:ext>
            </a:extLst>
          </p:cNvPr>
          <p:cNvSpPr txBox="1">
            <a:spLocks/>
          </p:cNvSpPr>
          <p:nvPr/>
        </p:nvSpPr>
        <p:spPr>
          <a:xfrm>
            <a:off x="390557" y="494675"/>
            <a:ext cx="9922676" cy="8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/>
              <a:t>Quantile Mapping</a:t>
            </a:r>
            <a:endParaRPr lang="e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E6CA1-3C57-C44F-87D1-4F6B49A05171}"/>
              </a:ext>
            </a:extLst>
          </p:cNvPr>
          <p:cNvSpPr txBox="1"/>
          <p:nvPr/>
        </p:nvSpPr>
        <p:spPr>
          <a:xfrm>
            <a:off x="2738426" y="929836"/>
            <a:ext cx="1909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F7F7F"/>
                </a:solidFill>
              </a:rPr>
              <a:t>(Chapter 12 of book)</a:t>
            </a:r>
            <a:endParaRPr lang="en-US" sz="2800" dirty="0">
              <a:solidFill>
                <a:srgbClr val="7F7F7F"/>
              </a:solidFill>
            </a:endParaRPr>
          </a:p>
          <a:p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F7789-A00A-F740-8053-47BB18D36092}"/>
              </a:ext>
            </a:extLst>
          </p:cNvPr>
          <p:cNvSpPr/>
          <p:nvPr/>
        </p:nvSpPr>
        <p:spPr>
          <a:xfrm>
            <a:off x="5861560" y="1786506"/>
            <a:ext cx="4736485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Quantile mapping adjusts different quantiles individually</a:t>
            </a:r>
            <a:endParaRPr lang="en-GB" dirty="0">
              <a:latin typeface="+mj-lt"/>
              <a:ea typeface="Yu Mincho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Yu Mincho" panose="02020400000000000000" pitchFamily="18" charset="-128"/>
              </a:rPr>
              <a:t>Findings suggest </a:t>
            </a:r>
            <a:r>
              <a:rPr lang="en-GB" b="1" dirty="0">
                <a:latin typeface="+mj-lt"/>
                <a:ea typeface="Yu Mincho" panose="02020400000000000000" pitchFamily="18" charset="-128"/>
              </a:rPr>
              <a:t>climate model biases often do not only affect the long-term mean but also variance or the tail behaviour </a:t>
            </a:r>
            <a:r>
              <a:rPr lang="en-GB" dirty="0">
                <a:latin typeface="+mj-lt"/>
                <a:ea typeface="Yu Mincho" panose="02020400000000000000" pitchFamily="18" charset="-128"/>
              </a:rPr>
              <a:t>e.g. higher temperature biases in tails, precipitation biases may even change signs</a:t>
            </a:r>
            <a:br>
              <a:rPr lang="en-GB" dirty="0">
                <a:latin typeface="+mj-lt"/>
                <a:ea typeface="Yu Mincho" panose="02020400000000000000" pitchFamily="18" charset="-128"/>
              </a:rPr>
            </a:br>
            <a:r>
              <a:rPr lang="en-GB" dirty="0">
                <a:latin typeface="+mj-lt"/>
                <a:ea typeface="Yu Mincho" panose="02020400000000000000" pitchFamily="18" charset="-128"/>
              </a:rPr>
              <a:t>(</a:t>
            </a:r>
            <a:r>
              <a:rPr lang="en-GB" dirty="0">
                <a:latin typeface="+mj-lt"/>
              </a:rPr>
              <a:t>Christensen et al., 2008</a:t>
            </a:r>
            <a:r>
              <a:rPr lang="en-GB" dirty="0">
                <a:latin typeface="+mj-lt"/>
                <a:ea typeface="Yu Mincho" panose="02020400000000000000" pitchFamily="18" charset="-128"/>
              </a:rPr>
              <a:t>)</a:t>
            </a:r>
            <a:br>
              <a:rPr lang="en-GB" dirty="0">
                <a:latin typeface="+mj-lt"/>
                <a:ea typeface="Yu Mincho" panose="02020400000000000000" pitchFamily="18" charset="-128"/>
              </a:rPr>
            </a:br>
            <a:endParaRPr lang="en-GB" dirty="0">
              <a:latin typeface="+mj-lt"/>
              <a:ea typeface="Yu Mincho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Variations: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  <a:latin typeface="+mj-lt"/>
              </a:rPr>
              <a:t>Parametric model</a:t>
            </a:r>
            <a:r>
              <a:rPr lang="en-GB" dirty="0">
                <a:latin typeface="+mj-lt"/>
              </a:rPr>
              <a:t> approximations e.g. normal distribution for temperature and gamma distribution for precipitation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Use 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different distributions for 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Employ 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extreme value models </a:t>
            </a:r>
            <a:r>
              <a:rPr lang="en-GB" dirty="0"/>
              <a:t> </a:t>
            </a:r>
            <a:r>
              <a:rPr lang="en-GB" sz="1400" dirty="0">
                <a:latin typeface="+mj-lt"/>
              </a:rPr>
              <a:t>(</a:t>
            </a:r>
            <a:r>
              <a:rPr lang="en-GB" sz="1400" dirty="0" err="1">
                <a:latin typeface="+mj-lt"/>
              </a:rPr>
              <a:t>Michelangeli</a:t>
            </a:r>
            <a:r>
              <a:rPr lang="en-GB" sz="1400" dirty="0">
                <a:latin typeface="+mj-lt"/>
              </a:rPr>
              <a:t> et al. 2009, </a:t>
            </a:r>
            <a:r>
              <a:rPr lang="en-GB" sz="1400" dirty="0" err="1">
                <a:latin typeface="+mj-lt"/>
              </a:rPr>
              <a:t>Kallache</a:t>
            </a:r>
            <a:r>
              <a:rPr lang="en-GB" sz="1400" dirty="0">
                <a:latin typeface="+mj-lt"/>
              </a:rPr>
              <a:t> et al. 2011) </a:t>
            </a:r>
            <a:endParaRPr lang="en-US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461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8048</TotalTime>
  <Words>1355</Words>
  <Application>Microsoft Macintosh PowerPoint</Application>
  <PresentationFormat>Widescreen</PresentationFormat>
  <Paragraphs>135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Yu Mincho</vt:lpstr>
      <vt:lpstr>Arial</vt:lpstr>
      <vt:lpstr>Calibri</vt:lpstr>
      <vt:lpstr>Calibri Light</vt:lpstr>
      <vt:lpstr>Wingdings</vt:lpstr>
      <vt:lpstr>Office Theme</vt:lpstr>
      <vt:lpstr> Statistical Downscaling and Bias Correction for Climate Research  - An Introduction Overview by Risa Ueno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Natural Environment Research Council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at the British Antarctic Survey</dc:title>
  <dc:creator>Hosking, Scott</dc:creator>
  <cp:lastModifiedBy>Microsoft Office User</cp:lastModifiedBy>
  <cp:revision>217</cp:revision>
  <dcterms:created xsi:type="dcterms:W3CDTF">2018-10-23T11:56:27Z</dcterms:created>
  <dcterms:modified xsi:type="dcterms:W3CDTF">2019-04-04T11:42:06Z</dcterms:modified>
</cp:coreProperties>
</file>