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97" r:id="rId1"/>
  </p:sldMasterIdLst>
  <p:notesMasterIdLst>
    <p:notesMasterId r:id="rId18"/>
  </p:notesMasterIdLst>
  <p:sldIdLst>
    <p:sldId id="256" r:id="rId2"/>
    <p:sldId id="258" r:id="rId3"/>
    <p:sldId id="296" r:id="rId4"/>
    <p:sldId id="288" r:id="rId5"/>
    <p:sldId id="300" r:id="rId6"/>
    <p:sldId id="302" r:id="rId7"/>
    <p:sldId id="303" r:id="rId8"/>
    <p:sldId id="301" r:id="rId9"/>
    <p:sldId id="270" r:id="rId10"/>
    <p:sldId id="304" r:id="rId11"/>
    <p:sldId id="305" r:id="rId12"/>
    <p:sldId id="308" r:id="rId13"/>
    <p:sldId id="309" r:id="rId14"/>
    <p:sldId id="307" r:id="rId15"/>
    <p:sldId id="306" r:id="rId16"/>
    <p:sldId id="282" r:id="rId17"/>
  </p:sldIdLst>
  <p:sldSz cx="12192000" cy="6858000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Jetbrains Mono" panose="02000009000000000000" pitchFamily="49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휴먼둥근헤드라인" panose="02030504000101010101" pitchFamily="18" charset="-127"/>
      <p:regular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2D200454-40CA-4A62-9FC3-DE9A4176ACB9}">
      <p15:notesGuideLst xmlns:p15="http://schemas.microsoft.com/office/powerpoint/2012/main" xmlns="" xmlns:p14="http://schemas.microsoft.com/office/powerpoint/2010/main"/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0">
          <p15:clr>
            <a:srgbClr val="A4A3A4"/>
          </p15:clr>
        </p15:guide>
        <p15:guide id="2" pos="3838" userDrawn="0">
          <p15:clr>
            <a:srgbClr val="A4A3A4"/>
          </p15:clr>
        </p15:guide>
        <p15:guide id="3" orient="horz" pos="2271" userDrawn="1">
          <p15:clr>
            <a:srgbClr val="A4A3A4"/>
          </p15:clr>
        </p15:guide>
        <p15:guide id="4" orient="horz" pos="2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 snapToObjects="1">
      <p:cViewPr>
        <p:scale>
          <a:sx n="81" d="100"/>
          <a:sy n="81" d="100"/>
        </p:scale>
        <p:origin x="-1524" y="-846"/>
      </p:cViewPr>
      <p:guideLst>
        <p:guide orient="horz" pos="2158"/>
        <p:guide orient="horz" pos="2271"/>
        <p:guide orient="horz" pos="23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3864" y="108"/>
      </p:cViewPr>
      <p:guideLst>
        <p:guide orient="horz" pos="2158"/>
        <p:guide orient="horz" pos="2271"/>
        <p:guide orient="horz" pos="2362"/>
        <p:guide pos="38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xmlns:p14="http://schemas.microsoft.com/office/powerpoint/2010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7030" y="6463030"/>
            <a:ext cx="334645" cy="4552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xmlns:p14="http://schemas.microsoft.com/office/powerpoint/2010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7030" y="6463030"/>
            <a:ext cx="334645" cy="455295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xmlns:p14="http://schemas.microsoft.com/office/powerpoint/2010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7030" y="6463030"/>
            <a:ext cx="334645" cy="4552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DF4D"/>
            </a:gs>
            <a:gs pos="44000">
              <a:srgbClr val="F5DF4D">
                <a:lumMod val="90000"/>
                <a:lumOff val="10000"/>
                <a:alpha val="70000"/>
              </a:srgbClr>
            </a:gs>
            <a:gs pos="71000">
              <a:srgbClr val="939597">
                <a:lumMod val="99000"/>
                <a:lumOff val="1000"/>
                <a:alpha val="70000"/>
              </a:srgbClr>
            </a:gs>
            <a:gs pos="100000">
              <a:srgbClr val="939597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xmlns:p14="http://schemas.microsoft.com/office/powerpoint/2010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7030" y="6463030"/>
            <a:ext cx="334645" cy="4552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xmlns:p14="http://schemas.microsoft.com/office/powerpoint/2010/main" id="{94A0F72E-1949-4219-AC42-014A834BDE88}"/>
              </a:ext>
            </a:extLst>
          </p:cNvPr>
          <p:cNvSpPr txBox="1"/>
          <p:nvPr/>
        </p:nvSpPr>
        <p:spPr>
          <a:xfrm>
            <a:off x="6708140" y="4149090"/>
            <a:ext cx="5159375" cy="55435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송영진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+mj-ea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1579880"/>
            <a:ext cx="12192000" cy="21907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5" y="1778000"/>
            <a:ext cx="263017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영진직업전문학교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" y="6348730"/>
            <a:ext cx="1482725" cy="386080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135" y="-40640"/>
            <a:ext cx="8851900" cy="2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81115"/>
            <a:ext cx="1180465" cy="3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p14="http://schemas.microsoft.com/office/powerpoint/2010/main" id="{36C535B9-0206-4933-B3A2-FC73A8BF1A8F}"/>
              </a:ext>
            </a:extLst>
          </p:cNvPr>
          <p:cNvSpPr txBox="1"/>
          <p:nvPr/>
        </p:nvSpPr>
        <p:spPr>
          <a:xfrm>
            <a:off x="5160010" y="2367280"/>
            <a:ext cx="6769100" cy="123126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ctr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MVC 모델을 활용한 회원가입 콘솔 만들기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1905"/>
            <a:ext cx="12192000" cy="338455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855" y="1700530"/>
            <a:ext cx="11971655" cy="1944370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ErrorUI.java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503545" y="620688"/>
            <a:ext cx="6221095" cy="5524589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keepContinue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"WARNING: wrong input! keep continue?(Y/N):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DCDCAA"/>
                </a:solidFill>
                <a:latin typeface="Jetbrains Mono"/>
              </a:rPr>
              <a:t>notIntError1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"WARNING: you should enter </a:t>
            </a:r>
            <a:r>
              <a:rPr lang="en-US" altLang="ko-KR" sz="1050" b="1" dirty="0" err="1">
                <a:solidFill>
                  <a:srgbClr val="CE9178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: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DCDCAA"/>
                </a:solidFill>
                <a:latin typeface="Jetbrains Mono"/>
              </a:rPr>
              <a:t>notIntError2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"WARNING: INPUT---&gt;!!INT!!&lt;---: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intRangeError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printf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"WARNING: you should enter </a:t>
            </a:r>
            <a:r>
              <a:rPr lang="en-US" altLang="ko-KR" sz="1050" b="1" dirty="0" err="1">
                <a:solidFill>
                  <a:srgbClr val="CE9178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 in %d~%d: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idExistError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"ERROR: id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 already exist"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idNotFoundError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"ERROR: id 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 not exist"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userInterrupt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10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Jetbrains Mono"/>
              </a:rPr>
              <a:t>"ERROR: you interrupted input"</a:t>
            </a:r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>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Jetbrains Mono"/>
              </a:rPr>
            </a:br>
            <a:endParaRPr lang="en-US" altLang="ko-KR" sz="1050" b="1" dirty="0">
              <a:solidFill>
                <a:srgbClr val="D4D4D4"/>
              </a:solidFill>
              <a:latin typeface="Jetbrains Mono"/>
            </a:endParaRPr>
          </a:p>
          <a:p>
            <a:pPr marL="0" indent="0"/>
            <a:endParaRPr lang="ko-KR" altLang="en-US" sz="65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사용자의 잘못된 입력에 대한 에러 처리에 구현되는 요소들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Controller.java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486400" y="368660"/>
            <a:ext cx="6221095" cy="6093976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controller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 smtClean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65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java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util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650" b="1" dirty="0" smtClean="0">
                <a:solidFill>
                  <a:srgbClr val="D4D4D4"/>
                </a:solidFill>
                <a:latin typeface="Jetbrains Mono"/>
              </a:rPr>
              <a:t>;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6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TestModel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MainUI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65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Controller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final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[] = {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"name"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"email"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"address"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"hobby"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650" b="1" dirty="0" err="1">
                <a:solidFill>
                  <a:srgbClr val="CE9178"/>
                </a:solidFill>
                <a:latin typeface="Jetbrains Mono"/>
              </a:rPr>
              <a:t>tel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"age"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};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6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run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 </a:t>
            </a:r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MainUI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call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inInt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switch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6A9955"/>
                </a:solidFill>
                <a:latin typeface="Jetbrains Mono"/>
              </a:rPr>
              <a:t>// test mode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testMode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register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2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show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update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4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delete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search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6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initialize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case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endParaRPr lang="en-US" altLang="ko-KR" sz="6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throw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ExitException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register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 </a:t>
            </a:r>
            <a:r>
              <a:rPr lang="en-US" altLang="ko-KR" sz="6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6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];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registerInit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inputNewData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"id"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checkNewID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650" b="1" dirty="0" err="1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4FC1FF"/>
                </a:solidFill>
                <a:latin typeface="Jetbrains Mono"/>
              </a:rPr>
              <a:t>length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++)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inputNewData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== </a:t>
            </a:r>
            <a:r>
              <a:rPr lang="en-US" altLang="ko-KR" sz="65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?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))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nextLine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makeID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putData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registerSuccess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6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DCDCAA"/>
                </a:solidFill>
                <a:latin typeface="Jetbrains Mono"/>
              </a:rPr>
              <a:t>show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showInit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6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getAllData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6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text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6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6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650" b="1" dirty="0" err="1">
                <a:solidFill>
                  <a:srgbClr val="DCDCAA"/>
                </a:solidFill>
                <a:latin typeface="Jetbrains Mono"/>
              </a:rPr>
              <a:t>output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650" b="1" dirty="0">
                <a:solidFill>
                  <a:srgbClr val="9CDCFE"/>
                </a:solidFill>
                <a:latin typeface="Jetbrains Mono"/>
              </a:rPr>
              <a:t>text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650" b="1" dirty="0">
                <a:solidFill>
                  <a:srgbClr val="D7BA7D"/>
                </a:solidFill>
                <a:latin typeface="Jetbrains Mono"/>
              </a:rPr>
              <a:t>\n</a:t>
            </a:r>
            <a:r>
              <a:rPr lang="en-US" altLang="ko-KR" sz="65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650" b="1" dirty="0">
                <a:solidFill>
                  <a:srgbClr val="D4D4D4"/>
                </a:solidFill>
                <a:latin typeface="Jetbrains Mono"/>
              </a:rPr>
              <a:t>    }</a:t>
            </a:r>
            <a:endParaRPr lang="en-US" altLang="ko-KR" sz="65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189135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run : MainUI를 화면에 보여주면서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수행가능한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기능들을 사용자에게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입력받는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</a:t>
            </a: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register : 사용자 등록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show : 사용자 정보 열람 </a:t>
            </a: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Controller.java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486400" y="224644"/>
            <a:ext cx="6221095" cy="6340197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update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 </a:t>
            </a:r>
            <a:r>
              <a:rPr lang="en-US" altLang="ko-KR" sz="70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newValue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6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updateInit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"id"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checkExistID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oldValue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getData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700" b="1" dirty="0" err="1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4FC1FF"/>
                </a:solidFill>
                <a:latin typeface="Jetbrains Mono"/>
              </a:rPr>
              <a:t>length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++)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outputData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],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oldValue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newValue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==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?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))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nextLine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newValue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updateSuccess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delete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 </a:t>
            </a:r>
            <a:r>
              <a:rPr lang="en-US" altLang="ko-KR" sz="70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deleteInit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"id"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checkExistID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removeData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deleteSuccess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search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 </a:t>
            </a:r>
            <a:r>
              <a:rPr lang="en-US" altLang="ko-KR" sz="70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searchInit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searchSelect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 -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2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== -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"id"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checkExistID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output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 + 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700" b="1" dirty="0">
                <a:solidFill>
                  <a:srgbClr val="D7BA7D"/>
                </a:solidFill>
                <a:latin typeface="Jetbrains Mono"/>
              </a:rPr>
              <a:t>\n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searchSuccess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}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else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boolean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checkFound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569CD6"/>
                </a:solidFill>
                <a:latin typeface="Jetbrains Mono"/>
              </a:rPr>
              <a:t>false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== 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?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))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nextLine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getAllID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getData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)[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toggle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].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equals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data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   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checkFound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569CD6"/>
                </a:solidFill>
                <a:latin typeface="Jetbrains Mono"/>
              </a:rPr>
              <a:t>true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output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 + 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700" b="1" dirty="0">
                <a:solidFill>
                  <a:srgbClr val="D7BA7D"/>
                </a:solidFill>
                <a:latin typeface="Jetbrains Mono"/>
              </a:rPr>
              <a:t>\n</a:t>
            </a:r>
            <a:r>
              <a:rPr lang="en-US" altLang="ko-KR" sz="7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checkFound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searchSuccess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else</a:t>
            </a:r>
            <a:endParaRPr lang="en-US" altLang="ko-KR" sz="70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70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searchNotFound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initialize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>
                <a:solidFill>
                  <a:srgbClr val="DCDCAA"/>
                </a:solidFill>
                <a:latin typeface="Jetbrains Mono"/>
              </a:rPr>
              <a:t>Scanner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00" b="1" dirty="0">
                <a:solidFill>
                  <a:srgbClr val="4FC1FF"/>
                </a:solidFill>
                <a:latin typeface="Jetbrains Mono"/>
              </a:rPr>
              <a:t>in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testMode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0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7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00" b="1" dirty="0" err="1">
                <a:solidFill>
                  <a:srgbClr val="DCDCAA"/>
                </a:solidFill>
                <a:latin typeface="Jetbrains Mono"/>
              </a:rPr>
              <a:t>TestModel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00" b="1" dirty="0">
                <a:solidFill>
                  <a:srgbClr val="B5CEA8"/>
                </a:solidFill>
                <a:latin typeface="Jetbrains Mono"/>
              </a:rPr>
              <a:t>100</a:t>
            </a:r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00" b="1" dirty="0">
                <a:solidFill>
                  <a:srgbClr val="D4D4D4"/>
                </a:solidFill>
                <a:latin typeface="Jetbrains Mono"/>
              </a:rPr>
              <a:t>}</a:t>
            </a:r>
            <a:endParaRPr lang="en-US" altLang="ko-KR" sz="70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update 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:  사용자 정보 갱신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delete 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: 사용자 삭제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search : 사용자 검색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initialize : 데이터 초기화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testMode : TestDB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활성화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Validate 클래스의 static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메소드를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활용하여 유효한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입력값을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받아낼 수 있으며, 값이 유효하지 않을 시 Error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메세지를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출력하고 MainUI로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돌아감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b="1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Validate.</a:t>
            </a:r>
            <a:r>
              <a:rPr lang="ko-KR" altLang="ko-KR" b="1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java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486400" y="260985"/>
            <a:ext cx="6221095" cy="6186309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controller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java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util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import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MainUI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NewIDException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extends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NewIDException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idExistError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}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ExistIDException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extends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ExistIDException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idNotFoundError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}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UserInterruptException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extends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UserInterruptException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userInterrupt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}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ExitException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extends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ExitException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MainUI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printExit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}</a:t>
            </a:r>
          </a:p>
          <a:p>
            <a:r>
              <a:rPr lang="en-US" altLang="ko-KR" sz="900" b="1" dirty="0" smtClean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90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keepContinue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UserInterruptException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keepContinue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(!</a:t>
            </a:r>
            <a:r>
              <a:rPr lang="en-US" altLang="ko-KR" sz="90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nextLine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().</a:t>
            </a:r>
            <a:r>
              <a:rPr lang="en-US" altLang="ko-KR" sz="900" b="1" dirty="0">
                <a:solidFill>
                  <a:srgbClr val="DCDCAA"/>
                </a:solidFill>
                <a:latin typeface="Jetbrains Mono"/>
              </a:rPr>
              <a:t>equals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>
                <a:solidFill>
                  <a:srgbClr val="CE9178"/>
                </a:solidFill>
                <a:latin typeface="Jetbrains Mono"/>
              </a:rPr>
              <a:t>"Y"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))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throw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UserInterruptException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validRun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Controller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main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do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try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00" b="1" dirty="0" err="1">
                <a:solidFill>
                  <a:srgbClr val="9CDCFE"/>
                </a:solidFill>
                <a:latin typeface="Jetbrains Mono"/>
              </a:rPr>
              <a:t>main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run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}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catch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ExitException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9CDCFE"/>
                </a:solidFill>
                <a:latin typeface="Jetbrains Mono"/>
              </a:rPr>
              <a:t>eee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break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}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catch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UserInterruptException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|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NewIDException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| </a:t>
            </a:r>
            <a:r>
              <a:rPr lang="en-US" altLang="ko-KR" sz="900" b="1" dirty="0" err="1">
                <a:solidFill>
                  <a:srgbClr val="4EC9B0"/>
                </a:solidFill>
                <a:latin typeface="Jetbrains Mono"/>
              </a:rPr>
              <a:t>ExistIDException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 err="1">
                <a:solidFill>
                  <a:srgbClr val="4FC1FF"/>
                </a:solidFill>
                <a:latin typeface="Jetbrains Mono"/>
              </a:rPr>
              <a:t>ee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90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}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catch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00" b="1" dirty="0">
                <a:solidFill>
                  <a:srgbClr val="4EC9B0"/>
                </a:solidFill>
                <a:latin typeface="Jetbrains Mono"/>
              </a:rPr>
              <a:t>Exception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00" b="1" dirty="0">
                <a:solidFill>
                  <a:srgbClr val="9CDCFE"/>
                </a:solidFill>
                <a:latin typeface="Jetbrains Mono"/>
              </a:rPr>
              <a:t>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00" b="1" dirty="0" err="1">
                <a:solidFill>
                  <a:srgbClr val="9CDCFE"/>
                </a:solidFill>
                <a:latin typeface="Jetbrains Mono"/>
              </a:rPr>
              <a:t>e</a:t>
            </a:r>
            <a:r>
              <a:rPr lang="en-US" altLang="ko-KR" sz="9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00" b="1" dirty="0" err="1">
                <a:solidFill>
                  <a:srgbClr val="DCDCAA"/>
                </a:solidFill>
                <a:latin typeface="Jetbrains Mono"/>
              </a:rPr>
              <a:t>printStackTrace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    }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    } </a:t>
            </a:r>
            <a:r>
              <a:rPr lang="en-US" altLang="ko-KR" sz="900" b="1" dirty="0">
                <a:solidFill>
                  <a:srgbClr val="C586C0"/>
                </a:solidFill>
                <a:latin typeface="Jetbrains Mono"/>
              </a:rPr>
              <a:t>while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00" b="1" dirty="0">
                <a:solidFill>
                  <a:srgbClr val="569CD6"/>
                </a:solidFill>
                <a:latin typeface="Jetbrains Mono"/>
              </a:rPr>
              <a:t>true</a:t>
            </a:r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00" b="1" dirty="0">
                <a:solidFill>
                  <a:srgbClr val="D4D4D4"/>
                </a:solidFill>
                <a:latin typeface="Jetbrains Mono"/>
              </a:rPr>
              <a:t>    }</a:t>
            </a:r>
            <a:endParaRPr lang="en-US" altLang="ko-KR" sz="90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942340" y="1731010"/>
            <a:ext cx="3846830" cy="193899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사용자 입력이 유효한 값인지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검사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유효하지 않은 값을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입력 시 </a:t>
            </a: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Exception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을 발생해 </a:t>
            </a:r>
            <a:r>
              <a:rPr lang="en-US" altLang="ko-KR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MainUI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로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돌아감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keepContinue </a:t>
            </a:r>
            <a:r>
              <a:rPr lang="ko-KR" altLang="en-US" sz="1600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메서드를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통해 사용자에게 계속 입력할 것인지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확인함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Validate.java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486400" y="277495"/>
            <a:ext cx="6221095" cy="6086282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UserInterruptException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9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do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try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parseInt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nextLine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());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}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catch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NumberFormatException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keepContinue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95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   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>
                <a:solidFill>
                  <a:srgbClr val="DCDCAA"/>
                </a:solidFill>
                <a:latin typeface="Jetbrains Mono"/>
              </a:rPr>
              <a:t>notIntError1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else</a:t>
            </a:r>
            <a:endParaRPr lang="en-US" altLang="ko-KR" sz="95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   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>
                <a:solidFill>
                  <a:srgbClr val="DCDCAA"/>
                </a:solidFill>
                <a:latin typeface="Jetbrains Mono"/>
              </a:rPr>
              <a:t>notIntError2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++;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}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}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while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true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9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inInt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Scanner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UserInterruptException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num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temp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&gt;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temp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temp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do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num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isInt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&lt;=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num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&amp;&amp;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num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&lt;=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num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else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Validate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keepContinue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sc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ErrorUI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intRangeError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}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}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while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true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9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checkNewID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NewIDException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isExistID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))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throw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NewIDException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9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checkExistID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95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 </a:t>
            </a:r>
            <a:r>
              <a:rPr lang="en-US" altLang="ko-KR" sz="950" b="1" dirty="0">
                <a:solidFill>
                  <a:srgbClr val="569CD6"/>
                </a:solidFill>
                <a:latin typeface="Jetbrains Mono"/>
              </a:rPr>
              <a:t>throws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4EC9B0"/>
                </a:solidFill>
                <a:latin typeface="Jetbrains Mono"/>
              </a:rPr>
              <a:t>ExistIDException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(!</a:t>
            </a:r>
            <a:r>
              <a:rPr lang="en-US" altLang="ko-KR" sz="950" b="1" dirty="0" err="1">
                <a:solidFill>
                  <a:srgbClr val="9CDCFE"/>
                </a:solidFill>
                <a:latin typeface="Jetbrains Mono"/>
              </a:rPr>
              <a:t>model</a:t>
            </a:r>
            <a:r>
              <a:rPr lang="en-US" altLang="ko-KR" sz="9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isExistID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))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throw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950" b="1" dirty="0" err="1">
                <a:solidFill>
                  <a:srgbClr val="DCDCAA"/>
                </a:solidFill>
                <a:latin typeface="Jetbrains Mono"/>
              </a:rPr>
              <a:t>ExistIDException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9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950" b="1" dirty="0">
                <a:solidFill>
                  <a:srgbClr val="D4D4D4"/>
                </a:solidFill>
                <a:latin typeface="Jetbrains Mono"/>
              </a:rPr>
              <a:t>}</a:t>
            </a:r>
            <a:endParaRPr lang="en-US" altLang="ko-KR" sz="95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41402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 dirty="0" err="1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정수값</a:t>
            </a:r>
            <a:r>
              <a:rPr lang="en-US" altLang="ko-KR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및 아이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디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에 </a:t>
            </a:r>
            <a:r>
              <a:rPr lang="ko-KR" altLang="en-US" sz="1600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대한 유효성 </a:t>
            </a:r>
            <a:r>
              <a:rPr lang="ko-KR" altLang="en-US" sz="1600" spc="-90" dirty="0" smtClean="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검사</a:t>
            </a:r>
            <a:endParaRPr lang="en-US" altLang="ko-KR" sz="1600" spc="-90" dirty="0" smtClean="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Runner.java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512435" y="1297940"/>
            <a:ext cx="6221095" cy="13823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050" b="1">
                <a:solidFill>
                  <a:srgbClr val="569CD6"/>
                </a:solidFill>
                <a:latin typeface="Jetbrains Mono" charset="0"/>
                <a:ea typeface="Jetbrains Mono" charset="0"/>
              </a:rPr>
              <a:t>package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controller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569CD6"/>
                </a:solidFill>
                <a:latin typeface="Jetbrains Mono" charset="0"/>
                <a:ea typeface="Jetbrains Mono" charset="0"/>
              </a:rPr>
              <a:t>class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Runner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{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>
                <a:solidFill>
                  <a:srgbClr val="569CD6"/>
                </a:solidFill>
                <a:latin typeface="Jetbrains Mono" charset="0"/>
                <a:ea typeface="Jetbrains Mono" charset="0"/>
              </a:rPr>
              <a:t>public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569CD6"/>
                </a:solidFill>
                <a:latin typeface="Jetbrains Mono" charset="0"/>
                <a:ea typeface="Jetbrains Mono" charset="0"/>
              </a:rPr>
              <a:t>static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main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[] </a:t>
            </a:r>
            <a:r>
              <a:rPr sz="1050" b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args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Controller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main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= </a:t>
            </a:r>
            <a:r>
              <a:rPr sz="1050" b="1">
                <a:solidFill>
                  <a:srgbClr val="C586C0"/>
                </a:solidFill>
                <a:latin typeface="Jetbrains Mono" charset="0"/>
                <a:ea typeface="Jetbrains Mono" charset="0"/>
              </a:rPr>
              <a:t>new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Controller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main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initialize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main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run</a:t>
            </a:r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}</a:t>
            </a:r>
            <a:endParaRPr lang="ko-KR" altLang="en-US" sz="650" b="1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함수 실행 부분(main 함수)이 있는 클래스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xmlns:p14="http://schemas.microsoft.com/office/powerpoint/2010/main" id="{90AC9954-4F28-4C61-BB5C-9541A07BDF44}"/>
              </a:ext>
            </a:extLst>
          </p:cNvPr>
          <p:cNvSpPr txBox="1"/>
          <p:nvPr/>
        </p:nvSpPr>
        <p:spPr>
          <a:xfrm>
            <a:off x="1181100" y="1176655"/>
            <a:ext cx="1020826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ko-KR" altLang="ko-KR" b="1" spc="-140">
                <a:ln w="9525" cap="flat" cmpd="sng">
                  <a:solidFill>
                    <a:schemeClr val="bg1">
                      <a:lumMod val="95000"/>
                      <a:alpha val="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프로젝트 개선사항 및 보완할 점</a:t>
            </a:r>
            <a:endParaRPr lang="ko-KR" altLang="en-US" b="1">
              <a:ln w="9525" cap="flat" cmpd="sng">
                <a:solidFill>
                  <a:schemeClr val="bg1">
                    <a:lumMod val="95000"/>
                    <a:alpha val="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09980" y="1697355"/>
            <a:ext cx="10855325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Clr>
                <a:srgbClr val="3B3838"/>
              </a:buClr>
              <a:buFont typeface="맑은 고딕"/>
              <a:buChar char="-"/>
              <a:defRPr/>
            </a:pPr>
            <a:r>
              <a:rPr lang="ko-KR" altLang="en-US" sz="1600" spc="-140" dirty="0">
                <a:ln w="9525" cap="flat" cmpd="sng">
                  <a:solidFill>
                    <a:schemeClr val="bg1">
                      <a:lumMod val="95000"/>
                      <a:alpha val="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원래 View 부분은 단순히 화면을 출력하는 것만 아니라 사용자로부터 입력을 받아 Controller에게 넘겨주는 역할도 담당하고 있는데 구현의 어려움으로 인해 Controller가 입력 또한 담당하고 있음.</a:t>
            </a:r>
            <a:endParaRPr lang="ko-KR" altLang="en-US" sz="1600" dirty="0">
              <a:ln w="9525" cap="flat" cmpd="sng">
                <a:solidFill>
                  <a:schemeClr val="bg1">
                    <a:lumMod val="95000"/>
                    <a:alpha val="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790" y="116078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xmlns:p14="http://schemas.microsoft.com/office/powerpoint/2010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635" y="790575"/>
            <a:ext cx="8204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xmlns:p14="http://schemas.microsoft.com/office/powerpoint/2010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339340" cy="46164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115695" y="2611120"/>
            <a:ext cx="9811385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Clr>
                <a:srgbClr val="3B3838"/>
              </a:buClr>
              <a:buFont typeface="맑은 고딕"/>
              <a:buChar char="-"/>
              <a:defRPr/>
            </a:pPr>
            <a:r>
              <a:rPr lang="ko-KR" altLang="ko-KR" sz="1600" spc="-140" dirty="0">
                <a:ln w="9525" cap="flat" cmpd="sng">
                  <a:solidFill>
                    <a:schemeClr val="bg1">
                      <a:lumMod val="95000"/>
                      <a:alpha val="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사용자에게 정보를 보여줄 때 항목을 선택할 경우 특정 항목이 정렬된 상태로 볼 수 있게 기능을 추가하려 했으나 시간상 구현하지 못함</a:t>
            </a:r>
            <a:endParaRPr lang="ko-KR" altLang="en-US" sz="1600" dirty="0">
              <a:ln w="9525" cap="flat" cmpd="sng">
                <a:solidFill>
                  <a:schemeClr val="bg1">
                    <a:lumMod val="95000"/>
                    <a:alpha val="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31" name="텍스트 상자 19"/>
          <p:cNvSpPr txBox="1">
            <a:spLocks/>
          </p:cNvSpPr>
          <p:nvPr/>
        </p:nvSpPr>
        <p:spPr>
          <a:xfrm>
            <a:off x="1112520" y="3537012"/>
            <a:ext cx="98113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Clr>
                <a:srgbClr val="3B3838"/>
              </a:buClr>
              <a:buFont typeface="맑은 고딕"/>
              <a:buChar char="-"/>
              <a:defRPr/>
            </a:pPr>
            <a:r>
              <a:rPr lang="ko-KR" altLang="ko-KR" sz="1600" spc="-140" dirty="0">
                <a:ln w="9525" cap="flat" cmpd="sng">
                  <a:solidFill>
                    <a:schemeClr val="bg1">
                      <a:lumMod val="95000"/>
                      <a:alpha val="2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원본에서 보다 추가된 기능이 별로 없음</a:t>
            </a:r>
            <a:endParaRPr lang="ko-KR" altLang="en-US" sz="1600" dirty="0">
              <a:ln w="9525" cap="flat" cmpd="sng">
                <a:solidFill>
                  <a:schemeClr val="bg1">
                    <a:lumMod val="95000"/>
                    <a:alpha val="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65" y="0"/>
            <a:ext cx="3962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xmlns:p14="http://schemas.microsoft.com/office/powerpoint/2010/main" id="{CF25AF93-4D09-4EFE-A590-77AE80F194E2}"/>
              </a:ext>
            </a:extLst>
          </p:cNvPr>
          <p:cNvSpPr txBox="1"/>
          <p:nvPr/>
        </p:nvSpPr>
        <p:spPr>
          <a:xfrm>
            <a:off x="6296660" y="1485900"/>
            <a:ext cx="3672840" cy="43116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296660" y="2287270"/>
            <a:ext cx="5422900" cy="43116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(생략)</a:t>
            </a:r>
            <a:r>
              <a:rPr lang="en-US" altLang="ko-KR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프로젝트 팀 구성 및 역할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296660" y="3088005"/>
            <a:ext cx="5717540" cy="43116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(생략)</a:t>
            </a:r>
            <a:r>
              <a:rPr lang="en-US" altLang="ko-KR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p14="http://schemas.microsoft.com/office/powerpoint/2010/main" id="{B70421BD-AD74-4354-9633-30BE8885A1C6}"/>
              </a:ext>
            </a:extLst>
          </p:cNvPr>
          <p:cNvSpPr txBox="1"/>
          <p:nvPr/>
        </p:nvSpPr>
        <p:spPr>
          <a:xfrm>
            <a:off x="6296660" y="3889375"/>
            <a:ext cx="4479925" cy="43116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xmlns:p14="http://schemas.microsoft.com/office/powerpoint/2010/main" id="{B70421BD-AD74-4354-9633-30BE8885A1C6}"/>
              </a:ext>
            </a:extLst>
          </p:cNvPr>
          <p:cNvSpPr txBox="1"/>
          <p:nvPr/>
        </p:nvSpPr>
        <p:spPr>
          <a:xfrm>
            <a:off x="6296660" y="4690110"/>
            <a:ext cx="3204845" cy="43116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p14="http://schemas.microsoft.com/office/powerpoint/2010/main" id="{44CDDD06-C26E-49E8-A179-00D4CDF28DDF}"/>
              </a:ext>
            </a:extLst>
          </p:cNvPr>
          <p:cNvSpPr/>
          <p:nvPr/>
        </p:nvSpPr>
        <p:spPr bwMode="auto">
          <a:xfrm>
            <a:off x="0" y="0"/>
            <a:ext cx="5231765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219075" y="226060"/>
            <a:ext cx="11738610" cy="64096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xmlns:p14="http://schemas.microsoft.com/office/powerpoint/2010/main" id="{F84CE34E-C7C1-4DD4-A0D0-B0D83CF9FEFF}"/>
              </a:ext>
            </a:extLst>
          </p:cNvPr>
          <p:cNvSpPr txBox="1"/>
          <p:nvPr/>
        </p:nvSpPr>
        <p:spPr>
          <a:xfrm>
            <a:off x="1200785" y="1250315"/>
            <a:ext cx="86055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MVC 패턴이란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xmlns:p14="http://schemas.microsoft.com/office/powerpoint/2010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30" y="790575"/>
            <a:ext cx="795210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xmlns:p14="http://schemas.microsoft.com/office/powerpoint/2010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185035" cy="46164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130" y="116078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1905" y="1917065"/>
            <a:ext cx="5040630" cy="3384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맑은 고딕"/>
              <a:buChar char="-"/>
              <a:defRPr/>
            </a:pPr>
            <a:r>
              <a:rPr lang="ko-KR" altLang="ko-KR"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모델(Model) : 사용자가 원하는 모든 정보를 저장 및 처리 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905" y="2586355"/>
            <a:ext cx="6228715" cy="584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맑은 고딕"/>
              <a:buChar char="-"/>
              <a:defRPr/>
            </a:pPr>
            <a:r>
              <a:rPr lang="ko-KR" altLang="ko-KR"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뷰(View) : 사용자가 직접적으로 상호작용하는 화면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buFont typeface="맑은 고딕"/>
              <a:buChar char="-"/>
              <a:defRPr/>
            </a:pP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271905" y="3133725"/>
            <a:ext cx="6235700" cy="5854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맑은 고딕"/>
              <a:buChar char="-"/>
              <a:defRPr/>
            </a:pPr>
            <a:r>
              <a:rPr lang="ko-KR" altLang="en-US" sz="1600" spc="-13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컨트롤러(Controller) : 모델과 뷰 사이에서 정보의 변화를 감지하고 처리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buFont typeface="맑은 고딕"/>
              <a:buChar char="-"/>
              <a:defRPr/>
            </a:pP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1271905" y="3924300"/>
            <a:ext cx="5777865" cy="584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맑은 고딕"/>
              <a:buChar char="-"/>
              <a:defRPr/>
            </a:pPr>
            <a:r>
              <a:rPr lang="ko-KR" altLang="en-US"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장점 : 역할이 분리되어있어 코드를 효율적으로 변경할 수 있음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buFont typeface="맑은 고딕"/>
              <a:buChar char="-"/>
              <a:defRPr/>
            </a:pP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20" y="1478915"/>
            <a:ext cx="3637280" cy="3970655"/>
          </a:xfrm>
          <a:prstGeom prst="rect">
            <a:avLst/>
          </a:prstGeom>
          <a:noFill/>
        </p:spPr>
      </p:pic>
      <p:sp>
        <p:nvSpPr>
          <p:cNvPr id="21" name="도형 1"/>
          <p:cNvSpPr>
            <a:spLocks/>
          </p:cNvSpPr>
          <p:nvPr/>
        </p:nvSpPr>
        <p:spPr>
          <a:xfrm>
            <a:off x="1274445" y="4558665"/>
            <a:ext cx="5778500" cy="8312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맑은 고딕"/>
              <a:buChar char="-"/>
              <a:defRPr/>
            </a:pPr>
            <a:r>
              <a:rPr lang="ko-KR" altLang="en-US" sz="1600" spc="-13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단점 : 구조가 커질수록 컨트롤러에 역할이 집중되어 패턴의 의미가 퇴색됨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buFont typeface="맑은 고딕"/>
              <a:buChar char="-"/>
              <a:defRPr/>
            </a:pP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236220" y="18288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p14="http://schemas.microsoft.com/office/powerpoint/2010/main" id="{F84CE34E-C7C1-4DD4-A0D0-B0D83CF9FEFF}"/>
              </a:ext>
            </a:extLst>
          </p:cNvPr>
          <p:cNvSpPr txBox="1"/>
          <p:nvPr/>
        </p:nvSpPr>
        <p:spPr>
          <a:xfrm>
            <a:off x="1346200" y="1873250"/>
            <a:ext cx="95034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구현 언어 : 자바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78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</a:t>
            </a:r>
            <a:r>
              <a:rPr lang="ko-KR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1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xmlns:p14="http://schemas.microsoft.com/office/powerpoint/2010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164715" cy="461010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685" y="116078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회원가입 콘솔 구성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46200" y="2449195"/>
            <a:ext cx="979106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 구성 방식 : 자바 콘솔을 활용한 단순한 입출력 방식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2"/>
          <p:cNvCxnSpPr/>
          <p:nvPr/>
        </p:nvCxnSpPr>
        <p:spPr>
          <a:xfrm>
            <a:off x="3935730" y="790575"/>
            <a:ext cx="7952740" cy="635"/>
          </a:xfrm>
          <a:prstGeom prst="line">
            <a:avLst/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3"/>
          <p:cNvSpPr txBox="1">
            <a:spLocks/>
          </p:cNvSpPr>
          <p:nvPr/>
        </p:nvSpPr>
        <p:spPr>
          <a:xfrm>
            <a:off x="1366520" y="3018155"/>
            <a:ext cx="979106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프로그램 기능 : 사용자에게 아이디와 기타 정보를 입력 받은 후 저장, 수정, 목록보기, 삭제 및 검색이 가능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386840" y="3604260"/>
            <a:ext cx="9791065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프로그램 구성 : 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1. model : DB.java, Model.java, (TestModel.java)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2. view : MainUI.java, ControlUI.java, ErrorUI.java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3. controller : Controller.java, Validate.java, Runner.java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DB.java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538470" y="709930"/>
            <a:ext cx="6221095" cy="533400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package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model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import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java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util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LinkedHashMap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import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java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util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import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java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util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TreeMap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class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DB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private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class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extends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LinkedHashMap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&lt;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&gt;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private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TreeMap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&lt;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Integer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&gt;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=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new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TreeMap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&lt;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Integer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&gt;();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put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info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=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new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put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info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put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key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value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).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put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key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value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PersonalData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return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,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key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return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).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key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&lt;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Integer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&gt; 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getKeySet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return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keySet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&lt;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String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&gt; 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getKeySet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>
                <a:solidFill>
                  <a:srgbClr val="C586C0"/>
                </a:solidFill>
                <a:latin typeface="Jetbrains Mono" charset="0"/>
                <a:ea typeface="Jetbrains Mono" charset="0"/>
              </a:rPr>
              <a:t>return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get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keySet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remove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9CDCFE"/>
                </a:solidFill>
                <a:latin typeface="Jetbrains Mono" charset="0"/>
                <a:ea typeface="Jetbrains Mono" charset="0"/>
              </a:rPr>
              <a:t>data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remove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9CDCFE"/>
                </a:solidFill>
                <a:latin typeface="Jetbrains Mono" charset="0"/>
                <a:ea typeface="Jetbrains Mono" charset="0"/>
              </a:rPr>
              <a:t>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}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4178300" cy="41503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LinkedHashMap : 넣은 순서에 따라 정렬되는 key-value 구조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TreeMap : key의 값의 크기에 따라 정렬되는 kev-value 구조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* 메모리가 허용하는 한 자동으로 담을 수 있는 자료 갯수가 늘어나는 구조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* 외부에서 접근을 막기 위해 데이터를 private으로 설정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* 간단한 데이터 입출력 및 삭제만 구현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* 값에 대한 유효성 검사가 전혀 없으며 전적으로 Validate 클래스에 맡김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44475" y="22606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Model.java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529580" y="379975"/>
            <a:ext cx="6221095" cy="61093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 smtClean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protected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DB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DCDCAA"/>
                </a:solidFill>
                <a:latin typeface="Jetbrains Mono"/>
              </a:rPr>
              <a:t>DB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Boolean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isExistID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if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==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null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false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true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850" b="1" dirty="0">
                <a:solidFill>
                  <a:srgbClr val="CE9178"/>
                </a:solidFill>
                <a:latin typeface="Jetbrains Mono"/>
              </a:rPr>
              <a:t>"--&gt;"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+=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format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CE9178"/>
                </a:solidFill>
                <a:latin typeface="Jetbrains Mono"/>
              </a:rPr>
              <a:t>"[%s: %s]"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makeID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put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getData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).</a:t>
            </a:r>
            <a:r>
              <a:rPr lang="en-US" altLang="ko-KR" sz="850" b="1" dirty="0">
                <a:solidFill>
                  <a:srgbClr val="DCDCAA"/>
                </a:solidFill>
                <a:latin typeface="Jetbrains Mono"/>
              </a:rPr>
              <a:t>size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()];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++] =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putData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[],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4FC1FF"/>
                </a:solidFill>
                <a:latin typeface="Jetbrains Mono"/>
              </a:rPr>
              <a:t>length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++)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put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],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getAllData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().</a:t>
            </a:r>
            <a:r>
              <a:rPr lang="en-US" altLang="ko-KR" sz="850" b="1" dirty="0">
                <a:solidFill>
                  <a:srgbClr val="DCDCAA"/>
                </a:solidFill>
                <a:latin typeface="Jetbrains Mono"/>
              </a:rPr>
              <a:t>size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()];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++] =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getAllID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85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[] =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().</a:t>
            </a:r>
            <a:r>
              <a:rPr lang="en-US" altLang="ko-KR" sz="850" b="1" dirty="0">
                <a:solidFill>
                  <a:srgbClr val="DCDCAA"/>
                </a:solidFill>
                <a:latin typeface="Jetbrains Mono"/>
              </a:rPr>
              <a:t>size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()];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: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getKeySet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())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cnt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++] =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8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8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removeData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85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8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850" b="1" dirty="0" err="1">
                <a:solidFill>
                  <a:srgbClr val="DCDCAA"/>
                </a:solidFill>
                <a:latin typeface="Jetbrains Mono"/>
              </a:rPr>
              <a:t>remove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850" b="1" dirty="0">
                <a:solidFill>
                  <a:srgbClr val="9CDCFE"/>
                </a:solidFill>
                <a:latin typeface="Jetbrains Mono"/>
              </a:rPr>
              <a:t>id</a:t>
            </a:r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850" b="1" dirty="0">
                <a:solidFill>
                  <a:srgbClr val="D4D4D4"/>
                </a:solidFill>
                <a:latin typeface="Jetbrains Mono"/>
              </a:rPr>
              <a:t>}</a:t>
            </a:r>
            <a:endParaRPr lang="en-US" altLang="ko-KR" sz="85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DB(DataBase)와 Controller 사이의 정보 교환을 원활하게 하는 역할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toString 메서드를 통해 데이터를 문자열 형식으로 변환이 가능함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TestModel.java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411924" y="512676"/>
            <a:ext cx="6221095" cy="5632311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TestModel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extends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Model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smtClean="0">
                <a:solidFill>
                  <a:srgbClr val="D4D4D4"/>
                </a:solidFill>
                <a:latin typeface="Jetbrains Mono"/>
              </a:rPr>
              <a:t>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final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[] = {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"name"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"email"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"address"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"hobby"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1000" b="1" dirty="0" err="1">
                <a:solidFill>
                  <a:srgbClr val="CE9178"/>
                </a:solidFill>
                <a:latin typeface="Jetbrains Mono"/>
              </a:rPr>
              <a:t>tel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"age"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};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TestModel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++)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[]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new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6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put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"@"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".com"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2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"/"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"/"</a:t>
            </a:r>
            <a:endParaRPr lang="en-US" altLang="ko-KR" sz="1000" b="1" dirty="0">
              <a:solidFill>
                <a:srgbClr val="D4D4D4"/>
              </a:solidFill>
              <a:latin typeface="Jetbrains Mono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       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7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4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3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"-"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4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+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"-"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4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5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 = 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9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 +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j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j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6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j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++)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dataBase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put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1000" b="1" dirty="0">
                <a:solidFill>
                  <a:srgbClr val="4FC1FF"/>
                </a:solidFill>
                <a:latin typeface="Jetbrains Mono"/>
              </a:rPr>
              <a:t>key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j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],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[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j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]);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++)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+= 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Integer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10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randChar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""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0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&lt;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Jetbrains Mono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++)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+= 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Character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toString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Jetbrains Mono"/>
              </a:rPr>
              <a:t>'a'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+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int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 (</a:t>
            </a:r>
            <a:r>
              <a:rPr lang="en-US" altLang="ko-KR" sz="1000" b="1" dirty="0" err="1">
                <a:solidFill>
                  <a:srgbClr val="4EC9B0"/>
                </a:solidFill>
                <a:latin typeface="Jetbrains Mono"/>
              </a:rPr>
              <a:t>Math</a:t>
            </a:r>
            <a:r>
              <a:rPr lang="en-US" altLang="ko-KR" sz="100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1000" b="1" dirty="0" err="1">
                <a:solidFill>
                  <a:srgbClr val="DCDCAA"/>
                </a:solidFill>
                <a:latin typeface="Jetbrains Mono"/>
              </a:rPr>
              <a:t>random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() * </a:t>
            </a:r>
            <a:r>
              <a:rPr lang="en-US" altLang="ko-KR" sz="1000" b="1" dirty="0">
                <a:solidFill>
                  <a:srgbClr val="B5CEA8"/>
                </a:solidFill>
                <a:latin typeface="Jetbrains Mono"/>
              </a:rPr>
              <a:t>26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Jetbrains Mono"/>
              </a:rPr>
              <a:t>return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Jetbrains Mono"/>
              </a:rPr>
              <a:t>result</a:t>
            </a:r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1000" b="1" dirty="0" smtClean="0">
                <a:solidFill>
                  <a:srgbClr val="D4D4D4"/>
                </a:solidFill>
                <a:latin typeface="Jetbrains Mono"/>
              </a:rPr>
              <a:t>}</a:t>
            </a:r>
            <a:endParaRPr lang="en-US" altLang="ko-KR" sz="100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TestCase를 만들기 위해 Model을 상속하여 랜덤한 정보를 입력함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MainUI.java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5564505" y="1427480"/>
            <a:ext cx="6221095" cy="28340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package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view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public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class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MainUI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public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static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DCDCAA"/>
                </a:solidFill>
                <a:latin typeface="Jetbrains Mono" charset="0"/>
                <a:ea typeface="Jetbrains Mono" charset="0"/>
              </a:rPr>
              <a:t>call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"=====member menu====="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"1. member register"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"2. member list"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"3. member update"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"4. member delete"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"5. member search"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"6. clear data"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"7. exit program"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"menu to go: 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public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569CD6"/>
                </a:solidFill>
                <a:latin typeface="Jetbrains Mono" charset="0"/>
                <a:ea typeface="Jetbrains Mono" charset="0"/>
              </a:rPr>
              <a:t>static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>
                <a:solidFill>
                  <a:srgbClr val="4EC9B0"/>
                </a:solidFill>
                <a:latin typeface="Jetbrains Mono" charset="0"/>
                <a:ea typeface="Jetbrains Mono" charset="0"/>
              </a:rPr>
              <a:t>void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printExit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() {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    </a:t>
            </a:r>
            <a:r>
              <a:rPr sz="1050" b="1" dirty="0" err="1">
                <a:solidFill>
                  <a:srgbClr val="4EC9B0"/>
                </a:solidFill>
                <a:latin typeface="Jetbrains Mono" charset="0"/>
                <a:ea typeface="Jetbrains Mono" charset="0"/>
              </a:rPr>
              <a:t>System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4FC1FF"/>
                </a:solidFill>
                <a:latin typeface="Jetbrains Mono" charset="0"/>
                <a:ea typeface="Jetbrains Mono" charset="0"/>
              </a:rPr>
              <a:t>out</a:t>
            </a:r>
            <a:r>
              <a:rPr sz="1050" b="1" dirty="0" err="1">
                <a:solidFill>
                  <a:srgbClr val="D4D4D4"/>
                </a:solidFill>
                <a:latin typeface="Jetbrains Mono" charset="0"/>
                <a:ea typeface="Jetbrains Mono" charset="0"/>
              </a:rPr>
              <a:t>.</a:t>
            </a:r>
            <a:r>
              <a:rPr sz="1050" b="1" dirty="0" err="1">
                <a:solidFill>
                  <a:srgbClr val="DCDCAA"/>
                </a:solidFill>
                <a:latin typeface="Jetbrains Mono" charset="0"/>
                <a:ea typeface="Jetbrains Mono" charset="0"/>
              </a:rPr>
              <a:t>println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(</a:t>
            </a:r>
            <a:r>
              <a:rPr sz="1050" b="1" dirty="0">
                <a:solidFill>
                  <a:srgbClr val="CE9178"/>
                </a:solidFill>
                <a:latin typeface="Jetbrains Mono" charset="0"/>
                <a:ea typeface="Jetbrains Mono" charset="0"/>
              </a:rPr>
              <a:t>"program exit"</a:t>
            </a:r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);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    }</a:t>
            </a:r>
            <a:endParaRPr lang="ko-KR" altLang="en-US" sz="1050" b="1" dirty="0">
              <a:solidFill>
                <a:srgbClr val="D4D4D4"/>
              </a:solidFill>
              <a:latin typeface="Jetbrains Mono" charset="0"/>
              <a:ea typeface="Jetbrains Mono" charset="0"/>
            </a:endParaRPr>
          </a:p>
          <a:p>
            <a:pPr marL="0" indent="0"/>
            <a:r>
              <a:rPr sz="1050" b="1" dirty="0">
                <a:solidFill>
                  <a:srgbClr val="D4D4D4"/>
                </a:solidFill>
                <a:latin typeface="Jetbrains Mono" charset="0"/>
                <a:ea typeface="Jetbrains Mono" charset="0"/>
              </a:rPr>
              <a:t>}</a:t>
            </a:r>
            <a:endParaRPr lang="ko-KR" altLang="en-US" sz="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 bwMode="auto"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1pPr>
            <a:lvl2pPr marL="742950" lvl="1" indent="-28575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2pPr>
            <a:lvl3pPr marL="1143000" lvl="2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3pPr>
            <a:lvl4pPr marL="1600200" lvl="3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4pPr>
            <a:lvl5pPr marL="2057400" lvl="4" indent="-228600" latinLnBrk="0"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Calibri" charset="0"/>
                <a:ea typeface="맑은 고딕" charset="0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4000" b="1"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pattFill prst="dkUpDiag">
                  <a:fgClr>
                    <a:srgbClr val="3B3838"/>
                  </a:fgClr>
                  <a:bgClr>
                    <a:srgbClr val="FFFFFF"/>
                  </a:bgClr>
                </a:pattFill>
                <a:latin typeface="휴먼둥근헤드라인" charset="0"/>
                <a:ea typeface="휴먼둥근헤드라인" charset="0"/>
              </a:rPr>
              <a:t>04</a:t>
            </a:r>
            <a:r>
              <a:rPr lang="en-US" alt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164590" y="313055"/>
            <a:ext cx="2955290" cy="4622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4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charset="0"/>
                <a:ea typeface="휴먼둥근헤드라인" charset="0"/>
              </a:rPr>
              <a:t>프로젝트 수행 결과</a:t>
            </a: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942340" y="1731010"/>
            <a:ext cx="384683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처음 프로그램이 실행 시 구현되는 화면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p14="http://schemas.microsoft.com/office/powerpoint/2010/main" id="{F84CE34E-C7C1-4DD4-A0D0-B0D83CF9FEFF}"/>
              </a:ext>
            </a:extLst>
          </p:cNvPr>
          <p:cNvSpPr txBox="1"/>
          <p:nvPr/>
        </p:nvSpPr>
        <p:spPr>
          <a:xfrm>
            <a:off x="1127760" y="1294130"/>
            <a:ext cx="7417435" cy="1108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ControlUI.java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+mn-ea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  <a:defRPr/>
            </a:pPr>
            <a:endParaRPr lang="ko-KR" altLang="en-US" sz="1600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486400" y="332656"/>
            <a:ext cx="6221095" cy="6093976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package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view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;</a:t>
            </a:r>
          </a:p>
          <a:p>
            <a:r>
              <a:rPr lang="en-US" altLang="ko-KR" sz="750" b="1" dirty="0" smtClean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class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ControlUI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inputData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"enter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":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inputNewData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"new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":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outputData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,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key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 before: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+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value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DCDCAA"/>
                </a:solidFill>
                <a:latin typeface="Jetbrains Mono"/>
              </a:rPr>
              <a:t>output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String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text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9CDCFE"/>
                </a:solidFill>
                <a:latin typeface="Jetbrains Mono"/>
              </a:rPr>
              <a:t>text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registerInit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"=====new member register====="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registerSuccess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"register success!"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showInit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"=====showing data====="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updateInit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"=====update member information====="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updateSuccess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"update success!"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deleteInit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"=====delete member information====="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deleteSuccess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"delete success!"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searchInit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"=====search member information====="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searchSelect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"which to search?(1: id, 2: name, 3: email, 4: address, 5: hobby, 6: </a:t>
            </a:r>
            <a:r>
              <a:rPr lang="en-US" altLang="ko-KR" sz="750" b="1" dirty="0" err="1">
                <a:solidFill>
                  <a:srgbClr val="CE9178"/>
                </a:solidFill>
                <a:latin typeface="Jetbrains Mono"/>
              </a:rPr>
              <a:t>tel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, 7: age): 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searchNotFound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"search data not found"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 smtClean="0">
                <a:solidFill>
                  <a:srgbClr val="D4D4D4"/>
                </a:solidFill>
                <a:latin typeface="Jetbrains Mono"/>
              </a:rPr>
              <a:t>}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/>
            </a:r>
            <a:br>
              <a:rPr lang="en-US" altLang="ko-KR" sz="750" b="1" dirty="0">
                <a:solidFill>
                  <a:srgbClr val="D4D4D4"/>
                </a:solidFill>
                <a:latin typeface="Jetbrains Mono"/>
              </a:rPr>
            </a:b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searchSuccess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"search success!"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public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569CD6"/>
                </a:solidFill>
                <a:latin typeface="Jetbrains Mono"/>
              </a:rPr>
              <a:t>static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>
                <a:solidFill>
                  <a:srgbClr val="4EC9B0"/>
                </a:solidFill>
                <a:latin typeface="Jetbrains Mono"/>
              </a:rPr>
              <a:t>void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 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clearInit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() {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    </a:t>
            </a:r>
            <a:r>
              <a:rPr lang="en-US" altLang="ko-KR" sz="750" b="1" dirty="0" err="1">
                <a:solidFill>
                  <a:srgbClr val="4EC9B0"/>
                </a:solidFill>
                <a:latin typeface="Jetbrains Mono"/>
              </a:rPr>
              <a:t>System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4FC1FF"/>
                </a:solidFill>
                <a:latin typeface="Jetbrains Mono"/>
              </a:rPr>
              <a:t>out</a:t>
            </a:r>
            <a:r>
              <a:rPr lang="en-US" altLang="ko-KR" sz="750" b="1" dirty="0" err="1">
                <a:solidFill>
                  <a:srgbClr val="D4D4D4"/>
                </a:solidFill>
                <a:latin typeface="Jetbrains Mono"/>
              </a:rPr>
              <a:t>.</a:t>
            </a:r>
            <a:r>
              <a:rPr lang="en-US" altLang="ko-KR" sz="750" b="1" dirty="0" err="1">
                <a:solidFill>
                  <a:srgbClr val="DCDCAA"/>
                </a:solidFill>
                <a:latin typeface="Jetbrains Mono"/>
              </a:rPr>
              <a:t>println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(</a:t>
            </a:r>
            <a:r>
              <a:rPr lang="en-US" altLang="ko-KR" sz="750" b="1" dirty="0">
                <a:solidFill>
                  <a:srgbClr val="CE9178"/>
                </a:solidFill>
                <a:latin typeface="Jetbrains Mono"/>
              </a:rPr>
              <a:t>"=====clear member information====="</a:t>
            </a:r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);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    }</a:t>
            </a:r>
          </a:p>
          <a:p>
            <a:r>
              <a:rPr lang="en-US" altLang="ko-KR" sz="750" b="1" dirty="0">
                <a:solidFill>
                  <a:srgbClr val="D4D4D4"/>
                </a:solidFill>
                <a:latin typeface="Jetbrains Mono"/>
              </a:rPr>
              <a:t>}</a:t>
            </a:r>
            <a:endParaRPr lang="en-US" altLang="ko-KR" sz="750" b="1" dirty="0">
              <a:solidFill>
                <a:srgbClr val="D4D4D4"/>
              </a:solidFill>
              <a:effectLst/>
              <a:latin typeface="Jetbrains Mon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235" y="1163320"/>
            <a:ext cx="5041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xmlns:p14="http://schemas.microsoft.com/office/powerpoint/2010/main" id="{74336CA7-DD68-47ED-833D-9D1086CD5222}"/>
              </a:ext>
            </a:extLst>
          </p:cNvPr>
          <p:cNvSpPr txBox="1"/>
          <p:nvPr/>
        </p:nvSpPr>
        <p:spPr>
          <a:xfrm>
            <a:off x="1164590" y="313055"/>
            <a:ext cx="2954655" cy="46164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340" y="1731010"/>
            <a:ext cx="3846830" cy="829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맑은 고딕"/>
              <a:buChar char="-"/>
              <a:defRPr/>
            </a:pPr>
            <a:r>
              <a:rPr lang="ko-KR" altLang="en-US" sz="1600" spc="-90">
                <a:solidFill>
                  <a:schemeClr val="bg2">
                    <a:lumMod val="25000"/>
                  </a:schemeClr>
                </a:solidFill>
                <a:latin typeface="맑은 고딕" charset="0"/>
              </a:rPr>
              <a:t>MainUI에서 각종 기능들을 사용할 때 구현되는 요소들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Pages>16</Pages>
  <Words>818</Words>
  <Characters>0</Characters>
  <Application>Microsoft Office PowerPoint</Application>
  <DocSecurity>0</DocSecurity>
  <PresentationFormat>사용자 지정</PresentationFormat>
  <Lines>0</Lines>
  <Paragraphs>501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HY견고딕</vt:lpstr>
      <vt:lpstr>Calibri</vt:lpstr>
      <vt:lpstr>Jetbrains Mono</vt:lpstr>
      <vt:lpstr>맑은 고딕</vt:lpstr>
      <vt:lpstr>휴먼둥근헤드라인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19</cp:revision>
  <dcterms:modified xsi:type="dcterms:W3CDTF">2021-11-29T07:35:31Z</dcterms:modified>
  <cp:version>9.103.103.45589</cp:version>
</cp:coreProperties>
</file>