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8"/>
  </p:notesMasterIdLst>
  <p:sldIdLst>
    <p:sldId id="256" r:id="rId2"/>
    <p:sldId id="258" r:id="rId3"/>
    <p:sldId id="296" r:id="rId4"/>
    <p:sldId id="297" r:id="rId5"/>
    <p:sldId id="298" r:id="rId6"/>
    <p:sldId id="288" r:id="rId7"/>
    <p:sldId id="308" r:id="rId8"/>
    <p:sldId id="310" r:id="rId9"/>
    <p:sldId id="311" r:id="rId10"/>
    <p:sldId id="312" r:id="rId11"/>
    <p:sldId id="313" r:id="rId12"/>
    <p:sldId id="315" r:id="rId13"/>
    <p:sldId id="316" r:id="rId14"/>
    <p:sldId id="314" r:id="rId15"/>
    <p:sldId id="282" r:id="rId16"/>
    <p:sldId id="309" r:id="rId17"/>
  </p:sldIdLst>
  <p:sldSz cx="12192000" cy="6858000"/>
  <p:notesSz cx="6858000" cy="9144000"/>
  <p:embeddedFontLst>
    <p:embeddedFont>
      <p:font typeface="휴먼둥근헤드라인" panose="02030504000101010101" pitchFamily="18" charset="-127"/>
      <p:regular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HY견고딕" panose="02030600000101010101" pitchFamily="18" charset="-127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5B2"/>
    <a:srgbClr val="939597"/>
    <a:srgbClr val="E41A00"/>
    <a:srgbClr val="F5DF4D"/>
    <a:srgbClr val="F2F2F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5" autoAdjust="0"/>
    <p:restoredTop sz="94660"/>
  </p:normalViewPr>
  <p:slideViewPr>
    <p:cSldViewPr>
      <p:cViewPr varScale="1">
        <p:scale>
          <a:sx n="102" d="100"/>
          <a:sy n="102" d="100"/>
        </p:scale>
        <p:origin x="144" y="102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2021-11-29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48263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정가영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780" y="1777766"/>
            <a:ext cx="312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교육기관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영진 직업 전문 학교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MMS 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예외 처리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 smtClean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69712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결과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수정 후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-3)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4018"/>
            <a:ext cx="6090116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" y="1514804"/>
            <a:ext cx="3877216" cy="5010849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6782807" y="638216"/>
            <a:ext cx="1225481" cy="33686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176120" y="4473115"/>
            <a:ext cx="2952328" cy="25202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6996100" y="476672"/>
            <a:ext cx="30243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6996100" y="612460"/>
            <a:ext cx="648072" cy="257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644172" y="4329100"/>
            <a:ext cx="50405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47515" y="1041581"/>
            <a:ext cx="342799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165B2"/>
                </a:solidFill>
              </a:rPr>
              <a:t>사용자가 아이디</a:t>
            </a:r>
            <a:r>
              <a:rPr lang="en-US" altLang="ko-KR" sz="1200" dirty="0" smtClean="0">
                <a:solidFill>
                  <a:srgbClr val="0165B2"/>
                </a:solidFill>
              </a:rPr>
              <a:t>(</a:t>
            </a:r>
            <a:r>
              <a:rPr lang="ko-KR" altLang="en-US" sz="1200" dirty="0" smtClean="0">
                <a:solidFill>
                  <a:srgbClr val="0165B2"/>
                </a:solidFill>
              </a:rPr>
              <a:t>숫자</a:t>
            </a:r>
            <a:r>
              <a:rPr lang="en-US" altLang="ko-KR" sz="1200" dirty="0" smtClean="0">
                <a:solidFill>
                  <a:srgbClr val="0165B2"/>
                </a:solidFill>
              </a:rPr>
              <a:t>)</a:t>
            </a:r>
            <a:r>
              <a:rPr lang="ko-KR" altLang="en-US" sz="1200" dirty="0" smtClean="0">
                <a:solidFill>
                  <a:srgbClr val="0165B2"/>
                </a:solidFill>
              </a:rPr>
              <a:t>를 제대로 입력할 때까지 반복하기 위해 </a:t>
            </a:r>
            <a:r>
              <a:rPr lang="en-US" altLang="ko-KR" sz="1200" dirty="0" smtClean="0">
                <a:solidFill>
                  <a:srgbClr val="0165B2"/>
                </a:solidFill>
              </a:rPr>
              <a:t>while(true) </a:t>
            </a:r>
            <a:r>
              <a:rPr lang="ko-KR" altLang="en-US" sz="1200" dirty="0" smtClean="0">
                <a:solidFill>
                  <a:srgbClr val="0165B2"/>
                </a:solidFill>
              </a:rPr>
              <a:t>사용</a:t>
            </a:r>
            <a:endParaRPr lang="en-US" altLang="ko-KR" sz="1200" dirty="0">
              <a:solidFill>
                <a:srgbClr val="0165B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80396" y="482455"/>
            <a:ext cx="3034680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165B2"/>
                </a:solidFill>
              </a:rPr>
              <a:t>While</a:t>
            </a:r>
            <a:r>
              <a:rPr lang="ko-KR" altLang="en-US" sz="1100" dirty="0" smtClean="0">
                <a:solidFill>
                  <a:srgbClr val="0165B2"/>
                </a:solidFill>
              </a:rPr>
              <a:t>문 안에서 </a:t>
            </a:r>
            <a:r>
              <a:rPr lang="ko-KR" altLang="en-US" sz="1100" dirty="0" err="1" smtClean="0">
                <a:solidFill>
                  <a:srgbClr val="0165B2"/>
                </a:solidFill>
              </a:rPr>
              <a:t>입력받은</a:t>
            </a:r>
            <a:r>
              <a:rPr lang="ko-KR" altLang="en-US" sz="1100" dirty="0" smtClean="0">
                <a:solidFill>
                  <a:srgbClr val="0165B2"/>
                </a:solidFill>
              </a:rPr>
              <a:t> 변수를  탈출한 후 사용하기 위해 변수 선언 </a:t>
            </a:r>
            <a:endParaRPr lang="en-US" altLang="ko-KR" sz="1100" dirty="0">
              <a:solidFill>
                <a:srgbClr val="0165B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58580" y="2319549"/>
            <a:ext cx="482453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165B2"/>
                </a:solidFill>
              </a:rPr>
              <a:t>예외처리</a:t>
            </a:r>
            <a:r>
              <a:rPr lang="en-US" altLang="ko-KR" sz="1200" dirty="0" smtClean="0">
                <a:solidFill>
                  <a:srgbClr val="0165B2"/>
                </a:solidFill>
              </a:rPr>
              <a:t>3:</a:t>
            </a:r>
          </a:p>
          <a:p>
            <a:r>
              <a:rPr lang="en-US" altLang="ko-KR" sz="1200" dirty="0" err="1" smtClean="0">
                <a:solidFill>
                  <a:srgbClr val="0165B2"/>
                </a:solidFill>
              </a:rPr>
              <a:t>InputMismatchException</a:t>
            </a:r>
            <a:r>
              <a:rPr lang="en-US" altLang="ko-KR" sz="1200" dirty="0" smtClean="0">
                <a:solidFill>
                  <a:srgbClr val="0165B2"/>
                </a:solidFill>
              </a:rPr>
              <a:t> :</a:t>
            </a:r>
            <a:r>
              <a:rPr lang="ko-KR" altLang="en-US" sz="1200" dirty="0" smtClean="0">
                <a:solidFill>
                  <a:srgbClr val="0165B2"/>
                </a:solidFill>
              </a:rPr>
              <a:t>정수형 </a:t>
            </a:r>
            <a:r>
              <a:rPr lang="ko-KR" altLang="en-US" sz="1200" dirty="0" err="1" smtClean="0">
                <a:solidFill>
                  <a:srgbClr val="0165B2"/>
                </a:solidFill>
              </a:rPr>
              <a:t>입력받아야</a:t>
            </a:r>
            <a:r>
              <a:rPr lang="ko-KR" altLang="en-US" sz="1200" dirty="0" smtClean="0">
                <a:solidFill>
                  <a:srgbClr val="0165B2"/>
                </a:solidFill>
              </a:rPr>
              <a:t> 할 자리</a:t>
            </a:r>
            <a:r>
              <a:rPr lang="en-US" altLang="ko-KR" sz="1200" dirty="0" smtClean="0">
                <a:solidFill>
                  <a:srgbClr val="0165B2"/>
                </a:solidFill>
              </a:rPr>
              <a:t>(</a:t>
            </a:r>
            <a:r>
              <a:rPr lang="ko-KR" altLang="en-US" sz="1200" dirty="0" smtClean="0">
                <a:solidFill>
                  <a:srgbClr val="0165B2"/>
                </a:solidFill>
              </a:rPr>
              <a:t>수정한 나이</a:t>
            </a:r>
            <a:r>
              <a:rPr lang="en-US" altLang="ko-KR" sz="1200" dirty="0" smtClean="0">
                <a:solidFill>
                  <a:srgbClr val="0165B2"/>
                </a:solidFill>
              </a:rPr>
              <a:t>)</a:t>
            </a:r>
            <a:r>
              <a:rPr lang="ko-KR" altLang="en-US" sz="1200" dirty="0" smtClean="0">
                <a:solidFill>
                  <a:srgbClr val="0165B2"/>
                </a:solidFill>
              </a:rPr>
              <a:t>에 문자열을 </a:t>
            </a:r>
            <a:r>
              <a:rPr lang="ko-KR" altLang="en-US" sz="1200" dirty="0" err="1" smtClean="0">
                <a:solidFill>
                  <a:srgbClr val="0165B2"/>
                </a:solidFill>
              </a:rPr>
              <a:t>입력받아</a:t>
            </a:r>
            <a:r>
              <a:rPr lang="ko-KR" altLang="en-US" sz="1200" dirty="0" smtClean="0">
                <a:solidFill>
                  <a:srgbClr val="0165B2"/>
                </a:solidFill>
              </a:rPr>
              <a:t> 오류 발생</a:t>
            </a:r>
            <a:endParaRPr lang="en-US" altLang="ko-KR" sz="1200" dirty="0" smtClean="0">
              <a:solidFill>
                <a:srgbClr val="0165B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95889" y="6094766"/>
            <a:ext cx="3427993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165B2"/>
                </a:solidFill>
              </a:rPr>
              <a:t>While</a:t>
            </a:r>
            <a:r>
              <a:rPr lang="ko-KR" altLang="en-US" sz="1100" dirty="0" smtClean="0">
                <a:solidFill>
                  <a:srgbClr val="0165B2"/>
                </a:solidFill>
              </a:rPr>
              <a:t>문을 탈출하면 </a:t>
            </a:r>
            <a:r>
              <a:rPr lang="ko-KR" altLang="en-US" sz="1100" dirty="0" err="1" smtClean="0">
                <a:solidFill>
                  <a:srgbClr val="0165B2"/>
                </a:solidFill>
              </a:rPr>
              <a:t>함수호출</a:t>
            </a:r>
            <a:r>
              <a:rPr lang="ko-KR" altLang="en-US" sz="1100" dirty="0" smtClean="0">
                <a:solidFill>
                  <a:srgbClr val="0165B2"/>
                </a:solidFill>
              </a:rPr>
              <a:t> 및 </a:t>
            </a:r>
            <a:r>
              <a:rPr lang="en-US" altLang="ko-KR" sz="1100" dirty="0" smtClean="0">
                <a:solidFill>
                  <a:srgbClr val="0165B2"/>
                </a:solidFill>
              </a:rPr>
              <a:t>member</a:t>
            </a:r>
            <a:r>
              <a:rPr lang="ko-KR" altLang="en-US" sz="1100" dirty="0" smtClean="0">
                <a:solidFill>
                  <a:srgbClr val="0165B2"/>
                </a:solidFill>
              </a:rPr>
              <a:t>를 리턴 할 </a:t>
            </a:r>
            <a:r>
              <a:rPr lang="ko-KR" altLang="en-US" sz="1100" dirty="0" err="1" smtClean="0">
                <a:solidFill>
                  <a:srgbClr val="0165B2"/>
                </a:solidFill>
              </a:rPr>
              <a:t>수있도록</a:t>
            </a:r>
            <a:r>
              <a:rPr lang="ko-KR" altLang="en-US" sz="1100" dirty="0" smtClean="0">
                <a:solidFill>
                  <a:srgbClr val="0165B2"/>
                </a:solidFill>
              </a:rPr>
              <a:t> 함</a:t>
            </a:r>
            <a:r>
              <a:rPr lang="en-US" altLang="ko-KR" sz="1100" dirty="0" smtClean="0">
                <a:solidFill>
                  <a:srgbClr val="0165B2"/>
                </a:solidFill>
              </a:rPr>
              <a:t>.</a:t>
            </a:r>
            <a:endParaRPr lang="en-US" altLang="ko-KR" sz="1100" dirty="0">
              <a:solidFill>
                <a:srgbClr val="0165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69712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결과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수정 후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-4)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256" y="910572"/>
            <a:ext cx="7020905" cy="58110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8" y="3185187"/>
            <a:ext cx="4267796" cy="34009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0048" y="1141346"/>
            <a:ext cx="482453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165B2"/>
                </a:solidFill>
              </a:rPr>
              <a:t>예외처리</a:t>
            </a:r>
            <a:r>
              <a:rPr lang="en-US" altLang="ko-KR" sz="1200" dirty="0">
                <a:solidFill>
                  <a:srgbClr val="0165B2"/>
                </a:solidFill>
              </a:rPr>
              <a:t>4</a:t>
            </a:r>
            <a:r>
              <a:rPr lang="en-US" altLang="ko-KR" sz="1200" dirty="0" smtClean="0">
                <a:solidFill>
                  <a:srgbClr val="0165B2"/>
                </a:solidFill>
              </a:rPr>
              <a:t>:</a:t>
            </a:r>
          </a:p>
          <a:p>
            <a:r>
              <a:rPr lang="ko-KR" altLang="en-US" sz="1200" dirty="0" smtClean="0">
                <a:solidFill>
                  <a:srgbClr val="0165B2"/>
                </a:solidFill>
              </a:rPr>
              <a:t>검색조건 입력 시 </a:t>
            </a:r>
            <a:r>
              <a:rPr lang="en-US" altLang="ko-KR" sz="1200" dirty="0" smtClean="0">
                <a:solidFill>
                  <a:srgbClr val="0165B2"/>
                </a:solidFill>
              </a:rPr>
              <a:t>‘</a:t>
            </a:r>
            <a:r>
              <a:rPr lang="ko-KR" altLang="en-US" sz="1200" dirty="0" smtClean="0">
                <a:solidFill>
                  <a:srgbClr val="0165B2"/>
                </a:solidFill>
              </a:rPr>
              <a:t>아이디</a:t>
            </a:r>
            <a:r>
              <a:rPr lang="en-US" altLang="ko-KR" sz="1200" dirty="0" smtClean="0">
                <a:solidFill>
                  <a:srgbClr val="0165B2"/>
                </a:solidFill>
              </a:rPr>
              <a:t>’, ‘</a:t>
            </a:r>
            <a:r>
              <a:rPr lang="ko-KR" altLang="en-US" sz="1200" dirty="0" smtClean="0">
                <a:solidFill>
                  <a:srgbClr val="0165B2"/>
                </a:solidFill>
              </a:rPr>
              <a:t>이름</a:t>
            </a:r>
            <a:r>
              <a:rPr lang="en-US" altLang="ko-KR" sz="1200" dirty="0" smtClean="0">
                <a:solidFill>
                  <a:srgbClr val="0165B2"/>
                </a:solidFill>
              </a:rPr>
              <a:t>’ </a:t>
            </a:r>
            <a:r>
              <a:rPr lang="ko-KR" altLang="en-US" sz="1200" dirty="0" smtClean="0">
                <a:solidFill>
                  <a:srgbClr val="0165B2"/>
                </a:solidFill>
              </a:rPr>
              <a:t>외 다른 글자를 입력하면 오류 발생 </a:t>
            </a:r>
            <a:endParaRPr lang="en-US" altLang="ko-KR" sz="1200" dirty="0" smtClean="0">
              <a:solidFill>
                <a:srgbClr val="0165B2"/>
              </a:solidFill>
            </a:endParaRPr>
          </a:p>
          <a:p>
            <a:endParaRPr lang="en-US" altLang="ko-KR" sz="1200" dirty="0" smtClean="0">
              <a:solidFill>
                <a:srgbClr val="0165B2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528048" y="1535648"/>
            <a:ext cx="1080120" cy="34518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744072" y="4797152"/>
            <a:ext cx="864096" cy="32403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6528048" y="1268760"/>
            <a:ext cx="24122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6528048" y="1448780"/>
            <a:ext cx="2592288" cy="360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852084" y="2708920"/>
            <a:ext cx="1872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852084" y="2888940"/>
            <a:ext cx="26282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92344" y="1078299"/>
            <a:ext cx="29996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165B2"/>
                </a:solidFill>
              </a:rPr>
              <a:t>While</a:t>
            </a:r>
            <a:r>
              <a:rPr lang="ko-KR" altLang="en-US" sz="1100" dirty="0" smtClean="0">
                <a:solidFill>
                  <a:srgbClr val="0165B2"/>
                </a:solidFill>
              </a:rPr>
              <a:t>문 안에서 </a:t>
            </a:r>
            <a:r>
              <a:rPr lang="ko-KR" altLang="en-US" sz="1100" dirty="0" err="1" smtClean="0">
                <a:solidFill>
                  <a:srgbClr val="0165B2"/>
                </a:solidFill>
              </a:rPr>
              <a:t>입력받은</a:t>
            </a:r>
            <a:r>
              <a:rPr lang="ko-KR" altLang="en-US" sz="1100" dirty="0" smtClean="0">
                <a:solidFill>
                  <a:srgbClr val="0165B2"/>
                </a:solidFill>
              </a:rPr>
              <a:t> 변수를  탈출한 후 사용하기 위해 변수 초기화 및 선언 </a:t>
            </a:r>
            <a:endParaRPr lang="en-US" altLang="ko-KR" sz="1100" dirty="0">
              <a:solidFill>
                <a:srgbClr val="0165B2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7160617" y="3769554"/>
            <a:ext cx="573565" cy="13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214623" y="4715569"/>
            <a:ext cx="573565" cy="13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264256" y="5409220"/>
            <a:ext cx="7759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829837" y="4671872"/>
            <a:ext cx="299965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165B2"/>
                </a:solidFill>
              </a:rPr>
              <a:t>Else </a:t>
            </a:r>
            <a:r>
              <a:rPr lang="ko-KR" altLang="en-US" sz="1100" dirty="0" smtClean="0">
                <a:solidFill>
                  <a:srgbClr val="0165B2"/>
                </a:solidFill>
              </a:rPr>
              <a:t>문에서 아이디와 이름 외 다른 글자를 입력하면 다시 입력하도록 함 </a:t>
            </a:r>
            <a:endParaRPr lang="en-US" altLang="ko-KR" sz="1100" dirty="0">
              <a:solidFill>
                <a:srgbClr val="0165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69712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결과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수정 후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-5)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12" y="1182986"/>
            <a:ext cx="7640116" cy="4296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276"/>
            <a:ext cx="4258269" cy="4629796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5087888" y="2600908"/>
            <a:ext cx="2448272" cy="86409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61512" y="451860"/>
            <a:ext cx="37084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165B2"/>
                </a:solidFill>
              </a:rPr>
              <a:t>예외처리</a:t>
            </a:r>
            <a:r>
              <a:rPr lang="en-US" altLang="ko-KR" sz="1200" dirty="0" smtClean="0">
                <a:solidFill>
                  <a:srgbClr val="0165B2"/>
                </a:solidFill>
              </a:rPr>
              <a:t>5:</a:t>
            </a:r>
          </a:p>
          <a:p>
            <a:r>
              <a:rPr lang="en-US" altLang="ko-KR" sz="1200" dirty="0" err="1" smtClean="0">
                <a:solidFill>
                  <a:srgbClr val="0165B2"/>
                </a:solidFill>
              </a:rPr>
              <a:t>oldMember</a:t>
            </a:r>
            <a:r>
              <a:rPr lang="ko-KR" altLang="en-US" sz="1200" dirty="0" smtClean="0">
                <a:solidFill>
                  <a:srgbClr val="0165B2"/>
                </a:solidFill>
              </a:rPr>
              <a:t>가 리스트에 없는 아이디라면 오류 발생 </a:t>
            </a:r>
            <a:endParaRPr lang="en-US" altLang="ko-KR" sz="1200" dirty="0" smtClean="0">
              <a:solidFill>
                <a:srgbClr val="0165B2"/>
              </a:solidFill>
            </a:endParaRPr>
          </a:p>
          <a:p>
            <a:endParaRPr lang="en-US" altLang="ko-KR" sz="1200" dirty="0" smtClean="0">
              <a:solidFill>
                <a:srgbClr val="0165B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36160" y="2771346"/>
            <a:ext cx="4507768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rgbClr val="0165B2"/>
                </a:solidFill>
              </a:rPr>
              <a:t>oldMember</a:t>
            </a:r>
            <a:r>
              <a:rPr lang="ko-KR" altLang="en-US" sz="1100" dirty="0" smtClean="0">
                <a:solidFill>
                  <a:srgbClr val="0165B2"/>
                </a:solidFill>
              </a:rPr>
              <a:t>가 없는 </a:t>
            </a:r>
            <a:r>
              <a:rPr lang="ko-KR" altLang="en-US" sz="1100" dirty="0" err="1" smtClean="0">
                <a:solidFill>
                  <a:srgbClr val="0165B2"/>
                </a:solidFill>
              </a:rPr>
              <a:t>아이디면</a:t>
            </a:r>
            <a:r>
              <a:rPr lang="ko-KR" altLang="en-US" sz="1100" dirty="0" smtClean="0">
                <a:solidFill>
                  <a:srgbClr val="0165B2"/>
                </a:solidFill>
              </a:rPr>
              <a:t> </a:t>
            </a:r>
            <a:r>
              <a:rPr lang="en-US" altLang="ko-KR" sz="1100" dirty="0" smtClean="0">
                <a:solidFill>
                  <a:srgbClr val="0165B2"/>
                </a:solidFill>
              </a:rPr>
              <a:t>execute</a:t>
            </a:r>
            <a:r>
              <a:rPr lang="ko-KR" altLang="en-US" sz="1100" dirty="0" smtClean="0">
                <a:solidFill>
                  <a:srgbClr val="0165B2"/>
                </a:solidFill>
              </a:rPr>
              <a:t>함수로 돌아가 다시 </a:t>
            </a:r>
            <a:r>
              <a:rPr lang="ko-KR" altLang="en-US" sz="1100" dirty="0" err="1" smtClean="0">
                <a:solidFill>
                  <a:srgbClr val="0165B2"/>
                </a:solidFill>
              </a:rPr>
              <a:t>입력받도록함</a:t>
            </a:r>
            <a:endParaRPr lang="en-US" altLang="ko-KR" sz="1100" dirty="0">
              <a:solidFill>
                <a:srgbClr val="0165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81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69712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결과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수정 후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-6)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136" y="2276001"/>
            <a:ext cx="4220164" cy="38105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00" y="0"/>
            <a:ext cx="3800403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86398" y="1196112"/>
            <a:ext cx="37084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165B2"/>
                </a:solidFill>
              </a:rPr>
              <a:t>예외처리</a:t>
            </a:r>
            <a:r>
              <a:rPr lang="en-US" altLang="ko-KR" sz="1200" dirty="0">
                <a:solidFill>
                  <a:srgbClr val="0165B2"/>
                </a:solidFill>
              </a:rPr>
              <a:t>6</a:t>
            </a:r>
            <a:r>
              <a:rPr lang="en-US" altLang="ko-KR" sz="1200" dirty="0" smtClean="0">
                <a:solidFill>
                  <a:srgbClr val="0165B2"/>
                </a:solidFill>
              </a:rPr>
              <a:t>:</a:t>
            </a:r>
          </a:p>
          <a:p>
            <a:r>
              <a:rPr lang="en-US" altLang="ko-KR" sz="1200" dirty="0" err="1" smtClean="0">
                <a:solidFill>
                  <a:srgbClr val="0165B2"/>
                </a:solidFill>
              </a:rPr>
              <a:t>oldMember</a:t>
            </a:r>
            <a:r>
              <a:rPr lang="ko-KR" altLang="en-US" sz="1200" dirty="0" smtClean="0">
                <a:solidFill>
                  <a:srgbClr val="0165B2"/>
                </a:solidFill>
              </a:rPr>
              <a:t>가 리스트에 없는 아이디라면 오류 발생 </a:t>
            </a:r>
            <a:endParaRPr lang="en-US" altLang="ko-KR" sz="1200" dirty="0" smtClean="0">
              <a:solidFill>
                <a:srgbClr val="0165B2"/>
              </a:solidFill>
            </a:endParaRPr>
          </a:p>
          <a:p>
            <a:endParaRPr lang="en-US" altLang="ko-KR" sz="1200" dirty="0" smtClean="0">
              <a:solidFill>
                <a:srgbClr val="0165B2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639616" y="3789040"/>
            <a:ext cx="24122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9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69712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결과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수정 후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-6)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8" y="917824"/>
            <a:ext cx="4916161" cy="56599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12" y="890511"/>
            <a:ext cx="589097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321608"/>
            <a:ext cx="1085477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-.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2094" y="3291569"/>
            <a:ext cx="981066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 smtClean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  <a:endParaRPr lang="en-US" altLang="ko-KR" sz="1600" spc="-150" dirty="0" smtClean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311704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0" y="8620"/>
            <a:ext cx="12192000" cy="450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28700" b="1" dirty="0" err="1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QnA</a:t>
            </a:r>
            <a:endParaRPr lang="ko-KR" altLang="en-US" sz="287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0" y="5018817"/>
            <a:ext cx="1219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ko-KR" altLang="en-US" sz="72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r>
              <a:rPr lang="en-US" altLang="ko-KR" sz="72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72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0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개요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개인 기량 상승 및 코드 이해도 증가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REPORT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코드의 이해를 높이고 다양한 예외를 다양한 방식으로 처리함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PC,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양손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eclipse, java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MVC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패턴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852691"/>
              </p:ext>
            </p:extLst>
          </p:nvPr>
        </p:nvGraphicFramePr>
        <p:xfrm>
          <a:off x="1271464" y="1448780"/>
          <a:ext cx="9649072" cy="332677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정가영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All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en-US" altLang="ko-KR" sz="1600" b="0" i="1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endParaRPr kumimoji="0" lang="ko-KR" altLang="en-US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단계에서 도출된 주제와 아이디어를 기반으로 실제 프로젝트를 수행한 세부적인 기간과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활동 내용 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56682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11/23(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11/28(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 및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주제 선정</a:t>
                      </a:r>
                      <a:endParaRPr lang="en-US" altLang="ko-KR" sz="150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 안 구상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11/23(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11/28(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  <a:endParaRPr kumimoji="0" lang="ko-KR" altLang="en-US" sz="1500" i="1" u="none" strike="noStrike" kern="1200" cap="none" spc="-10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11/23(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11/28(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11/23(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11/28(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11/23(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11/28(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 smtClean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11/23(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11/28(</a:t>
                      </a:r>
                      <a:r>
                        <a:rPr lang="ko-KR" altLang="en-US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1500" i="1" u="non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작성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가능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하나의 사례로 간단하게 제시한 것이므로 프로젝트의 성격에 따라 보다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자세하게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과정에서는 활용된 기술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 *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직종의 경우 정확도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chemeClr val="bg2">
                    <a:lumMod val="90000"/>
                  </a:schemeClr>
                </a:bgClr>
              </a:patt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결과는 그 과정이 잘 드러날 수 있도록 가공 과정부터 활용까지 전체적인 프로세스를 확인할 수 있도록 단계별로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</a:t>
            </a:r>
            <a:endParaRPr lang="en-US" altLang="ko-KR" sz="1600" spc="-100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</a:t>
            </a:r>
            <a:r>
              <a:rPr lang="ko-KR" altLang="en-US" sz="1600" spc="-1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드러날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69712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결과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수정 후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-1)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02" y="890511"/>
            <a:ext cx="8394984" cy="53004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5" y="890511"/>
            <a:ext cx="4239217" cy="5315692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5231442" y="1268760"/>
            <a:ext cx="1260140" cy="54006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5322" y="5952356"/>
            <a:ext cx="482453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165B2"/>
                </a:solidFill>
              </a:rPr>
              <a:t>예외처리</a:t>
            </a:r>
            <a:r>
              <a:rPr lang="en-US" altLang="ko-KR" sz="1200" dirty="0" smtClean="0">
                <a:solidFill>
                  <a:srgbClr val="0165B2"/>
                </a:solidFill>
              </a:rPr>
              <a:t>1:</a:t>
            </a:r>
          </a:p>
          <a:p>
            <a:r>
              <a:rPr lang="en-US" altLang="ko-KR" sz="1200" dirty="0" err="1" smtClean="0">
                <a:solidFill>
                  <a:srgbClr val="0165B2"/>
                </a:solidFill>
              </a:rPr>
              <a:t>InputMismatchException</a:t>
            </a:r>
            <a:r>
              <a:rPr lang="en-US" altLang="ko-KR" sz="1200" dirty="0" smtClean="0">
                <a:solidFill>
                  <a:srgbClr val="0165B2"/>
                </a:solidFill>
              </a:rPr>
              <a:t> </a:t>
            </a:r>
            <a:r>
              <a:rPr lang="ko-KR" altLang="en-US" sz="1200" dirty="0" smtClean="0">
                <a:solidFill>
                  <a:srgbClr val="0165B2"/>
                </a:solidFill>
              </a:rPr>
              <a:t>정수형 </a:t>
            </a:r>
            <a:r>
              <a:rPr lang="ko-KR" altLang="en-US" sz="1200" dirty="0" err="1" smtClean="0">
                <a:solidFill>
                  <a:srgbClr val="0165B2"/>
                </a:solidFill>
              </a:rPr>
              <a:t>입력받아야</a:t>
            </a:r>
            <a:r>
              <a:rPr lang="ko-KR" altLang="en-US" sz="1200" dirty="0" smtClean="0">
                <a:solidFill>
                  <a:srgbClr val="0165B2"/>
                </a:solidFill>
              </a:rPr>
              <a:t> 할 자리</a:t>
            </a:r>
            <a:r>
              <a:rPr lang="en-US" altLang="ko-KR" sz="1200" dirty="0" smtClean="0">
                <a:solidFill>
                  <a:srgbClr val="0165B2"/>
                </a:solidFill>
              </a:rPr>
              <a:t>(</a:t>
            </a:r>
            <a:r>
              <a:rPr lang="ko-KR" altLang="en-US" sz="1200" dirty="0" smtClean="0">
                <a:solidFill>
                  <a:srgbClr val="0165B2"/>
                </a:solidFill>
              </a:rPr>
              <a:t>회원 아이디</a:t>
            </a:r>
            <a:r>
              <a:rPr lang="en-US" altLang="ko-KR" sz="1200" dirty="0" smtClean="0">
                <a:solidFill>
                  <a:srgbClr val="0165B2"/>
                </a:solidFill>
              </a:rPr>
              <a:t>, </a:t>
            </a:r>
            <a:r>
              <a:rPr lang="ko-KR" altLang="en-US" sz="1200" dirty="0" smtClean="0">
                <a:solidFill>
                  <a:srgbClr val="0165B2"/>
                </a:solidFill>
              </a:rPr>
              <a:t>회원 나이</a:t>
            </a:r>
            <a:r>
              <a:rPr lang="en-US" altLang="ko-KR" sz="1200" dirty="0" smtClean="0">
                <a:solidFill>
                  <a:srgbClr val="0165B2"/>
                </a:solidFill>
              </a:rPr>
              <a:t>)</a:t>
            </a:r>
            <a:r>
              <a:rPr lang="ko-KR" altLang="en-US" sz="1200" dirty="0" smtClean="0">
                <a:solidFill>
                  <a:srgbClr val="0165B2"/>
                </a:solidFill>
              </a:rPr>
              <a:t>에 문자열을 </a:t>
            </a:r>
            <a:r>
              <a:rPr lang="ko-KR" altLang="en-US" sz="1200" dirty="0" err="1" smtClean="0">
                <a:solidFill>
                  <a:srgbClr val="0165B2"/>
                </a:solidFill>
              </a:rPr>
              <a:t>입력받아</a:t>
            </a:r>
            <a:r>
              <a:rPr lang="ko-KR" altLang="en-US" sz="1200" dirty="0" smtClean="0">
                <a:solidFill>
                  <a:srgbClr val="0165B2"/>
                </a:solidFill>
              </a:rPr>
              <a:t> 오류 발생 </a:t>
            </a:r>
            <a:endParaRPr lang="ko-KR" altLang="en-US" sz="1200" dirty="0">
              <a:solidFill>
                <a:srgbClr val="0165B2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96000" y="2060848"/>
            <a:ext cx="1872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023992" y="3645024"/>
            <a:ext cx="1872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443766" y="4941168"/>
            <a:ext cx="3100505" cy="38766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6025319" y="4902144"/>
            <a:ext cx="531676" cy="83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096000" y="5471346"/>
            <a:ext cx="8640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56240" y="3894865"/>
            <a:ext cx="4239282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165B2"/>
                </a:solidFill>
              </a:rPr>
              <a:t>Try ~</a:t>
            </a:r>
          </a:p>
          <a:p>
            <a:r>
              <a:rPr lang="en-US" altLang="ko-KR" sz="1200" dirty="0" smtClean="0">
                <a:solidFill>
                  <a:srgbClr val="0165B2"/>
                </a:solidFill>
              </a:rPr>
              <a:t>catch(</a:t>
            </a:r>
            <a:r>
              <a:rPr lang="en-US" altLang="ko-KR" sz="1200" dirty="0" err="1" smtClean="0">
                <a:solidFill>
                  <a:srgbClr val="0165B2"/>
                </a:solidFill>
              </a:rPr>
              <a:t>InputMismatchException</a:t>
            </a:r>
            <a:r>
              <a:rPr lang="en-US" altLang="ko-KR" sz="1200" dirty="0" smtClean="0">
                <a:solidFill>
                  <a:srgbClr val="0165B2"/>
                </a:solidFill>
              </a:rPr>
              <a:t>) </a:t>
            </a:r>
            <a:r>
              <a:rPr lang="ko-KR" altLang="en-US" sz="1200" dirty="0" smtClean="0">
                <a:solidFill>
                  <a:srgbClr val="0165B2"/>
                </a:solidFill>
              </a:rPr>
              <a:t>사용</a:t>
            </a:r>
            <a:endParaRPr lang="en-US" altLang="ko-KR" sz="1200" dirty="0" smtClean="0">
              <a:solidFill>
                <a:srgbClr val="0165B2"/>
              </a:solidFill>
            </a:endParaRPr>
          </a:p>
          <a:p>
            <a:endParaRPr lang="en-US" altLang="ko-KR" sz="1200" dirty="0">
              <a:solidFill>
                <a:srgbClr val="0165B2"/>
              </a:solidFill>
            </a:endParaRPr>
          </a:p>
          <a:p>
            <a:r>
              <a:rPr lang="en-US" altLang="ko-KR" sz="1200" dirty="0" smtClean="0">
                <a:solidFill>
                  <a:srgbClr val="0165B2"/>
                </a:solidFill>
              </a:rPr>
              <a:t>*Catch</a:t>
            </a:r>
            <a:r>
              <a:rPr lang="ko-KR" altLang="en-US" sz="1200" dirty="0" smtClean="0">
                <a:solidFill>
                  <a:srgbClr val="0165B2"/>
                </a:solidFill>
              </a:rPr>
              <a:t>문 안에 잘못 </a:t>
            </a:r>
            <a:r>
              <a:rPr lang="ko-KR" altLang="en-US" sz="1200" dirty="0" err="1" smtClean="0">
                <a:solidFill>
                  <a:srgbClr val="0165B2"/>
                </a:solidFill>
              </a:rPr>
              <a:t>입력받은</a:t>
            </a:r>
            <a:r>
              <a:rPr lang="ko-KR" altLang="en-US" sz="1200" dirty="0" smtClean="0">
                <a:solidFill>
                  <a:srgbClr val="0165B2"/>
                </a:solidFill>
              </a:rPr>
              <a:t> 내용을 다시 입력받기위해 </a:t>
            </a:r>
            <a:r>
              <a:rPr lang="en-US" altLang="ko-KR" sz="1200" dirty="0" err="1" smtClean="0">
                <a:solidFill>
                  <a:srgbClr val="0165B2"/>
                </a:solidFill>
              </a:rPr>
              <a:t>scan.next</a:t>
            </a:r>
            <a:r>
              <a:rPr lang="en-US" altLang="ko-KR" sz="1200" dirty="0" smtClean="0">
                <a:solidFill>
                  <a:srgbClr val="0165B2"/>
                </a:solidFill>
              </a:rPr>
              <a:t>()</a:t>
            </a:r>
            <a:r>
              <a:rPr lang="ko-KR" altLang="en-US" sz="1200" dirty="0" smtClean="0">
                <a:solidFill>
                  <a:srgbClr val="0165B2"/>
                </a:solidFill>
              </a:rPr>
              <a:t>사용</a:t>
            </a:r>
            <a:endParaRPr lang="en-US" altLang="ko-KR" sz="1200" dirty="0" smtClean="0">
              <a:solidFill>
                <a:srgbClr val="0165B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72064" y="1084207"/>
            <a:ext cx="461943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165B2"/>
                </a:solidFill>
              </a:rPr>
              <a:t>*</a:t>
            </a:r>
            <a:r>
              <a:rPr lang="ko-KR" altLang="en-US" sz="1200" dirty="0" smtClean="0">
                <a:solidFill>
                  <a:srgbClr val="0165B2"/>
                </a:solidFill>
              </a:rPr>
              <a:t>잘못 입력했을 경우 </a:t>
            </a:r>
            <a:r>
              <a:rPr lang="ko-KR" altLang="en-US" sz="1200" dirty="0" err="1" smtClean="0">
                <a:solidFill>
                  <a:srgbClr val="0165B2"/>
                </a:solidFill>
              </a:rPr>
              <a:t>입력받기를</a:t>
            </a:r>
            <a:r>
              <a:rPr lang="ko-KR" altLang="en-US" sz="1200" dirty="0" smtClean="0">
                <a:solidFill>
                  <a:srgbClr val="0165B2"/>
                </a:solidFill>
              </a:rPr>
              <a:t> 반복하기 위해 </a:t>
            </a:r>
            <a:r>
              <a:rPr lang="en-US" altLang="ko-KR" sz="1200" dirty="0" smtClean="0">
                <a:solidFill>
                  <a:srgbClr val="0165B2"/>
                </a:solidFill>
              </a:rPr>
              <a:t>while(true)</a:t>
            </a:r>
            <a:r>
              <a:rPr lang="ko-KR" altLang="en-US" sz="1200" dirty="0" smtClean="0">
                <a:solidFill>
                  <a:srgbClr val="0165B2"/>
                </a:solidFill>
              </a:rPr>
              <a:t>를 넣음</a:t>
            </a:r>
            <a:r>
              <a:rPr lang="en-US" altLang="ko-KR" sz="1200" dirty="0" smtClean="0">
                <a:solidFill>
                  <a:srgbClr val="0165B2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0165B2"/>
                </a:solidFill>
              </a:rPr>
              <a:t>제대로 </a:t>
            </a:r>
            <a:r>
              <a:rPr lang="ko-KR" altLang="en-US" sz="1200" dirty="0" err="1" smtClean="0">
                <a:solidFill>
                  <a:srgbClr val="0165B2"/>
                </a:solidFill>
              </a:rPr>
              <a:t>입력받았을</a:t>
            </a:r>
            <a:r>
              <a:rPr lang="ko-KR" altLang="en-US" sz="1200" dirty="0" smtClean="0">
                <a:solidFill>
                  <a:srgbClr val="0165B2"/>
                </a:solidFill>
              </a:rPr>
              <a:t> 경우 </a:t>
            </a:r>
            <a:r>
              <a:rPr lang="en-US" altLang="ko-KR" sz="1200" dirty="0" smtClean="0">
                <a:solidFill>
                  <a:srgbClr val="0165B2"/>
                </a:solidFill>
              </a:rPr>
              <a:t>while</a:t>
            </a:r>
            <a:r>
              <a:rPr lang="ko-KR" altLang="en-US" sz="1200" dirty="0" smtClean="0">
                <a:solidFill>
                  <a:srgbClr val="0165B2"/>
                </a:solidFill>
              </a:rPr>
              <a:t>문을 탈출하기 위해 </a:t>
            </a:r>
            <a:r>
              <a:rPr lang="en-US" altLang="ko-KR" sz="1200" dirty="0" smtClean="0">
                <a:solidFill>
                  <a:srgbClr val="0165B2"/>
                </a:solidFill>
              </a:rPr>
              <a:t>break </a:t>
            </a:r>
            <a:r>
              <a:rPr lang="ko-KR" altLang="en-US" sz="1200" dirty="0" smtClean="0">
                <a:solidFill>
                  <a:srgbClr val="0165B2"/>
                </a:solidFill>
              </a:rPr>
              <a:t>넣음</a:t>
            </a:r>
            <a:endParaRPr lang="ko-KR" altLang="en-US" sz="1200" dirty="0">
              <a:solidFill>
                <a:srgbClr val="0165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69712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결과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수정 후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-2)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700" y="2996952"/>
            <a:ext cx="7964011" cy="34580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232756"/>
            <a:ext cx="5772537" cy="1512168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4259796" y="3063068"/>
            <a:ext cx="1260140" cy="54006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547366" y="4005064"/>
            <a:ext cx="3168814" cy="28803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403812" y="5086021"/>
            <a:ext cx="3168814" cy="28803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276020" y="1347285"/>
            <a:ext cx="4824536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165B2"/>
                </a:solidFill>
              </a:rPr>
              <a:t>예외처리</a:t>
            </a:r>
            <a:r>
              <a:rPr lang="en-US" altLang="ko-KR" sz="1200" dirty="0">
                <a:solidFill>
                  <a:srgbClr val="0165B2"/>
                </a:solidFill>
              </a:rPr>
              <a:t>2</a:t>
            </a:r>
            <a:r>
              <a:rPr lang="en-US" altLang="ko-KR" sz="1200" dirty="0" smtClean="0">
                <a:solidFill>
                  <a:srgbClr val="0165B2"/>
                </a:solidFill>
              </a:rPr>
              <a:t>:</a:t>
            </a:r>
          </a:p>
          <a:p>
            <a:r>
              <a:rPr lang="en-US" altLang="ko-KR" sz="1200" dirty="0" err="1" smtClean="0">
                <a:solidFill>
                  <a:srgbClr val="0165B2"/>
                </a:solidFill>
              </a:rPr>
              <a:t>InputMismatchException</a:t>
            </a:r>
            <a:r>
              <a:rPr lang="en-US" altLang="ko-KR" sz="1200" dirty="0" smtClean="0">
                <a:solidFill>
                  <a:srgbClr val="0165B2"/>
                </a:solidFill>
              </a:rPr>
              <a:t> :</a:t>
            </a:r>
            <a:r>
              <a:rPr lang="ko-KR" altLang="en-US" sz="1200" dirty="0" smtClean="0">
                <a:solidFill>
                  <a:srgbClr val="0165B2"/>
                </a:solidFill>
              </a:rPr>
              <a:t>정수형 </a:t>
            </a:r>
            <a:r>
              <a:rPr lang="ko-KR" altLang="en-US" sz="1200" dirty="0" err="1" smtClean="0">
                <a:solidFill>
                  <a:srgbClr val="0165B2"/>
                </a:solidFill>
              </a:rPr>
              <a:t>입력받아야</a:t>
            </a:r>
            <a:r>
              <a:rPr lang="ko-KR" altLang="en-US" sz="1200" dirty="0" smtClean="0">
                <a:solidFill>
                  <a:srgbClr val="0165B2"/>
                </a:solidFill>
              </a:rPr>
              <a:t> 할 자리</a:t>
            </a:r>
            <a:r>
              <a:rPr lang="en-US" altLang="ko-KR" sz="1200" dirty="0" smtClean="0">
                <a:solidFill>
                  <a:srgbClr val="0165B2"/>
                </a:solidFill>
              </a:rPr>
              <a:t>(</a:t>
            </a:r>
            <a:r>
              <a:rPr lang="ko-KR" altLang="en-US" sz="1200" dirty="0" smtClean="0">
                <a:solidFill>
                  <a:srgbClr val="0165B2"/>
                </a:solidFill>
              </a:rPr>
              <a:t>회원 아이디</a:t>
            </a:r>
            <a:r>
              <a:rPr lang="en-US" altLang="ko-KR" sz="1200" dirty="0" smtClean="0">
                <a:solidFill>
                  <a:srgbClr val="0165B2"/>
                </a:solidFill>
              </a:rPr>
              <a:t>, </a:t>
            </a:r>
            <a:r>
              <a:rPr lang="ko-KR" altLang="en-US" sz="1200" dirty="0" smtClean="0">
                <a:solidFill>
                  <a:srgbClr val="0165B2"/>
                </a:solidFill>
              </a:rPr>
              <a:t>회원 나이</a:t>
            </a:r>
            <a:r>
              <a:rPr lang="en-US" altLang="ko-KR" sz="1200" dirty="0" smtClean="0">
                <a:solidFill>
                  <a:srgbClr val="0165B2"/>
                </a:solidFill>
              </a:rPr>
              <a:t>)</a:t>
            </a:r>
            <a:r>
              <a:rPr lang="ko-KR" altLang="en-US" sz="1200" dirty="0" smtClean="0">
                <a:solidFill>
                  <a:srgbClr val="0165B2"/>
                </a:solidFill>
              </a:rPr>
              <a:t>에 문자열을 </a:t>
            </a:r>
            <a:r>
              <a:rPr lang="ko-KR" altLang="en-US" sz="1200" dirty="0" err="1" smtClean="0">
                <a:solidFill>
                  <a:srgbClr val="0165B2"/>
                </a:solidFill>
              </a:rPr>
              <a:t>입력받아</a:t>
            </a:r>
            <a:r>
              <a:rPr lang="ko-KR" altLang="en-US" sz="1200" dirty="0" smtClean="0">
                <a:solidFill>
                  <a:srgbClr val="0165B2"/>
                </a:solidFill>
              </a:rPr>
              <a:t> 오류 발생</a:t>
            </a:r>
            <a:endParaRPr lang="en-US" altLang="ko-KR" sz="1200" dirty="0" smtClean="0">
              <a:solidFill>
                <a:srgbClr val="0165B2"/>
              </a:solidFill>
            </a:endParaRPr>
          </a:p>
          <a:p>
            <a:endParaRPr lang="en-US" altLang="ko-KR" sz="1200" dirty="0">
              <a:solidFill>
                <a:srgbClr val="0165B2"/>
              </a:solidFill>
            </a:endParaRPr>
          </a:p>
          <a:p>
            <a:r>
              <a:rPr lang="en-US" altLang="ko-KR" sz="1200" dirty="0" err="1" smtClean="0">
                <a:solidFill>
                  <a:srgbClr val="0165B2"/>
                </a:solidFill>
              </a:rPr>
              <a:t>NullPointerException</a:t>
            </a:r>
            <a:r>
              <a:rPr lang="en-US" altLang="ko-KR" sz="1200" dirty="0" smtClean="0">
                <a:solidFill>
                  <a:srgbClr val="0165B2"/>
                </a:solidFill>
              </a:rPr>
              <a:t>  :</a:t>
            </a:r>
            <a:r>
              <a:rPr lang="ko-KR" altLang="en-US" sz="1200" dirty="0" smtClean="0">
                <a:solidFill>
                  <a:srgbClr val="0165B2"/>
                </a:solidFill>
              </a:rPr>
              <a:t>없는 아이디를 입력해서 오류 발생 </a:t>
            </a:r>
            <a:endParaRPr lang="ko-KR" altLang="en-US" sz="1200" dirty="0">
              <a:solidFill>
                <a:srgbClr val="0165B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313" y="3073591"/>
            <a:ext cx="342799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165B2"/>
                </a:solidFill>
              </a:rPr>
              <a:t>사용자가 아이디</a:t>
            </a:r>
            <a:r>
              <a:rPr lang="en-US" altLang="ko-KR" sz="1200" dirty="0" smtClean="0">
                <a:solidFill>
                  <a:srgbClr val="0165B2"/>
                </a:solidFill>
              </a:rPr>
              <a:t>(</a:t>
            </a:r>
            <a:r>
              <a:rPr lang="ko-KR" altLang="en-US" sz="1200" dirty="0" smtClean="0">
                <a:solidFill>
                  <a:srgbClr val="0165B2"/>
                </a:solidFill>
              </a:rPr>
              <a:t>숫자</a:t>
            </a:r>
            <a:r>
              <a:rPr lang="en-US" altLang="ko-KR" sz="1200" dirty="0" smtClean="0">
                <a:solidFill>
                  <a:srgbClr val="0165B2"/>
                </a:solidFill>
              </a:rPr>
              <a:t>)</a:t>
            </a:r>
            <a:r>
              <a:rPr lang="ko-KR" altLang="en-US" sz="1200" dirty="0" smtClean="0">
                <a:solidFill>
                  <a:srgbClr val="0165B2"/>
                </a:solidFill>
              </a:rPr>
              <a:t>를 제대로 입력할 때까지 반복하기 위해 </a:t>
            </a:r>
            <a:r>
              <a:rPr lang="en-US" altLang="ko-KR" sz="1200" dirty="0" smtClean="0">
                <a:solidFill>
                  <a:srgbClr val="0165B2"/>
                </a:solidFill>
              </a:rPr>
              <a:t>while(true) </a:t>
            </a:r>
            <a:r>
              <a:rPr lang="ko-KR" altLang="en-US" sz="1200" dirty="0" smtClean="0">
                <a:solidFill>
                  <a:srgbClr val="0165B2"/>
                </a:solidFill>
              </a:rPr>
              <a:t>사용</a:t>
            </a:r>
            <a:endParaRPr lang="en-US" altLang="ko-KR" sz="1200" dirty="0">
              <a:solidFill>
                <a:srgbClr val="0165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697120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결과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수정 후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-2)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700" y="2996952"/>
            <a:ext cx="7964011" cy="34580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232756"/>
            <a:ext cx="5772537" cy="1512168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4259796" y="3063068"/>
            <a:ext cx="1260140" cy="54006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547366" y="4005064"/>
            <a:ext cx="3168814" cy="28803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403812" y="5086021"/>
            <a:ext cx="3168814" cy="28803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276020" y="1347285"/>
            <a:ext cx="4824536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165B2"/>
                </a:solidFill>
              </a:rPr>
              <a:t>예외처리</a:t>
            </a:r>
            <a:r>
              <a:rPr lang="en-US" altLang="ko-KR" sz="1200" dirty="0">
                <a:solidFill>
                  <a:srgbClr val="0165B2"/>
                </a:solidFill>
              </a:rPr>
              <a:t>2</a:t>
            </a:r>
            <a:r>
              <a:rPr lang="en-US" altLang="ko-KR" sz="1200" dirty="0" smtClean="0">
                <a:solidFill>
                  <a:srgbClr val="0165B2"/>
                </a:solidFill>
              </a:rPr>
              <a:t>:</a:t>
            </a:r>
          </a:p>
          <a:p>
            <a:r>
              <a:rPr lang="en-US" altLang="ko-KR" sz="1200" dirty="0" err="1" smtClean="0">
                <a:solidFill>
                  <a:srgbClr val="0165B2"/>
                </a:solidFill>
              </a:rPr>
              <a:t>InputMismatchException</a:t>
            </a:r>
            <a:r>
              <a:rPr lang="en-US" altLang="ko-KR" sz="1200" dirty="0" smtClean="0">
                <a:solidFill>
                  <a:srgbClr val="0165B2"/>
                </a:solidFill>
              </a:rPr>
              <a:t> :</a:t>
            </a:r>
            <a:r>
              <a:rPr lang="ko-KR" altLang="en-US" sz="1200" dirty="0" smtClean="0">
                <a:solidFill>
                  <a:srgbClr val="0165B2"/>
                </a:solidFill>
              </a:rPr>
              <a:t>정수형 </a:t>
            </a:r>
            <a:r>
              <a:rPr lang="ko-KR" altLang="en-US" sz="1200" dirty="0" err="1" smtClean="0">
                <a:solidFill>
                  <a:srgbClr val="0165B2"/>
                </a:solidFill>
              </a:rPr>
              <a:t>입력받아야</a:t>
            </a:r>
            <a:r>
              <a:rPr lang="ko-KR" altLang="en-US" sz="1200" dirty="0" smtClean="0">
                <a:solidFill>
                  <a:srgbClr val="0165B2"/>
                </a:solidFill>
              </a:rPr>
              <a:t> 할 자리</a:t>
            </a:r>
            <a:r>
              <a:rPr lang="en-US" altLang="ko-KR" sz="1200" dirty="0" smtClean="0">
                <a:solidFill>
                  <a:srgbClr val="0165B2"/>
                </a:solidFill>
              </a:rPr>
              <a:t>(</a:t>
            </a:r>
            <a:r>
              <a:rPr lang="ko-KR" altLang="en-US" sz="1200" dirty="0" smtClean="0">
                <a:solidFill>
                  <a:srgbClr val="0165B2"/>
                </a:solidFill>
              </a:rPr>
              <a:t>회원 아이디</a:t>
            </a:r>
            <a:r>
              <a:rPr lang="en-US" altLang="ko-KR" sz="1200" dirty="0" smtClean="0">
                <a:solidFill>
                  <a:srgbClr val="0165B2"/>
                </a:solidFill>
              </a:rPr>
              <a:t>, </a:t>
            </a:r>
            <a:r>
              <a:rPr lang="ko-KR" altLang="en-US" sz="1200" dirty="0" smtClean="0">
                <a:solidFill>
                  <a:srgbClr val="0165B2"/>
                </a:solidFill>
              </a:rPr>
              <a:t>회원 나이</a:t>
            </a:r>
            <a:r>
              <a:rPr lang="en-US" altLang="ko-KR" sz="1200" dirty="0" smtClean="0">
                <a:solidFill>
                  <a:srgbClr val="0165B2"/>
                </a:solidFill>
              </a:rPr>
              <a:t>)</a:t>
            </a:r>
            <a:r>
              <a:rPr lang="ko-KR" altLang="en-US" sz="1200" dirty="0" smtClean="0">
                <a:solidFill>
                  <a:srgbClr val="0165B2"/>
                </a:solidFill>
              </a:rPr>
              <a:t>에 문자열을 </a:t>
            </a:r>
            <a:r>
              <a:rPr lang="ko-KR" altLang="en-US" sz="1200" dirty="0" err="1" smtClean="0">
                <a:solidFill>
                  <a:srgbClr val="0165B2"/>
                </a:solidFill>
              </a:rPr>
              <a:t>입력받아</a:t>
            </a:r>
            <a:r>
              <a:rPr lang="ko-KR" altLang="en-US" sz="1200" dirty="0" smtClean="0">
                <a:solidFill>
                  <a:srgbClr val="0165B2"/>
                </a:solidFill>
              </a:rPr>
              <a:t> 오류 발생</a:t>
            </a:r>
            <a:endParaRPr lang="en-US" altLang="ko-KR" sz="1200" dirty="0" smtClean="0">
              <a:solidFill>
                <a:srgbClr val="0165B2"/>
              </a:solidFill>
            </a:endParaRPr>
          </a:p>
          <a:p>
            <a:endParaRPr lang="en-US" altLang="ko-KR" sz="1200" dirty="0">
              <a:solidFill>
                <a:srgbClr val="0165B2"/>
              </a:solidFill>
            </a:endParaRPr>
          </a:p>
          <a:p>
            <a:r>
              <a:rPr lang="en-US" altLang="ko-KR" sz="1200" dirty="0" err="1" smtClean="0">
                <a:solidFill>
                  <a:srgbClr val="0165B2"/>
                </a:solidFill>
              </a:rPr>
              <a:t>NullPointerException</a:t>
            </a:r>
            <a:r>
              <a:rPr lang="en-US" altLang="ko-KR" sz="1200" dirty="0" smtClean="0">
                <a:solidFill>
                  <a:srgbClr val="0165B2"/>
                </a:solidFill>
              </a:rPr>
              <a:t>  :</a:t>
            </a:r>
            <a:r>
              <a:rPr lang="ko-KR" altLang="en-US" sz="1200" dirty="0" smtClean="0">
                <a:solidFill>
                  <a:srgbClr val="0165B2"/>
                </a:solidFill>
              </a:rPr>
              <a:t>없는 아이디를 입력해서 오류 발생 </a:t>
            </a:r>
            <a:endParaRPr lang="ko-KR" altLang="en-US" sz="1200" dirty="0">
              <a:solidFill>
                <a:srgbClr val="0165B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313" y="3073591"/>
            <a:ext cx="342799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165B2"/>
                </a:solidFill>
              </a:rPr>
              <a:t>사용자가 아이디</a:t>
            </a:r>
            <a:r>
              <a:rPr lang="en-US" altLang="ko-KR" sz="1200" dirty="0" smtClean="0">
                <a:solidFill>
                  <a:srgbClr val="0165B2"/>
                </a:solidFill>
              </a:rPr>
              <a:t>(</a:t>
            </a:r>
            <a:r>
              <a:rPr lang="ko-KR" altLang="en-US" sz="1200" dirty="0" smtClean="0">
                <a:solidFill>
                  <a:srgbClr val="0165B2"/>
                </a:solidFill>
              </a:rPr>
              <a:t>숫자</a:t>
            </a:r>
            <a:r>
              <a:rPr lang="en-US" altLang="ko-KR" sz="1200" dirty="0" smtClean="0">
                <a:solidFill>
                  <a:srgbClr val="0165B2"/>
                </a:solidFill>
              </a:rPr>
              <a:t>)</a:t>
            </a:r>
            <a:r>
              <a:rPr lang="ko-KR" altLang="en-US" sz="1200" dirty="0" smtClean="0">
                <a:solidFill>
                  <a:srgbClr val="0165B2"/>
                </a:solidFill>
              </a:rPr>
              <a:t>를 제대로 입력할 때까지 반복하기 위해 </a:t>
            </a:r>
            <a:r>
              <a:rPr lang="en-US" altLang="ko-KR" sz="1200" dirty="0" smtClean="0">
                <a:solidFill>
                  <a:srgbClr val="0165B2"/>
                </a:solidFill>
              </a:rPr>
              <a:t>while(true) </a:t>
            </a:r>
            <a:r>
              <a:rPr lang="ko-KR" altLang="en-US" sz="1200" dirty="0" smtClean="0">
                <a:solidFill>
                  <a:srgbClr val="0165B2"/>
                </a:solidFill>
              </a:rPr>
              <a:t>사용</a:t>
            </a:r>
            <a:endParaRPr lang="en-US" altLang="ko-KR" sz="1200" dirty="0">
              <a:solidFill>
                <a:srgbClr val="0165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2171</TotalTime>
  <Words>728</Words>
  <Application>Microsoft Office PowerPoint</Application>
  <PresentationFormat>와이드스크린</PresentationFormat>
  <Paragraphs>129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Arial</vt:lpstr>
      <vt:lpstr>휴먼둥근헤드라인</vt:lpstr>
      <vt:lpstr>Calibri Light</vt:lpstr>
      <vt:lpstr>HY견고딕</vt:lpstr>
      <vt:lpstr>Calibri</vt:lpstr>
      <vt:lpstr>Wingdings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YJ</cp:lastModifiedBy>
  <cp:revision>248</cp:revision>
  <dcterms:created xsi:type="dcterms:W3CDTF">2014-04-29T00:37:20Z</dcterms:created>
  <dcterms:modified xsi:type="dcterms:W3CDTF">2021-11-29T07:39:47Z</dcterms:modified>
</cp:coreProperties>
</file>