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tags/tag15.xml" ContentType="application/vnd.openxmlformats-officedocument.presentationml.tags+xml"/>
  <Override PartName="/ppt/notesSlides/notesSlide14.xml" ContentType="application/vnd.openxmlformats-officedocument.presentationml.notesSlide+xml"/>
  <Override PartName="/ppt/tags/tag16.xml" ContentType="application/vnd.openxmlformats-officedocument.presentationml.tags+xml"/>
  <Override PartName="/ppt/notesSlides/notesSlide15.xml" ContentType="application/vnd.openxmlformats-officedocument.presentationml.notesSlide+xml"/>
  <Override PartName="/ppt/tags/tag17.xml" ContentType="application/vnd.openxmlformats-officedocument.presentationml.tags+xml"/>
  <Override PartName="/ppt/notesSlides/notesSlide16.xml" ContentType="application/vnd.openxmlformats-officedocument.presentationml.notesSlide+xml"/>
  <Override PartName="/ppt/tags/tag18.xml" ContentType="application/vnd.openxmlformats-officedocument.presentationml.tags+xml"/>
  <Override PartName="/ppt/notesSlides/notesSlide17.xml" ContentType="application/vnd.openxmlformats-officedocument.presentationml.notesSlide+xml"/>
  <Override PartName="/ppt/tags/tag19.xml" ContentType="application/vnd.openxmlformats-officedocument.presentationml.tags+xml"/>
  <Override PartName="/ppt/notesSlides/notesSlide18.xml" ContentType="application/vnd.openxmlformats-officedocument.presentationml.notesSlide+xml"/>
  <Override PartName="/ppt/tags/tag20.xml" ContentType="application/vnd.openxmlformats-officedocument.presentationml.tags+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4"/>
  </p:sldMasterIdLst>
  <p:notesMasterIdLst>
    <p:notesMasterId r:id="rId24"/>
  </p:notesMasterIdLst>
  <p:sldIdLst>
    <p:sldId id="256" r:id="rId5"/>
    <p:sldId id="257" r:id="rId6"/>
    <p:sldId id="258" r:id="rId7"/>
    <p:sldId id="259" r:id="rId8"/>
    <p:sldId id="260" r:id="rId9"/>
    <p:sldId id="261" r:id="rId10"/>
    <p:sldId id="262" r:id="rId11"/>
    <p:sldId id="263" r:id="rId12"/>
    <p:sldId id="270" r:id="rId13"/>
    <p:sldId id="271" r:id="rId14"/>
    <p:sldId id="272" r:id="rId15"/>
    <p:sldId id="273" r:id="rId16"/>
    <p:sldId id="264" r:id="rId17"/>
    <p:sldId id="266" r:id="rId18"/>
    <p:sldId id="274" r:id="rId19"/>
    <p:sldId id="275" r:id="rId20"/>
    <p:sldId id="267" r:id="rId21"/>
    <p:sldId id="268" r:id="rId22"/>
    <p:sldId id="269" r:id="rId23"/>
  </p:sldIdLst>
  <p:sldSz cx="12192000" cy="6858000"/>
  <p:notesSz cx="6858000" cy="9144000"/>
  <p:embeddedFontLst>
    <p:embeddedFont>
      <p:font typeface="Century Gothic" panose="020B0502020202020204" pitchFamily="34" charset="0"/>
      <p:regular r:id="rId25"/>
      <p:bold r:id="rId26"/>
      <p:italic r:id="rId27"/>
      <p:boldItalic r:id="rId28"/>
    </p:embeddedFont>
  </p:embeddedFontLst>
  <p:custDataLst>
    <p:tags r:id="rId29"/>
  </p:custData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0" roundtripDataSignature="AMtx7mhlYlCtF+airiOZksSy3UV5ad0gh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02198C4-3087-4945-87E3-76CBB3509B7E}">
  <a:tblStyle styleId="{802198C4-3087-4945-87E3-76CBB3509B7E}"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816"/>
    <p:restoredTop sz="94714"/>
  </p:normalViewPr>
  <p:slideViewPr>
    <p:cSldViewPr snapToGrid="0">
      <p:cViewPr varScale="1">
        <p:scale>
          <a:sx n="191" d="100"/>
          <a:sy n="191" d="100"/>
        </p:scale>
        <p:origin x="2520" y="18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font" Target="fonts/font2.fntdata"/><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font" Target="fonts/font1.fntdata"/><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gs" Target="tags/tag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font" Target="fonts/font4.fntdata"/><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font" Target="fonts/font3.fntdata"/><Relationship Id="rId30" Type="http://customschemas.google.com/relationships/presentationmetadata" Target="metadata"/><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63919653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2" name="Google Shape;14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9504e2950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9504e29505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2030179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9504e2950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9504e29505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3083249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9504e2950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9504e29505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2388244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0" name="Google Shape;200;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14" name="Google Shape;214;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14" name="Google Shape;214;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91950255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14" name="Google Shape;214;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85066680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
        <p:nvSpPr>
          <p:cNvPr id="221" name="Google Shape;221;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8" name="Google Shape;228;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35" name="Google Shape;235;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9" name="Google Shape;14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7" name="Google Shape;15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
        <p:nvSpPr>
          <p:cNvPr id="165" name="Google Shape;16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
        <p:nvSpPr>
          <p:cNvPr id="172" name="Google Shape;17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
        <p:nvSpPr>
          <p:cNvPr id="179" name="Google Shape;179;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
        <p:nvSpPr>
          <p:cNvPr id="186" name="Google Shape;186;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9504e2950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9504e29505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9504e2950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9504e29505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94530296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2"/>
        <p:cNvGrpSpPr/>
        <p:nvPr/>
      </p:nvGrpSpPr>
      <p:grpSpPr>
        <a:xfrm>
          <a:off x="0" y="0"/>
          <a:ext cx="0" cy="0"/>
          <a:chOff x="0" y="0"/>
          <a:chExt cx="0" cy="0"/>
        </a:xfrm>
      </p:grpSpPr>
      <p:pic>
        <p:nvPicPr>
          <p:cNvPr id="13" name="Google Shape;13;p16"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14" name="Google Shape;14;p16"/>
          <p:cNvSpPr txBox="1">
            <a:spLocks noGrp="1"/>
          </p:cNvSpPr>
          <p:nvPr>
            <p:ph type="ctrTitle"/>
          </p:nvPr>
        </p:nvSpPr>
        <p:spPr>
          <a:xfrm>
            <a:off x="1371600" y="1803405"/>
            <a:ext cx="9448800" cy="1825096"/>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6000"/>
              <a:buFont typeface="Century Gothic"/>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16"/>
          <p:cNvSpPr txBox="1">
            <a:spLocks noGrp="1"/>
          </p:cNvSpPr>
          <p:nvPr>
            <p:ph type="subTitle" idx="1"/>
          </p:nvPr>
        </p:nvSpPr>
        <p:spPr>
          <a:xfrm>
            <a:off x="1371600" y="3632201"/>
            <a:ext cx="9448800" cy="685800"/>
          </a:xfrm>
          <a:prstGeom prst="rect">
            <a:avLst/>
          </a:prstGeom>
          <a:noFill/>
          <a:ln>
            <a:noFill/>
          </a:ln>
        </p:spPr>
        <p:txBody>
          <a:bodyPr spcFirstLastPara="1" wrap="square" lIns="91425" tIns="45700" rIns="91425" bIns="45700" anchor="t" anchorCtr="0">
            <a:normAutofit/>
          </a:bodyPr>
          <a:lstStyle>
            <a:lvl1pPr lvl="0" algn="l">
              <a:lnSpc>
                <a:spcPct val="90000"/>
              </a:lnSpc>
              <a:spcBef>
                <a:spcPts val="1000"/>
              </a:spcBef>
              <a:spcAft>
                <a:spcPts val="0"/>
              </a:spcAft>
              <a:buClr>
                <a:schemeClr val="lt1"/>
              </a:buClr>
              <a:buSzPts val="2000"/>
              <a:buNone/>
              <a:defRPr sz="2000"/>
            </a:lvl1pPr>
            <a:lvl2pPr lvl="1" algn="ctr">
              <a:lnSpc>
                <a:spcPct val="90000"/>
              </a:lnSpc>
              <a:spcBef>
                <a:spcPts val="500"/>
              </a:spcBef>
              <a:spcAft>
                <a:spcPts val="0"/>
              </a:spcAft>
              <a:buClr>
                <a:schemeClr val="lt1"/>
              </a:buClr>
              <a:buSzPts val="2000"/>
              <a:buNone/>
              <a:defRPr sz="2000"/>
            </a:lvl2pPr>
            <a:lvl3pPr lvl="2" algn="ctr">
              <a:lnSpc>
                <a:spcPct val="90000"/>
              </a:lnSpc>
              <a:spcBef>
                <a:spcPts val="500"/>
              </a:spcBef>
              <a:spcAft>
                <a:spcPts val="0"/>
              </a:spcAft>
              <a:buClr>
                <a:schemeClr val="lt1"/>
              </a:buClr>
              <a:buSzPts val="1800"/>
              <a:buNone/>
              <a:defRPr sz="1800"/>
            </a:lvl3pPr>
            <a:lvl4pPr lvl="3" algn="ctr">
              <a:lnSpc>
                <a:spcPct val="90000"/>
              </a:lnSpc>
              <a:spcBef>
                <a:spcPts val="500"/>
              </a:spcBef>
              <a:spcAft>
                <a:spcPts val="0"/>
              </a:spcAft>
              <a:buClr>
                <a:schemeClr val="lt1"/>
              </a:buClr>
              <a:buSzPts val="1600"/>
              <a:buNone/>
              <a:defRPr sz="1600"/>
            </a:lvl4pPr>
            <a:lvl5pPr lvl="4" algn="ctr">
              <a:lnSpc>
                <a:spcPct val="90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a:endParaRPr/>
          </a:p>
        </p:txBody>
      </p:sp>
      <p:sp>
        <p:nvSpPr>
          <p:cNvPr id="16" name="Google Shape;16;p16"/>
          <p:cNvSpPr txBox="1">
            <a:spLocks noGrp="1"/>
          </p:cNvSpPr>
          <p:nvPr>
            <p:ph type="dt" idx="10"/>
          </p:nvPr>
        </p:nvSpPr>
        <p:spPr>
          <a:xfrm>
            <a:off x="7909561" y="4314328"/>
            <a:ext cx="2910840" cy="374642"/>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16"/>
          <p:cNvSpPr txBox="1">
            <a:spLocks noGrp="1"/>
          </p:cNvSpPr>
          <p:nvPr>
            <p:ph type="ftr" idx="11"/>
          </p:nvPr>
        </p:nvSpPr>
        <p:spPr>
          <a:xfrm>
            <a:off x="1371600" y="4323845"/>
            <a:ext cx="6400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16"/>
          <p:cNvSpPr txBox="1">
            <a:spLocks noGrp="1"/>
          </p:cNvSpPr>
          <p:nvPr>
            <p:ph type="sldNum" idx="12"/>
          </p:nvPr>
        </p:nvSpPr>
        <p:spPr>
          <a:xfrm>
            <a:off x="8077200" y="1430866"/>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71"/>
        <p:cNvGrpSpPr/>
        <p:nvPr/>
      </p:nvGrpSpPr>
      <p:grpSpPr>
        <a:xfrm>
          <a:off x="0" y="0"/>
          <a:ext cx="0" cy="0"/>
          <a:chOff x="0" y="0"/>
          <a:chExt cx="0" cy="0"/>
        </a:xfrm>
      </p:grpSpPr>
      <p:sp>
        <p:nvSpPr>
          <p:cNvPr id="72" name="Google Shape;72;p25"/>
          <p:cNvSpPr txBox="1">
            <a:spLocks noGrp="1"/>
          </p:cNvSpPr>
          <p:nvPr>
            <p:ph type="title"/>
          </p:nvPr>
        </p:nvSpPr>
        <p:spPr>
          <a:xfrm>
            <a:off x="685777" y="4697360"/>
            <a:ext cx="10822034" cy="81935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25"/>
          <p:cNvSpPr>
            <a:spLocks noGrp="1"/>
          </p:cNvSpPr>
          <p:nvPr>
            <p:ph type="pic" idx="2"/>
          </p:nvPr>
        </p:nvSpPr>
        <p:spPr>
          <a:xfrm>
            <a:off x="681727" y="941439"/>
            <a:ext cx="10821840" cy="3478161"/>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3200"/>
              <a:buFont typeface="Arial"/>
              <a:buNone/>
              <a:defRPr sz="32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9pPr>
          </a:lstStyle>
          <a:p>
            <a:endParaRPr/>
          </a:p>
        </p:txBody>
      </p:sp>
      <p:sp>
        <p:nvSpPr>
          <p:cNvPr id="74" name="Google Shape;74;p25"/>
          <p:cNvSpPr txBox="1">
            <a:spLocks noGrp="1"/>
          </p:cNvSpPr>
          <p:nvPr>
            <p:ph type="body" idx="1"/>
          </p:nvPr>
        </p:nvSpPr>
        <p:spPr>
          <a:xfrm>
            <a:off x="685800" y="5516715"/>
            <a:ext cx="10820400" cy="701969"/>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75" name="Google Shape;75;p25"/>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25"/>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25"/>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Title and Caption">
  <p:cSld name="Title and Caption">
    <p:spTree>
      <p:nvGrpSpPr>
        <p:cNvPr id="1" name="Shape 78"/>
        <p:cNvGrpSpPr/>
        <p:nvPr/>
      </p:nvGrpSpPr>
      <p:grpSpPr>
        <a:xfrm>
          <a:off x="0" y="0"/>
          <a:ext cx="0" cy="0"/>
          <a:chOff x="0" y="0"/>
          <a:chExt cx="0" cy="0"/>
        </a:xfrm>
      </p:grpSpPr>
      <p:pic>
        <p:nvPicPr>
          <p:cNvPr id="79" name="Google Shape;79;p26"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80" name="Google Shape;80;p26"/>
          <p:cNvSpPr txBox="1">
            <a:spLocks noGrp="1"/>
          </p:cNvSpPr>
          <p:nvPr>
            <p:ph type="title"/>
          </p:nvPr>
        </p:nvSpPr>
        <p:spPr>
          <a:xfrm>
            <a:off x="685800" y="753532"/>
            <a:ext cx="10820400" cy="2802467"/>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26"/>
          <p:cNvSpPr txBox="1">
            <a:spLocks noGrp="1"/>
          </p:cNvSpPr>
          <p:nvPr>
            <p:ph type="body" idx="1"/>
          </p:nvPr>
        </p:nvSpPr>
        <p:spPr>
          <a:xfrm>
            <a:off x="1024467" y="3649133"/>
            <a:ext cx="10130516" cy="999067"/>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82" name="Google Shape;82;p26"/>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26"/>
          <p:cNvSpPr txBox="1">
            <a:spLocks noGrp="1"/>
          </p:cNvSpPr>
          <p:nvPr>
            <p:ph type="ftr" idx="11"/>
          </p:nvPr>
        </p:nvSpPr>
        <p:spPr>
          <a:xfrm>
            <a:off x="685800" y="379941"/>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4" name="Google Shape;84;p26"/>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Quote with Caption">
  <p:cSld name="Quote with Caption">
    <p:spTree>
      <p:nvGrpSpPr>
        <p:cNvPr id="1" name="Shape 85"/>
        <p:cNvGrpSpPr/>
        <p:nvPr/>
      </p:nvGrpSpPr>
      <p:grpSpPr>
        <a:xfrm>
          <a:off x="0" y="0"/>
          <a:ext cx="0" cy="0"/>
          <a:chOff x="0" y="0"/>
          <a:chExt cx="0" cy="0"/>
        </a:xfrm>
      </p:grpSpPr>
      <p:pic>
        <p:nvPicPr>
          <p:cNvPr id="86" name="Google Shape;86;p27"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87" name="Google Shape;87;p27"/>
          <p:cNvSpPr txBox="1">
            <a:spLocks noGrp="1"/>
          </p:cNvSpPr>
          <p:nvPr>
            <p:ph type="title"/>
          </p:nvPr>
        </p:nvSpPr>
        <p:spPr>
          <a:xfrm>
            <a:off x="1024467" y="753533"/>
            <a:ext cx="10151533" cy="260449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8" name="Google Shape;88;p27"/>
          <p:cNvSpPr txBox="1">
            <a:spLocks noGrp="1"/>
          </p:cNvSpPr>
          <p:nvPr>
            <p:ph type="body" idx="1"/>
          </p:nvPr>
        </p:nvSpPr>
        <p:spPr>
          <a:xfrm>
            <a:off x="1303865" y="3365556"/>
            <a:ext cx="9592736" cy="44444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89" name="Google Shape;89;p27"/>
          <p:cNvSpPr txBox="1">
            <a:spLocks noGrp="1"/>
          </p:cNvSpPr>
          <p:nvPr>
            <p:ph type="body" idx="2"/>
          </p:nvPr>
        </p:nvSpPr>
        <p:spPr>
          <a:xfrm>
            <a:off x="1024467" y="3959862"/>
            <a:ext cx="10151533" cy="679871"/>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90" name="Google Shape;90;p27"/>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1" name="Google Shape;91;p27"/>
          <p:cNvSpPr txBox="1">
            <a:spLocks noGrp="1"/>
          </p:cNvSpPr>
          <p:nvPr>
            <p:ph type="ftr" idx="11"/>
          </p:nvPr>
        </p:nvSpPr>
        <p:spPr>
          <a:xfrm>
            <a:off x="685800" y="379941"/>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2" name="Google Shape;92;p27"/>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
        <p:nvSpPr>
          <p:cNvPr id="93" name="Google Shape;93;p27"/>
          <p:cNvSpPr txBox="1"/>
          <p:nvPr/>
        </p:nvSpPr>
        <p:spPr>
          <a:xfrm>
            <a:off x="476250" y="933450"/>
            <a:ext cx="609600" cy="584776"/>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8000"/>
              <a:buFont typeface="Century Gothic"/>
              <a:buNone/>
            </a:pPr>
            <a:r>
              <a:rPr lang="en-US" sz="8000" b="0" i="0" u="none" strike="noStrike" cap="none">
                <a:solidFill>
                  <a:schemeClr val="lt1"/>
                </a:solidFill>
                <a:latin typeface="Century Gothic"/>
                <a:ea typeface="Century Gothic"/>
                <a:cs typeface="Century Gothic"/>
                <a:sym typeface="Century Gothic"/>
              </a:rPr>
              <a:t>“</a:t>
            </a:r>
            <a:endParaRPr sz="1400" b="0" i="0" u="none" strike="noStrike" cap="none">
              <a:solidFill>
                <a:srgbClr val="000000"/>
              </a:solidFill>
              <a:latin typeface="Arial"/>
              <a:ea typeface="Arial"/>
              <a:cs typeface="Arial"/>
              <a:sym typeface="Arial"/>
            </a:endParaRPr>
          </a:p>
        </p:txBody>
      </p:sp>
      <p:sp>
        <p:nvSpPr>
          <p:cNvPr id="94" name="Google Shape;94;p27"/>
          <p:cNvSpPr txBox="1"/>
          <p:nvPr/>
        </p:nvSpPr>
        <p:spPr>
          <a:xfrm>
            <a:off x="10984230" y="2701290"/>
            <a:ext cx="609600" cy="584776"/>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lt1"/>
              </a:buClr>
              <a:buSzPts val="8000"/>
              <a:buFont typeface="Century Gothic"/>
              <a:buNone/>
            </a:pPr>
            <a:r>
              <a:rPr lang="en-US" sz="8000" b="0" i="0" u="none" strike="noStrike" cap="none">
                <a:solidFill>
                  <a:schemeClr val="lt1"/>
                </a:solidFill>
                <a:latin typeface="Century Gothic"/>
                <a:ea typeface="Century Gothic"/>
                <a:cs typeface="Century Gothic"/>
                <a:sym typeface="Century Gothic"/>
              </a:rPr>
              <a:t>”</a:t>
            </a: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Name Card">
  <p:cSld name="Name Card">
    <p:spTree>
      <p:nvGrpSpPr>
        <p:cNvPr id="1" name="Shape 95"/>
        <p:cNvGrpSpPr/>
        <p:nvPr/>
      </p:nvGrpSpPr>
      <p:grpSpPr>
        <a:xfrm>
          <a:off x="0" y="0"/>
          <a:ext cx="0" cy="0"/>
          <a:chOff x="0" y="0"/>
          <a:chExt cx="0" cy="0"/>
        </a:xfrm>
      </p:grpSpPr>
      <p:pic>
        <p:nvPicPr>
          <p:cNvPr id="96" name="Google Shape;96;p28"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97" name="Google Shape;97;p28"/>
          <p:cNvSpPr txBox="1">
            <a:spLocks noGrp="1"/>
          </p:cNvSpPr>
          <p:nvPr>
            <p:ph type="title"/>
          </p:nvPr>
        </p:nvSpPr>
        <p:spPr>
          <a:xfrm>
            <a:off x="1024495" y="1124701"/>
            <a:ext cx="10146186" cy="251183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8" name="Google Shape;98;p28"/>
          <p:cNvSpPr txBox="1">
            <a:spLocks noGrp="1"/>
          </p:cNvSpPr>
          <p:nvPr>
            <p:ph type="body" idx="1"/>
          </p:nvPr>
        </p:nvSpPr>
        <p:spPr>
          <a:xfrm>
            <a:off x="1024467" y="3648315"/>
            <a:ext cx="10144654" cy="9998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99" name="Google Shape;99;p28"/>
          <p:cNvSpPr txBox="1">
            <a:spLocks noGrp="1"/>
          </p:cNvSpPr>
          <p:nvPr>
            <p:ph type="dt" idx="10"/>
          </p:nvPr>
        </p:nvSpPr>
        <p:spPr>
          <a:xfrm>
            <a:off x="7814452" y="378883"/>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0" name="Google Shape;100;p28"/>
          <p:cNvSpPr txBox="1">
            <a:spLocks noGrp="1"/>
          </p:cNvSpPr>
          <p:nvPr>
            <p:ph type="ftr" idx="11"/>
          </p:nvPr>
        </p:nvSpPr>
        <p:spPr>
          <a:xfrm>
            <a:off x="685800" y="378883"/>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1" name="Google Shape;101;p28"/>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3 Column">
  <p:cSld name="3 Column">
    <p:spTree>
      <p:nvGrpSpPr>
        <p:cNvPr id="1" name="Shape 102"/>
        <p:cNvGrpSpPr/>
        <p:nvPr/>
      </p:nvGrpSpPr>
      <p:grpSpPr>
        <a:xfrm>
          <a:off x="0" y="0"/>
          <a:ext cx="0" cy="0"/>
          <a:chOff x="0" y="0"/>
          <a:chExt cx="0" cy="0"/>
        </a:xfrm>
      </p:grpSpPr>
      <p:sp>
        <p:nvSpPr>
          <p:cNvPr id="103" name="Google Shape;103;p29"/>
          <p:cNvSpPr txBox="1">
            <a:spLocks noGrp="1"/>
          </p:cNvSpPr>
          <p:nvPr>
            <p:ph type="title"/>
          </p:nvPr>
        </p:nvSpPr>
        <p:spPr>
          <a:xfrm>
            <a:off x="2895600" y="761999"/>
            <a:ext cx="8610599" cy="1303867"/>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4" name="Google Shape;104;p29"/>
          <p:cNvSpPr txBox="1">
            <a:spLocks noGrp="1"/>
          </p:cNvSpPr>
          <p:nvPr>
            <p:ph type="body" idx="1"/>
          </p:nvPr>
        </p:nvSpPr>
        <p:spPr>
          <a:xfrm>
            <a:off x="685800" y="2202080"/>
            <a:ext cx="3456432" cy="617320"/>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5" name="Google Shape;105;p29"/>
          <p:cNvSpPr txBox="1">
            <a:spLocks noGrp="1"/>
          </p:cNvSpPr>
          <p:nvPr>
            <p:ph type="body" idx="2"/>
          </p:nvPr>
        </p:nvSpPr>
        <p:spPr>
          <a:xfrm>
            <a:off x="685799" y="2904565"/>
            <a:ext cx="3456432" cy="331413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06" name="Google Shape;106;p29"/>
          <p:cNvSpPr txBox="1">
            <a:spLocks noGrp="1"/>
          </p:cNvSpPr>
          <p:nvPr>
            <p:ph type="body" idx="3"/>
          </p:nvPr>
        </p:nvSpPr>
        <p:spPr>
          <a:xfrm>
            <a:off x="4368800" y="2201333"/>
            <a:ext cx="3456432" cy="626534"/>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7" name="Google Shape;107;p29"/>
          <p:cNvSpPr txBox="1">
            <a:spLocks noGrp="1"/>
          </p:cNvSpPr>
          <p:nvPr>
            <p:ph type="body" idx="4"/>
          </p:nvPr>
        </p:nvSpPr>
        <p:spPr>
          <a:xfrm>
            <a:off x="4366858" y="2904067"/>
            <a:ext cx="3456432" cy="331461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08" name="Google Shape;108;p29"/>
          <p:cNvSpPr txBox="1">
            <a:spLocks noGrp="1"/>
          </p:cNvSpPr>
          <p:nvPr>
            <p:ph type="body" idx="5"/>
          </p:nvPr>
        </p:nvSpPr>
        <p:spPr>
          <a:xfrm>
            <a:off x="8051800" y="2192866"/>
            <a:ext cx="3456432" cy="626534"/>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9" name="Google Shape;109;p29"/>
          <p:cNvSpPr txBox="1">
            <a:spLocks noGrp="1"/>
          </p:cNvSpPr>
          <p:nvPr>
            <p:ph type="body" idx="6"/>
          </p:nvPr>
        </p:nvSpPr>
        <p:spPr>
          <a:xfrm>
            <a:off x="8051801" y="2904565"/>
            <a:ext cx="3456432" cy="331413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10" name="Google Shape;110;p29"/>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1" name="Google Shape;111;p29"/>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2" name="Google Shape;112;p29"/>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3 Picture Column">
  <p:cSld name="3 Picture Column">
    <p:spTree>
      <p:nvGrpSpPr>
        <p:cNvPr id="1" name="Shape 113"/>
        <p:cNvGrpSpPr/>
        <p:nvPr/>
      </p:nvGrpSpPr>
      <p:grpSpPr>
        <a:xfrm>
          <a:off x="0" y="0"/>
          <a:ext cx="0" cy="0"/>
          <a:chOff x="0" y="0"/>
          <a:chExt cx="0" cy="0"/>
        </a:xfrm>
      </p:grpSpPr>
      <p:sp>
        <p:nvSpPr>
          <p:cNvPr id="114" name="Google Shape;114;p30"/>
          <p:cNvSpPr txBox="1">
            <a:spLocks noGrp="1"/>
          </p:cNvSpPr>
          <p:nvPr>
            <p:ph type="title"/>
          </p:nvPr>
        </p:nvSpPr>
        <p:spPr>
          <a:xfrm>
            <a:off x="2895600" y="762000"/>
            <a:ext cx="8610599" cy="1295400"/>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5" name="Google Shape;115;p30"/>
          <p:cNvSpPr txBox="1">
            <a:spLocks noGrp="1"/>
          </p:cNvSpPr>
          <p:nvPr>
            <p:ph type="body" idx="1"/>
          </p:nvPr>
        </p:nvSpPr>
        <p:spPr>
          <a:xfrm>
            <a:off x="688618" y="4191000"/>
            <a:ext cx="3451582"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16" name="Google Shape;116;p30"/>
          <p:cNvSpPr>
            <a:spLocks noGrp="1"/>
          </p:cNvSpPr>
          <p:nvPr>
            <p:ph type="pic" idx="2"/>
          </p:nvPr>
        </p:nvSpPr>
        <p:spPr>
          <a:xfrm>
            <a:off x="688618" y="2362200"/>
            <a:ext cx="3451582"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17" name="Google Shape;117;p30"/>
          <p:cNvSpPr txBox="1">
            <a:spLocks noGrp="1"/>
          </p:cNvSpPr>
          <p:nvPr>
            <p:ph type="body" idx="3"/>
          </p:nvPr>
        </p:nvSpPr>
        <p:spPr>
          <a:xfrm>
            <a:off x="688618" y="4873764"/>
            <a:ext cx="3451582"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18" name="Google Shape;118;p30"/>
          <p:cNvSpPr txBox="1">
            <a:spLocks noGrp="1"/>
          </p:cNvSpPr>
          <p:nvPr>
            <p:ph type="body" idx="4"/>
          </p:nvPr>
        </p:nvSpPr>
        <p:spPr>
          <a:xfrm>
            <a:off x="4374263" y="4191000"/>
            <a:ext cx="3448935"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19" name="Google Shape;119;p30"/>
          <p:cNvSpPr>
            <a:spLocks noGrp="1"/>
          </p:cNvSpPr>
          <p:nvPr>
            <p:ph type="pic" idx="5"/>
          </p:nvPr>
        </p:nvSpPr>
        <p:spPr>
          <a:xfrm>
            <a:off x="4374263" y="2362200"/>
            <a:ext cx="3448936"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20" name="Google Shape;120;p30"/>
          <p:cNvSpPr txBox="1">
            <a:spLocks noGrp="1"/>
          </p:cNvSpPr>
          <p:nvPr>
            <p:ph type="body" idx="6"/>
          </p:nvPr>
        </p:nvSpPr>
        <p:spPr>
          <a:xfrm>
            <a:off x="4374264" y="4873763"/>
            <a:ext cx="3448935"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21" name="Google Shape;121;p30"/>
          <p:cNvSpPr txBox="1">
            <a:spLocks noGrp="1"/>
          </p:cNvSpPr>
          <p:nvPr>
            <p:ph type="body" idx="7"/>
          </p:nvPr>
        </p:nvSpPr>
        <p:spPr>
          <a:xfrm>
            <a:off x="8049731" y="4191000"/>
            <a:ext cx="3456469"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22" name="Google Shape;122;p30"/>
          <p:cNvSpPr>
            <a:spLocks noGrp="1"/>
          </p:cNvSpPr>
          <p:nvPr>
            <p:ph type="pic" idx="8"/>
          </p:nvPr>
        </p:nvSpPr>
        <p:spPr>
          <a:xfrm>
            <a:off x="8049855" y="2362200"/>
            <a:ext cx="3447878"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23" name="Google Shape;123;p30"/>
          <p:cNvSpPr txBox="1">
            <a:spLocks noGrp="1"/>
          </p:cNvSpPr>
          <p:nvPr>
            <p:ph type="body" idx="9"/>
          </p:nvPr>
        </p:nvSpPr>
        <p:spPr>
          <a:xfrm>
            <a:off x="8049731" y="4873761"/>
            <a:ext cx="3452445"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24" name="Google Shape;124;p30"/>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5" name="Google Shape;125;p30"/>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6" name="Google Shape;126;p30"/>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27"/>
        <p:cNvGrpSpPr/>
        <p:nvPr/>
      </p:nvGrpSpPr>
      <p:grpSpPr>
        <a:xfrm>
          <a:off x="0" y="0"/>
          <a:ext cx="0" cy="0"/>
          <a:chOff x="0" y="0"/>
          <a:chExt cx="0" cy="0"/>
        </a:xfrm>
      </p:grpSpPr>
      <p:sp>
        <p:nvSpPr>
          <p:cNvPr id="128" name="Google Shape;128;p3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9" name="Google Shape;129;p31"/>
          <p:cNvSpPr txBox="1">
            <a:spLocks noGrp="1"/>
          </p:cNvSpPr>
          <p:nvPr>
            <p:ph type="body" idx="1"/>
          </p:nvPr>
        </p:nvSpPr>
        <p:spPr>
          <a:xfrm rot="5400000">
            <a:off x="4083937" y="-1203579"/>
            <a:ext cx="4024125" cy="108204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30" name="Google Shape;130;p31"/>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1" name="Google Shape;131;p31"/>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2" name="Google Shape;132;p31"/>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133"/>
        <p:cNvGrpSpPr/>
        <p:nvPr/>
      </p:nvGrpSpPr>
      <p:grpSpPr>
        <a:xfrm>
          <a:off x="0" y="0"/>
          <a:ext cx="0" cy="0"/>
          <a:chOff x="0" y="0"/>
          <a:chExt cx="0" cy="0"/>
        </a:xfrm>
      </p:grpSpPr>
      <p:pic>
        <p:nvPicPr>
          <p:cNvPr id="134" name="Google Shape;134;p32"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135" name="Google Shape;135;p32"/>
          <p:cNvSpPr txBox="1">
            <a:spLocks noGrp="1"/>
          </p:cNvSpPr>
          <p:nvPr>
            <p:ph type="title"/>
          </p:nvPr>
        </p:nvSpPr>
        <p:spPr>
          <a:xfrm rot="5400000">
            <a:off x="8525933" y="1667933"/>
            <a:ext cx="3903133" cy="20574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4000"/>
              <a:buFont typeface="Century Gothic"/>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6" name="Google Shape;136;p32"/>
          <p:cNvSpPr txBox="1">
            <a:spLocks noGrp="1"/>
          </p:cNvSpPr>
          <p:nvPr>
            <p:ph type="body" idx="1"/>
          </p:nvPr>
        </p:nvSpPr>
        <p:spPr>
          <a:xfrm rot="5400000">
            <a:off x="3175000" y="-1405467"/>
            <a:ext cx="3903133" cy="8204201"/>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37" name="Google Shape;137;p32"/>
          <p:cNvSpPr txBox="1">
            <a:spLocks noGrp="1"/>
          </p:cNvSpPr>
          <p:nvPr>
            <p:ph type="dt" idx="10"/>
          </p:nvPr>
        </p:nvSpPr>
        <p:spPr>
          <a:xfrm>
            <a:off x="7814452" y="379941"/>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8" name="Google Shape;138;p32"/>
          <p:cNvSpPr txBox="1">
            <a:spLocks noGrp="1"/>
          </p:cNvSpPr>
          <p:nvPr>
            <p:ph type="ftr" idx="11"/>
          </p:nvPr>
        </p:nvSpPr>
        <p:spPr>
          <a:xfrm>
            <a:off x="685800" y="381000"/>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9" name="Google Shape;139;p32"/>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17"/>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17"/>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22" name="Google Shape;22;p17"/>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17"/>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17"/>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25"/>
        <p:cNvGrpSpPr/>
        <p:nvPr/>
      </p:nvGrpSpPr>
      <p:grpSpPr>
        <a:xfrm>
          <a:off x="0" y="0"/>
          <a:ext cx="0" cy="0"/>
          <a:chOff x="0" y="0"/>
          <a:chExt cx="0" cy="0"/>
        </a:xfrm>
      </p:grpSpPr>
      <p:pic>
        <p:nvPicPr>
          <p:cNvPr id="26" name="Google Shape;26;p18"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27" name="Google Shape;27;p18"/>
          <p:cNvSpPr txBox="1">
            <a:spLocks noGrp="1"/>
          </p:cNvSpPr>
          <p:nvPr>
            <p:ph type="title"/>
          </p:nvPr>
        </p:nvSpPr>
        <p:spPr>
          <a:xfrm>
            <a:off x="685800" y="753533"/>
            <a:ext cx="10820399" cy="2801935"/>
          </a:xfrm>
          <a:prstGeom prst="rect">
            <a:avLst/>
          </a:prstGeom>
          <a:noFill/>
          <a:ln>
            <a:noFill/>
          </a:ln>
        </p:spPr>
        <p:txBody>
          <a:bodyPr spcFirstLastPara="1" wrap="square" lIns="91425" tIns="45700" rIns="91425" bIns="45700" anchor="b" anchorCtr="0">
            <a:normAutofit/>
          </a:bodyPr>
          <a:lstStyle>
            <a:lvl1pPr lvl="0" algn="r">
              <a:lnSpc>
                <a:spcPct val="90000"/>
              </a:lnSpc>
              <a:spcBef>
                <a:spcPts val="0"/>
              </a:spcBef>
              <a:spcAft>
                <a:spcPts val="0"/>
              </a:spcAft>
              <a:buClr>
                <a:schemeClr val="lt1"/>
              </a:buClr>
              <a:buSzPts val="4000"/>
              <a:buFont typeface="Century Gothic"/>
              <a:buNone/>
              <a:defRPr sz="4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18"/>
          <p:cNvSpPr txBox="1">
            <a:spLocks noGrp="1"/>
          </p:cNvSpPr>
          <p:nvPr>
            <p:ph type="body" idx="1"/>
          </p:nvPr>
        </p:nvSpPr>
        <p:spPr>
          <a:xfrm>
            <a:off x="1024467" y="3641725"/>
            <a:ext cx="10490200" cy="955675"/>
          </a:xfrm>
          <a:prstGeom prst="rect">
            <a:avLst/>
          </a:prstGeom>
          <a:noFill/>
          <a:ln>
            <a:noFill/>
          </a:ln>
        </p:spPr>
        <p:txBody>
          <a:bodyPr spcFirstLastPara="1" wrap="square" lIns="91425" tIns="45700" rIns="91425" bIns="45700" anchor="t" anchorCtr="0">
            <a:normAutofit/>
          </a:bodyPr>
          <a:lstStyle>
            <a:lvl1pPr marL="457200" lvl="0" indent="-228600" algn="r">
              <a:lnSpc>
                <a:spcPct val="90000"/>
              </a:lnSpc>
              <a:spcBef>
                <a:spcPts val="1000"/>
              </a:spcBef>
              <a:spcAft>
                <a:spcPts val="0"/>
              </a:spcAft>
              <a:buClr>
                <a:schemeClr val="lt1"/>
              </a:buClr>
              <a:buSzPts val="2200"/>
              <a:buNone/>
              <a:defRPr sz="2200">
                <a:solidFill>
                  <a:schemeClr val="lt1"/>
                </a:solidFill>
              </a:defRPr>
            </a:lvl1pPr>
            <a:lvl2pPr marL="914400" lvl="1" indent="-228600" algn="l">
              <a:lnSpc>
                <a:spcPct val="90000"/>
              </a:lnSpc>
              <a:spcBef>
                <a:spcPts val="500"/>
              </a:spcBef>
              <a:spcAft>
                <a:spcPts val="0"/>
              </a:spcAft>
              <a:buClr>
                <a:schemeClr val="lt1"/>
              </a:buClr>
              <a:buSzPts val="2000"/>
              <a:buNone/>
              <a:defRPr sz="2000">
                <a:solidFill>
                  <a:schemeClr val="lt1"/>
                </a:solidFill>
              </a:defRPr>
            </a:lvl2pPr>
            <a:lvl3pPr marL="1371600" lvl="2" indent="-228600" algn="l">
              <a:lnSpc>
                <a:spcPct val="90000"/>
              </a:lnSpc>
              <a:spcBef>
                <a:spcPts val="500"/>
              </a:spcBef>
              <a:spcAft>
                <a:spcPts val="0"/>
              </a:spcAft>
              <a:buClr>
                <a:schemeClr val="lt1"/>
              </a:buClr>
              <a:buSzPts val="1800"/>
              <a:buNone/>
              <a:defRPr sz="1800">
                <a:solidFill>
                  <a:schemeClr val="lt1"/>
                </a:solidFill>
              </a:defRPr>
            </a:lvl3pPr>
            <a:lvl4pPr marL="1828800" lvl="3" indent="-228600" algn="l">
              <a:lnSpc>
                <a:spcPct val="90000"/>
              </a:lnSpc>
              <a:spcBef>
                <a:spcPts val="500"/>
              </a:spcBef>
              <a:spcAft>
                <a:spcPts val="0"/>
              </a:spcAft>
              <a:buClr>
                <a:schemeClr val="lt1"/>
              </a:buClr>
              <a:buSzPts val="1600"/>
              <a:buNone/>
              <a:defRPr sz="1600">
                <a:solidFill>
                  <a:schemeClr val="lt1"/>
                </a:solidFill>
              </a:defRPr>
            </a:lvl4pPr>
            <a:lvl5pPr marL="2286000" lvl="4" indent="-228600" algn="l">
              <a:lnSpc>
                <a:spcPct val="90000"/>
              </a:lnSpc>
              <a:spcBef>
                <a:spcPts val="500"/>
              </a:spcBef>
              <a:spcAft>
                <a:spcPts val="0"/>
              </a:spcAft>
              <a:buClr>
                <a:schemeClr val="lt1"/>
              </a:buClr>
              <a:buSzPts val="1600"/>
              <a:buNone/>
              <a:defRPr sz="1600">
                <a:solidFill>
                  <a:schemeClr val="lt1"/>
                </a:solidFill>
              </a:defRPr>
            </a:lvl5pPr>
            <a:lvl6pPr marL="2743200" lvl="5" indent="-228600" algn="l">
              <a:lnSpc>
                <a:spcPct val="90000"/>
              </a:lnSpc>
              <a:spcBef>
                <a:spcPts val="500"/>
              </a:spcBef>
              <a:spcAft>
                <a:spcPts val="0"/>
              </a:spcAft>
              <a:buClr>
                <a:schemeClr val="lt1"/>
              </a:buClr>
              <a:buSzPts val="1600"/>
              <a:buNone/>
              <a:defRPr sz="1600">
                <a:solidFill>
                  <a:schemeClr val="lt1"/>
                </a:solidFill>
              </a:defRPr>
            </a:lvl6pPr>
            <a:lvl7pPr marL="3200400" lvl="6" indent="-228600" algn="l">
              <a:lnSpc>
                <a:spcPct val="90000"/>
              </a:lnSpc>
              <a:spcBef>
                <a:spcPts val="500"/>
              </a:spcBef>
              <a:spcAft>
                <a:spcPts val="0"/>
              </a:spcAft>
              <a:buClr>
                <a:schemeClr val="lt1"/>
              </a:buClr>
              <a:buSzPts val="1600"/>
              <a:buNone/>
              <a:defRPr sz="1600">
                <a:solidFill>
                  <a:schemeClr val="lt1"/>
                </a:solidFill>
              </a:defRPr>
            </a:lvl7pPr>
            <a:lvl8pPr marL="3657600" lvl="7" indent="-228600" algn="l">
              <a:lnSpc>
                <a:spcPct val="90000"/>
              </a:lnSpc>
              <a:spcBef>
                <a:spcPts val="500"/>
              </a:spcBef>
              <a:spcAft>
                <a:spcPts val="0"/>
              </a:spcAft>
              <a:buClr>
                <a:schemeClr val="lt1"/>
              </a:buClr>
              <a:buSzPts val="1600"/>
              <a:buNone/>
              <a:defRPr sz="1600">
                <a:solidFill>
                  <a:schemeClr val="lt1"/>
                </a:solidFill>
              </a:defRPr>
            </a:lvl8pPr>
            <a:lvl9pPr marL="4114800" lvl="8" indent="-228600" algn="l">
              <a:lnSpc>
                <a:spcPct val="90000"/>
              </a:lnSpc>
              <a:spcBef>
                <a:spcPts val="500"/>
              </a:spcBef>
              <a:spcAft>
                <a:spcPts val="0"/>
              </a:spcAft>
              <a:buClr>
                <a:schemeClr val="lt1"/>
              </a:buClr>
              <a:buSzPts val="1600"/>
              <a:buNone/>
              <a:defRPr sz="1600">
                <a:solidFill>
                  <a:schemeClr val="lt1"/>
                </a:solidFill>
              </a:defRPr>
            </a:lvl9pPr>
          </a:lstStyle>
          <a:p>
            <a:endParaRPr/>
          </a:p>
        </p:txBody>
      </p:sp>
      <p:sp>
        <p:nvSpPr>
          <p:cNvPr id="29" name="Google Shape;29;p18"/>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18"/>
          <p:cNvSpPr txBox="1">
            <a:spLocks noGrp="1"/>
          </p:cNvSpPr>
          <p:nvPr>
            <p:ph type="ftr" idx="11"/>
          </p:nvPr>
        </p:nvSpPr>
        <p:spPr>
          <a:xfrm>
            <a:off x="685800" y="381001"/>
            <a:ext cx="6991492" cy="36406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18"/>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2"/>
        <p:cNvGrpSpPr/>
        <p:nvPr/>
      </p:nvGrpSpPr>
      <p:grpSpPr>
        <a:xfrm>
          <a:off x="0" y="0"/>
          <a:ext cx="0" cy="0"/>
          <a:chOff x="0" y="0"/>
          <a:chExt cx="0" cy="0"/>
        </a:xfrm>
      </p:grpSpPr>
      <p:sp>
        <p:nvSpPr>
          <p:cNvPr id="33" name="Google Shape;33;p19"/>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19"/>
          <p:cNvSpPr txBox="1">
            <a:spLocks noGrp="1"/>
          </p:cNvSpPr>
          <p:nvPr>
            <p:ph type="body" idx="1"/>
          </p:nvPr>
        </p:nvSpPr>
        <p:spPr>
          <a:xfrm>
            <a:off x="685800" y="2194559"/>
            <a:ext cx="53340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5" name="Google Shape;35;p19"/>
          <p:cNvSpPr txBox="1">
            <a:spLocks noGrp="1"/>
          </p:cNvSpPr>
          <p:nvPr>
            <p:ph type="body" idx="2"/>
          </p:nvPr>
        </p:nvSpPr>
        <p:spPr>
          <a:xfrm>
            <a:off x="6172200" y="2194559"/>
            <a:ext cx="53340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6" name="Google Shape;36;p19"/>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19"/>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19"/>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9"/>
        <p:cNvGrpSpPr/>
        <p:nvPr/>
      </p:nvGrpSpPr>
      <p:grpSpPr>
        <a:xfrm>
          <a:off x="0" y="0"/>
          <a:ext cx="0" cy="0"/>
          <a:chOff x="0" y="0"/>
          <a:chExt cx="0" cy="0"/>
        </a:xfrm>
      </p:grpSpPr>
      <p:sp>
        <p:nvSpPr>
          <p:cNvPr id="40" name="Google Shape;40;p20"/>
          <p:cNvSpPr txBox="1">
            <a:spLocks noGrp="1"/>
          </p:cNvSpPr>
          <p:nvPr>
            <p:ph type="title"/>
          </p:nvPr>
        </p:nvSpPr>
        <p:spPr>
          <a:xfrm>
            <a:off x="2895600" y="762000"/>
            <a:ext cx="8610600" cy="1295400"/>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20"/>
          <p:cNvSpPr txBox="1">
            <a:spLocks noGrp="1"/>
          </p:cNvSpPr>
          <p:nvPr>
            <p:ph type="body" idx="1"/>
          </p:nvPr>
        </p:nvSpPr>
        <p:spPr>
          <a:xfrm>
            <a:off x="914409" y="2183802"/>
            <a:ext cx="5079991"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800"/>
              <a:buNone/>
              <a:defRPr sz="28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2" name="Google Shape;42;p20"/>
          <p:cNvSpPr txBox="1">
            <a:spLocks noGrp="1"/>
          </p:cNvSpPr>
          <p:nvPr>
            <p:ph type="body" idx="2"/>
          </p:nvPr>
        </p:nvSpPr>
        <p:spPr>
          <a:xfrm>
            <a:off x="685800" y="3132666"/>
            <a:ext cx="5311775" cy="308601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3" name="Google Shape;43;p20"/>
          <p:cNvSpPr txBox="1">
            <a:spLocks noGrp="1"/>
          </p:cNvSpPr>
          <p:nvPr>
            <p:ph type="body" idx="3"/>
          </p:nvPr>
        </p:nvSpPr>
        <p:spPr>
          <a:xfrm>
            <a:off x="6400800" y="2183802"/>
            <a:ext cx="5105400"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800"/>
              <a:buNone/>
              <a:defRPr sz="28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4" name="Google Shape;44;p20"/>
          <p:cNvSpPr txBox="1">
            <a:spLocks noGrp="1"/>
          </p:cNvSpPr>
          <p:nvPr>
            <p:ph type="body" idx="4"/>
          </p:nvPr>
        </p:nvSpPr>
        <p:spPr>
          <a:xfrm>
            <a:off x="6172200" y="3132666"/>
            <a:ext cx="5334000" cy="308601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5" name="Google Shape;45;p20"/>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20"/>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20"/>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8"/>
        <p:cNvGrpSpPr/>
        <p:nvPr/>
      </p:nvGrpSpPr>
      <p:grpSpPr>
        <a:xfrm>
          <a:off x="0" y="0"/>
          <a:ext cx="0" cy="0"/>
          <a:chOff x="0" y="0"/>
          <a:chExt cx="0" cy="0"/>
        </a:xfrm>
      </p:grpSpPr>
      <p:sp>
        <p:nvSpPr>
          <p:cNvPr id="49" name="Google Shape;49;p2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21"/>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21"/>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21"/>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22"/>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22"/>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22"/>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7"/>
        <p:cNvGrpSpPr/>
        <p:nvPr/>
      </p:nvGrpSpPr>
      <p:grpSpPr>
        <a:xfrm>
          <a:off x="0" y="0"/>
          <a:ext cx="0" cy="0"/>
          <a:chOff x="0" y="0"/>
          <a:chExt cx="0" cy="0"/>
        </a:xfrm>
      </p:grpSpPr>
      <p:sp>
        <p:nvSpPr>
          <p:cNvPr id="58" name="Google Shape;58;p23"/>
          <p:cNvSpPr txBox="1">
            <a:spLocks noGrp="1"/>
          </p:cNvSpPr>
          <p:nvPr>
            <p:ph type="title"/>
          </p:nvPr>
        </p:nvSpPr>
        <p:spPr>
          <a:xfrm>
            <a:off x="685800" y="1524000"/>
            <a:ext cx="4114800"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23"/>
          <p:cNvSpPr txBox="1">
            <a:spLocks noGrp="1"/>
          </p:cNvSpPr>
          <p:nvPr>
            <p:ph type="body" idx="1"/>
          </p:nvPr>
        </p:nvSpPr>
        <p:spPr>
          <a:xfrm>
            <a:off x="4995582" y="746759"/>
            <a:ext cx="6510618" cy="5471925"/>
          </a:xfrm>
          <a:prstGeom prst="rect">
            <a:avLst/>
          </a:prstGeom>
          <a:noFill/>
          <a:ln>
            <a:noFill/>
          </a:ln>
        </p:spPr>
        <p:txBody>
          <a:bodyPr spcFirstLastPara="1" wrap="square" lIns="91425" tIns="45700" rIns="91425" bIns="45700" anchor="ctr"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60" name="Google Shape;60;p23"/>
          <p:cNvSpPr txBox="1">
            <a:spLocks noGrp="1"/>
          </p:cNvSpPr>
          <p:nvPr>
            <p:ph type="body" idx="2"/>
          </p:nvPr>
        </p:nvSpPr>
        <p:spPr>
          <a:xfrm>
            <a:off x="685800" y="3124199"/>
            <a:ext cx="4114800" cy="30944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1" name="Google Shape;61;p23"/>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23"/>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23"/>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4"/>
        <p:cNvGrpSpPr/>
        <p:nvPr/>
      </p:nvGrpSpPr>
      <p:grpSpPr>
        <a:xfrm>
          <a:off x="0" y="0"/>
          <a:ext cx="0" cy="0"/>
          <a:chOff x="0" y="0"/>
          <a:chExt cx="0" cy="0"/>
        </a:xfrm>
      </p:grpSpPr>
      <p:sp>
        <p:nvSpPr>
          <p:cNvPr id="65" name="Google Shape;65;p24"/>
          <p:cNvSpPr txBox="1">
            <a:spLocks noGrp="1"/>
          </p:cNvSpPr>
          <p:nvPr>
            <p:ph type="title"/>
          </p:nvPr>
        </p:nvSpPr>
        <p:spPr>
          <a:xfrm>
            <a:off x="685800" y="1524000"/>
            <a:ext cx="6873240"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24"/>
          <p:cNvSpPr>
            <a:spLocks noGrp="1"/>
          </p:cNvSpPr>
          <p:nvPr>
            <p:ph type="pic" idx="2"/>
          </p:nvPr>
        </p:nvSpPr>
        <p:spPr>
          <a:xfrm>
            <a:off x="7861238" y="751241"/>
            <a:ext cx="3644962" cy="5467443"/>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3200"/>
              <a:buFont typeface="Arial"/>
              <a:buNone/>
              <a:defRPr sz="32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9pPr>
          </a:lstStyle>
          <a:p>
            <a:endParaRPr/>
          </a:p>
        </p:txBody>
      </p:sp>
      <p:sp>
        <p:nvSpPr>
          <p:cNvPr id="67" name="Google Shape;67;p24"/>
          <p:cNvSpPr txBox="1">
            <a:spLocks noGrp="1"/>
          </p:cNvSpPr>
          <p:nvPr>
            <p:ph type="body" idx="1"/>
          </p:nvPr>
        </p:nvSpPr>
        <p:spPr>
          <a:xfrm>
            <a:off x="685800" y="3124199"/>
            <a:ext cx="6873240" cy="30944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8" name="Google Shape;68;p24"/>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24"/>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24"/>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
        <p:cNvGrpSpPr/>
        <p:nvPr/>
      </p:nvGrpSpPr>
      <p:grpSpPr>
        <a:xfrm>
          <a:off x="0" y="0"/>
          <a:ext cx="0" cy="0"/>
          <a:chOff x="0" y="0"/>
          <a:chExt cx="0" cy="0"/>
        </a:xfrm>
      </p:grpSpPr>
      <p:pic>
        <p:nvPicPr>
          <p:cNvPr id="6" name="Google Shape;6;p15" descr="C0-HD-TOP.png"/>
          <p:cNvPicPr preferRelativeResize="0"/>
          <p:nvPr/>
        </p:nvPicPr>
        <p:blipFill rotWithShape="1">
          <a:blip r:embed="rId19">
            <a:alphaModFix/>
          </a:blip>
          <a:srcRect/>
          <a:stretch/>
        </p:blipFill>
        <p:spPr>
          <a:xfrm>
            <a:off x="0" y="0"/>
            <a:ext cx="12192000" cy="1441450"/>
          </a:xfrm>
          <a:prstGeom prst="rect">
            <a:avLst/>
          </a:prstGeom>
          <a:noFill/>
          <a:ln>
            <a:noFill/>
          </a:ln>
        </p:spPr>
      </p:pic>
      <p:sp>
        <p:nvSpPr>
          <p:cNvPr id="7" name="Google Shape;7;p15"/>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marR="0" lvl="0" algn="r" rtl="0">
              <a:lnSpc>
                <a:spcPct val="90000"/>
              </a:lnSpc>
              <a:spcBef>
                <a:spcPts val="0"/>
              </a:spcBef>
              <a:spcAft>
                <a:spcPts val="0"/>
              </a:spcAft>
              <a:buClr>
                <a:schemeClr val="lt1"/>
              </a:buClr>
              <a:buSzPts val="4000"/>
              <a:buFont typeface="Century Gothic"/>
              <a:buNone/>
              <a:defRPr sz="40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8" name="Google Shape;8;p15"/>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lvl1pPr marL="457200" marR="0" lvl="0" indent="-368300" algn="l" rtl="0">
              <a:lnSpc>
                <a:spcPct val="90000"/>
              </a:lnSpc>
              <a:spcBef>
                <a:spcPts val="1000"/>
              </a:spcBef>
              <a:spcAft>
                <a:spcPts val="0"/>
              </a:spcAft>
              <a:buClr>
                <a:schemeClr val="lt1"/>
              </a:buClr>
              <a:buSzPts val="2200"/>
              <a:buFont typeface="Arial"/>
              <a:buChar char="•"/>
              <a:defRPr sz="2200" b="0" i="0" u="none" strike="noStrike" cap="none">
                <a:solidFill>
                  <a:schemeClr val="lt1"/>
                </a:solidFill>
                <a:latin typeface="Century Gothic"/>
                <a:ea typeface="Century Gothic"/>
                <a:cs typeface="Century Gothic"/>
                <a:sym typeface="Century Gothic"/>
              </a:defRPr>
            </a:lvl1pPr>
            <a:lvl2pPr marL="914400" marR="0" lvl="1"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Century Gothic"/>
                <a:ea typeface="Century Gothic"/>
                <a:cs typeface="Century Gothic"/>
                <a:sym typeface="Century Gothic"/>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entury Gothic"/>
                <a:ea typeface="Century Gothic"/>
                <a:cs typeface="Century Gothic"/>
                <a:sym typeface="Century Gothic"/>
              </a:defRPr>
            </a:lvl3pPr>
            <a:lvl4pPr marL="1828800" marR="0" lvl="3"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4pPr>
            <a:lvl5pPr marL="2286000" marR="0" lvl="4"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5pPr>
            <a:lvl6pPr marL="2743200" marR="0" lvl="5"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6pPr>
            <a:lvl7pPr marL="3200400" marR="0" lvl="6"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7pPr>
            <a:lvl8pPr marL="3657600" marR="0" lvl="7"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8pPr>
            <a:lvl9pPr marL="4114800" marR="0" lvl="8"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9" name="Google Shape;9;p15"/>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Clr>
                <a:srgbClr val="000000"/>
              </a:buClr>
              <a:buSzPts val="1400"/>
              <a:buFont typeface="Arial"/>
              <a:buNone/>
              <a:defRPr sz="105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0" name="Google Shape;10;p15"/>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05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1" name="Google Shape;11;p15"/>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11.xml"/><Relationship Id="rId5" Type="http://schemas.openxmlformats.org/officeDocument/2006/relationships/image" Target="../media/image6.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2.xml"/><Relationship Id="rId5" Type="http://schemas.openxmlformats.org/officeDocument/2006/relationships/image" Target="../media/image7.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13.xml"/><Relationship Id="rId5" Type="http://schemas.openxmlformats.org/officeDocument/2006/relationships/image" Target="../media/image8.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14.xml"/><Relationship Id="rId5" Type="http://schemas.openxmlformats.org/officeDocument/2006/relationships/image" Target="../media/image3.png"/><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15.xml"/><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16.xml"/><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17.xml"/><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ags" Target="../tags/tag18.xml"/><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ags" Target="../tags/tag19.xml"/><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tags" Target="../tags/tag20.xml"/><Relationship Id="rId6" Type="http://schemas.openxmlformats.org/officeDocument/2006/relationships/image" Target="../media/image3.png"/><Relationship Id="rId5" Type="http://schemas.openxmlformats.org/officeDocument/2006/relationships/hyperlink" Target="https://gdpr.eu/" TargetMode="External"/><Relationship Id="rId4" Type="http://schemas.openxmlformats.org/officeDocument/2006/relationships/hyperlink" Target="https://nvlpubs.nist.gov/nistpubs/CSWP/NIST.CSWP.04162018.pdf" TargetMode="Externa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 Id="rId5" Type="http://schemas.openxmlformats.org/officeDocument/2006/relationships/image" Target="../media/image3.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8.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9.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10.xml"/><Relationship Id="rId5" Type="http://schemas.openxmlformats.org/officeDocument/2006/relationships/image" Target="../media/image5.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1"/>
          <p:cNvSpPr txBox="1">
            <a:spLocks noGrp="1"/>
          </p:cNvSpPr>
          <p:nvPr>
            <p:ph type="ctrTitle"/>
          </p:nvPr>
        </p:nvSpPr>
        <p:spPr>
          <a:xfrm>
            <a:off x="1371600" y="1790153"/>
            <a:ext cx="9448800" cy="1825096"/>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lt1"/>
              </a:buClr>
              <a:buSzPts val="6000"/>
              <a:buFont typeface="Century Gothic"/>
              <a:buNone/>
            </a:pPr>
            <a:r>
              <a:rPr lang="en-US" dirty="0"/>
              <a:t>Green Pace</a:t>
            </a:r>
            <a:endParaRPr dirty="0"/>
          </a:p>
        </p:txBody>
      </p:sp>
      <p:sp>
        <p:nvSpPr>
          <p:cNvPr id="145" name="Google Shape;145;p1"/>
          <p:cNvSpPr txBox="1">
            <a:spLocks noGrp="1"/>
          </p:cNvSpPr>
          <p:nvPr>
            <p:ph type="subTitle" idx="1"/>
          </p:nvPr>
        </p:nvSpPr>
        <p:spPr>
          <a:xfrm>
            <a:off x="1371600" y="3632200"/>
            <a:ext cx="9448800" cy="1561592"/>
          </a:xfrm>
          <a:prstGeom prst="rect">
            <a:avLst/>
          </a:prstGeom>
          <a:noFill/>
          <a:ln>
            <a:noFill/>
          </a:ln>
        </p:spPr>
        <p:txBody>
          <a:bodyPr spcFirstLastPara="1" wrap="square" lIns="91425" tIns="45700" rIns="91425" bIns="45700" anchor="t" anchorCtr="0">
            <a:normAutofit/>
          </a:bodyPr>
          <a:lstStyle/>
          <a:p>
            <a:pPr marL="0" lvl="0" indent="0" algn="l" rtl="0">
              <a:lnSpc>
                <a:spcPct val="70000"/>
              </a:lnSpc>
              <a:spcBef>
                <a:spcPts val="0"/>
              </a:spcBef>
              <a:spcAft>
                <a:spcPts val="0"/>
              </a:spcAft>
              <a:buClr>
                <a:schemeClr val="lt1"/>
              </a:buClr>
              <a:buSzPts val="1850"/>
              <a:buNone/>
            </a:pPr>
            <a:r>
              <a:rPr lang="en-US" sz="1850" dirty="0"/>
              <a:t>Security Policy Presentation</a:t>
            </a:r>
            <a:endParaRPr dirty="0"/>
          </a:p>
          <a:p>
            <a:pPr marL="0" lvl="0" indent="0" algn="l" rtl="0">
              <a:lnSpc>
                <a:spcPct val="70000"/>
              </a:lnSpc>
              <a:spcBef>
                <a:spcPts val="1000"/>
              </a:spcBef>
              <a:spcAft>
                <a:spcPts val="0"/>
              </a:spcAft>
              <a:buClr>
                <a:schemeClr val="lt1"/>
              </a:buClr>
              <a:buSzPts val="1850"/>
              <a:buNone/>
            </a:pPr>
            <a:r>
              <a:rPr lang="en-US" sz="1850" dirty="0"/>
              <a:t>Developer Corey Hamilton</a:t>
            </a:r>
            <a:endParaRPr sz="1850" i="1" dirty="0"/>
          </a:p>
        </p:txBody>
      </p:sp>
      <p:pic>
        <p:nvPicPr>
          <p:cNvPr id="146" name="Google Shape;146;p1" descr="Green Pace logo"/>
          <p:cNvPicPr preferRelativeResize="0"/>
          <p:nvPr/>
        </p:nvPicPr>
        <p:blipFill>
          <a:blip r:embed="rId4">
            <a:alphaModFix/>
          </a:blip>
          <a:stretch>
            <a:fillRect/>
          </a:stretch>
        </p:blipFill>
        <p:spPr>
          <a:xfrm>
            <a:off x="7440774" y="659854"/>
            <a:ext cx="2921424" cy="3786772"/>
          </a:xfrm>
          <a:prstGeom prst="rect">
            <a:avLst/>
          </a:prstGeom>
          <a:noFill/>
          <a:ln>
            <a:noFill/>
          </a:ln>
        </p:spPr>
      </p:pic>
    </p:spTree>
    <p:custDataLst>
      <p:tags r:id="rId1"/>
    </p:custDataLst>
  </p:cSld>
  <p:clrMapOvr>
    <a:masterClrMapping/>
  </p:clrMapOvr>
  <mc:AlternateContent xmlns:mc="http://schemas.openxmlformats.org/markup-compatibility/2006">
    <mc:Choice xmlns:p14="http://schemas.microsoft.com/office/powerpoint/2010/main" Requires="p14">
      <p:transition spd="slow" p14:dur="2000" advTm="8371"/>
    </mc:Choice>
    <mc:Fallback>
      <p:transition spd="slow" advTm="8371"/>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g9504e29505_0_0"/>
          <p:cNvSpPr txBox="1">
            <a:spLocks noGrp="1"/>
          </p:cNvSpPr>
          <p:nvPr>
            <p:ph type="title"/>
          </p:nvPr>
        </p:nvSpPr>
        <p:spPr>
          <a:xfrm>
            <a:off x="4107755" y="-39312"/>
            <a:ext cx="3356692" cy="12930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SzPts val="1800"/>
              <a:buNone/>
            </a:pPr>
            <a:r>
              <a:rPr lang="en-US" dirty="0"/>
              <a:t>Unit Testing</a:t>
            </a:r>
            <a:endParaRPr dirty="0"/>
          </a:p>
        </p:txBody>
      </p:sp>
      <p:sp>
        <p:nvSpPr>
          <p:cNvPr id="196" name="Google Shape;196;g9504e29505_0_0"/>
          <p:cNvSpPr txBox="1">
            <a:spLocks noGrp="1"/>
          </p:cNvSpPr>
          <p:nvPr>
            <p:ph type="body" idx="1"/>
          </p:nvPr>
        </p:nvSpPr>
        <p:spPr>
          <a:xfrm>
            <a:off x="685800" y="520606"/>
            <a:ext cx="10820400" cy="2574509"/>
          </a:xfrm>
          <a:prstGeom prst="rect">
            <a:avLst/>
          </a:prstGeom>
          <a:noFill/>
          <a:ln>
            <a:noFill/>
          </a:ln>
        </p:spPr>
        <p:txBody>
          <a:bodyPr spcFirstLastPara="1" wrap="square" lIns="91425" tIns="45700" rIns="91425" bIns="45700" anchor="t" anchorCtr="0">
            <a:noAutofit/>
          </a:bodyPr>
          <a:lstStyle/>
          <a:p>
            <a:r>
              <a:rPr lang="en-US" b="1" dirty="0"/>
              <a:t>Test 2 - Positive Result</a:t>
            </a:r>
          </a:p>
          <a:p>
            <a:r>
              <a:rPr lang="en-US" b="1" dirty="0"/>
              <a:t>Title: Does the application prevent SQL injection with malicious input?</a:t>
            </a:r>
            <a:endParaRPr lang="en-US" dirty="0"/>
          </a:p>
          <a:p>
            <a:r>
              <a:rPr lang="en-US" b="1" dirty="0"/>
              <a:t>Test:</a:t>
            </a:r>
            <a:endParaRPr lang="en-US" dirty="0"/>
          </a:p>
          <a:p>
            <a:pPr>
              <a:buFont typeface="Arial" panose="020B0604020202020204" pitchFamily="34" charset="0"/>
              <a:buChar char="•"/>
            </a:pPr>
            <a:r>
              <a:rPr lang="en-US" dirty="0"/>
              <a:t>Input: username = "</a:t>
            </a:r>
            <a:r>
              <a:rPr lang="en-US" dirty="0" err="1"/>
              <a:t>john_doe</a:t>
            </a:r>
            <a:r>
              <a:rPr lang="en-US" dirty="0"/>
              <a:t>"; password = "' OR '1'='1";</a:t>
            </a:r>
          </a:p>
          <a:p>
            <a:pPr>
              <a:buFont typeface="Arial" panose="020B0604020202020204" pitchFamily="34" charset="0"/>
              <a:buChar char="•"/>
            </a:pPr>
            <a:r>
              <a:rPr lang="en-US" dirty="0"/>
              <a:t>Expected Result: Application rejects the login attempt due to SQL injection attempt.</a:t>
            </a:r>
          </a:p>
        </p:txBody>
      </p:sp>
      <p:pic>
        <p:nvPicPr>
          <p:cNvPr id="197" name="Google Shape;197;g9504e29505_0_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
        <p:nvSpPr>
          <p:cNvPr id="4" name="TextBox 3">
            <a:extLst>
              <a:ext uri="{FF2B5EF4-FFF2-40B4-BE49-F238E27FC236}">
                <a16:creationId xmlns:a16="http://schemas.microsoft.com/office/drawing/2014/main" id="{79CAAFDE-3398-3461-4556-0596997D3416}"/>
              </a:ext>
            </a:extLst>
          </p:cNvPr>
          <p:cNvSpPr txBox="1"/>
          <p:nvPr/>
        </p:nvSpPr>
        <p:spPr>
          <a:xfrm>
            <a:off x="3297180" y="5125979"/>
            <a:ext cx="4932420" cy="738664"/>
          </a:xfrm>
          <a:prstGeom prst="rect">
            <a:avLst/>
          </a:prstGeom>
          <a:noFill/>
        </p:spPr>
        <p:txBody>
          <a:bodyPr wrap="square" rtlCol="0">
            <a:spAutoFit/>
          </a:bodyPr>
          <a:lstStyle/>
          <a:p>
            <a:r>
              <a:rPr lang="en-US" b="1" dirty="0">
                <a:solidFill>
                  <a:schemeClr val="bg1"/>
                </a:solidFill>
              </a:rPr>
              <a:t>Result:</a:t>
            </a:r>
            <a:endParaRPr lang="en-US" dirty="0">
              <a:solidFill>
                <a:schemeClr val="bg1"/>
              </a:solidFill>
            </a:endParaRPr>
          </a:p>
          <a:p>
            <a:pPr>
              <a:buFont typeface="Arial" panose="020B0604020202020204" pitchFamily="34" charset="0"/>
              <a:buChar char="•"/>
            </a:pPr>
            <a:r>
              <a:rPr lang="en-US" dirty="0">
                <a:solidFill>
                  <a:schemeClr val="bg1"/>
                </a:solidFill>
              </a:rPr>
              <a:t>Passed: The application rejects the login attempt, and no unauthorized access is granted.</a:t>
            </a:r>
          </a:p>
        </p:txBody>
      </p:sp>
      <p:pic>
        <p:nvPicPr>
          <p:cNvPr id="5" name="Picture 4" descr="A screen shot of a computer&#10;&#10;Description automatically generated">
            <a:extLst>
              <a:ext uri="{FF2B5EF4-FFF2-40B4-BE49-F238E27FC236}">
                <a16:creationId xmlns:a16="http://schemas.microsoft.com/office/drawing/2014/main" id="{AA18BBAA-E3B2-8DD9-2ABB-3F7F70031248}"/>
              </a:ext>
            </a:extLst>
          </p:cNvPr>
          <p:cNvPicPr>
            <a:picLocks noChangeAspect="1"/>
          </p:cNvPicPr>
          <p:nvPr/>
        </p:nvPicPr>
        <p:blipFill>
          <a:blip r:embed="rId5"/>
          <a:stretch>
            <a:fillRect/>
          </a:stretch>
        </p:blipFill>
        <p:spPr>
          <a:xfrm>
            <a:off x="2301342" y="3095115"/>
            <a:ext cx="7772400" cy="1655334"/>
          </a:xfrm>
          <a:prstGeom prst="rect">
            <a:avLst/>
          </a:prstGeom>
        </p:spPr>
      </p:pic>
    </p:spTree>
    <p:custDataLst>
      <p:tags r:id="rId1"/>
    </p:custDataLst>
    <p:extLst>
      <p:ext uri="{BB962C8B-B14F-4D97-AF65-F5344CB8AC3E}">
        <p14:creationId xmlns:p14="http://schemas.microsoft.com/office/powerpoint/2010/main" val="2287118094"/>
      </p:ext>
    </p:extLst>
  </p:cSld>
  <p:clrMapOvr>
    <a:masterClrMapping/>
  </p:clrMapOvr>
  <mc:AlternateContent xmlns:mc="http://schemas.openxmlformats.org/markup-compatibility/2006">
    <mc:Choice xmlns:p14="http://schemas.microsoft.com/office/powerpoint/2010/main" Requires="p14">
      <p:transition spd="slow" p14:dur="2000" advTm="59830"/>
    </mc:Choice>
    <mc:Fallback>
      <p:transition spd="slow" advTm="5983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g9504e29505_0_0"/>
          <p:cNvSpPr txBox="1">
            <a:spLocks noGrp="1"/>
          </p:cNvSpPr>
          <p:nvPr>
            <p:ph type="title"/>
          </p:nvPr>
        </p:nvSpPr>
        <p:spPr>
          <a:xfrm>
            <a:off x="4107755" y="-39312"/>
            <a:ext cx="3356692" cy="12930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SzPts val="1800"/>
              <a:buNone/>
            </a:pPr>
            <a:r>
              <a:rPr lang="en-US" dirty="0"/>
              <a:t>Unit Testing</a:t>
            </a:r>
            <a:endParaRPr dirty="0"/>
          </a:p>
        </p:txBody>
      </p:sp>
      <p:sp>
        <p:nvSpPr>
          <p:cNvPr id="196" name="Google Shape;196;g9504e29505_0_0"/>
          <p:cNvSpPr txBox="1">
            <a:spLocks noGrp="1"/>
          </p:cNvSpPr>
          <p:nvPr>
            <p:ph type="body" idx="1"/>
          </p:nvPr>
        </p:nvSpPr>
        <p:spPr>
          <a:xfrm>
            <a:off x="685800" y="520606"/>
            <a:ext cx="10820400" cy="2574509"/>
          </a:xfrm>
          <a:prstGeom prst="rect">
            <a:avLst/>
          </a:prstGeom>
          <a:noFill/>
          <a:ln>
            <a:noFill/>
          </a:ln>
        </p:spPr>
        <p:txBody>
          <a:bodyPr spcFirstLastPara="1" wrap="square" lIns="91425" tIns="45700" rIns="91425" bIns="45700" anchor="t" anchorCtr="0">
            <a:noAutofit/>
          </a:bodyPr>
          <a:lstStyle/>
          <a:p>
            <a:r>
              <a:rPr lang="en-US" b="1" dirty="0"/>
              <a:t>Test 3 - Negative Result</a:t>
            </a:r>
          </a:p>
          <a:p>
            <a:r>
              <a:rPr lang="en-US" b="1" dirty="0"/>
              <a:t>Title: Does the application fail to prevent SQL injection with direct query construction?</a:t>
            </a:r>
            <a:endParaRPr lang="en-US" dirty="0"/>
          </a:p>
          <a:p>
            <a:r>
              <a:rPr lang="en-US" b="1" dirty="0"/>
              <a:t>Test:</a:t>
            </a:r>
            <a:endParaRPr lang="en-US" dirty="0"/>
          </a:p>
          <a:p>
            <a:pPr>
              <a:buFont typeface="Arial" panose="020B0604020202020204" pitchFamily="34" charset="0"/>
              <a:buChar char="•"/>
            </a:pPr>
            <a:r>
              <a:rPr lang="en-US" dirty="0"/>
              <a:t>Input: username = "</a:t>
            </a:r>
            <a:r>
              <a:rPr lang="en-US" dirty="0" err="1"/>
              <a:t>john_doe</a:t>
            </a:r>
            <a:r>
              <a:rPr lang="en-US" dirty="0"/>
              <a:t>"; password = "' OR '1'='1";</a:t>
            </a:r>
          </a:p>
          <a:p>
            <a:pPr>
              <a:buFont typeface="Arial" panose="020B0604020202020204" pitchFamily="34" charset="0"/>
              <a:buChar char="•"/>
            </a:pPr>
            <a:r>
              <a:rPr lang="en-US" dirty="0"/>
              <a:t>Expected Result: Application fails to prevent SQL injection and grants unauthorized access.</a:t>
            </a:r>
          </a:p>
        </p:txBody>
      </p:sp>
      <p:pic>
        <p:nvPicPr>
          <p:cNvPr id="197" name="Google Shape;197;g9504e29505_0_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
        <p:nvSpPr>
          <p:cNvPr id="4" name="TextBox 3">
            <a:extLst>
              <a:ext uri="{FF2B5EF4-FFF2-40B4-BE49-F238E27FC236}">
                <a16:creationId xmlns:a16="http://schemas.microsoft.com/office/drawing/2014/main" id="{79CAAFDE-3398-3461-4556-0596997D3416}"/>
              </a:ext>
            </a:extLst>
          </p:cNvPr>
          <p:cNvSpPr txBox="1"/>
          <p:nvPr/>
        </p:nvSpPr>
        <p:spPr>
          <a:xfrm>
            <a:off x="3230436" y="5645806"/>
            <a:ext cx="4932420" cy="738664"/>
          </a:xfrm>
          <a:prstGeom prst="rect">
            <a:avLst/>
          </a:prstGeom>
          <a:noFill/>
        </p:spPr>
        <p:txBody>
          <a:bodyPr wrap="square" rtlCol="0">
            <a:spAutoFit/>
          </a:bodyPr>
          <a:lstStyle/>
          <a:p>
            <a:r>
              <a:rPr lang="en-US" b="1" dirty="0">
                <a:solidFill>
                  <a:schemeClr val="bg1"/>
                </a:solidFill>
              </a:rPr>
              <a:t>Result:</a:t>
            </a:r>
            <a:endParaRPr lang="en-US" dirty="0">
              <a:solidFill>
                <a:schemeClr val="bg1"/>
              </a:solidFill>
            </a:endParaRPr>
          </a:p>
          <a:p>
            <a:pPr>
              <a:buFont typeface="Arial" panose="020B0604020202020204" pitchFamily="34" charset="0"/>
              <a:buChar char="•"/>
            </a:pPr>
            <a:r>
              <a:rPr lang="en-US" dirty="0">
                <a:solidFill>
                  <a:schemeClr val="bg1"/>
                </a:solidFill>
              </a:rPr>
              <a:t>Failed: The application grants unauthorized access, indicating an SQL injection vulnerability.</a:t>
            </a:r>
          </a:p>
        </p:txBody>
      </p:sp>
      <p:pic>
        <p:nvPicPr>
          <p:cNvPr id="3" name="Picture 2" descr="A black screen with white text&#10;&#10;Description automatically generated">
            <a:extLst>
              <a:ext uri="{FF2B5EF4-FFF2-40B4-BE49-F238E27FC236}">
                <a16:creationId xmlns:a16="http://schemas.microsoft.com/office/drawing/2014/main" id="{216D08F2-EB1B-79F6-C82F-92DD4F4DCC86}"/>
              </a:ext>
            </a:extLst>
          </p:cNvPr>
          <p:cNvPicPr>
            <a:picLocks noChangeAspect="1"/>
          </p:cNvPicPr>
          <p:nvPr/>
        </p:nvPicPr>
        <p:blipFill>
          <a:blip r:embed="rId5"/>
          <a:stretch>
            <a:fillRect/>
          </a:stretch>
        </p:blipFill>
        <p:spPr>
          <a:xfrm>
            <a:off x="2108432" y="3594934"/>
            <a:ext cx="7772400" cy="1093164"/>
          </a:xfrm>
          <a:prstGeom prst="rect">
            <a:avLst/>
          </a:prstGeom>
        </p:spPr>
      </p:pic>
    </p:spTree>
    <p:custDataLst>
      <p:tags r:id="rId1"/>
    </p:custDataLst>
    <p:extLst>
      <p:ext uri="{BB962C8B-B14F-4D97-AF65-F5344CB8AC3E}">
        <p14:creationId xmlns:p14="http://schemas.microsoft.com/office/powerpoint/2010/main" val="3954059253"/>
      </p:ext>
    </p:extLst>
  </p:cSld>
  <p:clrMapOvr>
    <a:masterClrMapping/>
  </p:clrMapOvr>
  <mc:AlternateContent xmlns:mc="http://schemas.openxmlformats.org/markup-compatibility/2006">
    <mc:Choice xmlns:p14="http://schemas.microsoft.com/office/powerpoint/2010/main" Requires="p14">
      <p:transition spd="slow" p14:dur="2000" advTm="39199"/>
    </mc:Choice>
    <mc:Fallback>
      <p:transition spd="slow" advTm="39199"/>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g9504e29505_0_0"/>
          <p:cNvSpPr txBox="1">
            <a:spLocks noGrp="1"/>
          </p:cNvSpPr>
          <p:nvPr>
            <p:ph type="title"/>
          </p:nvPr>
        </p:nvSpPr>
        <p:spPr>
          <a:xfrm>
            <a:off x="4107755" y="-39312"/>
            <a:ext cx="3356692" cy="12930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SzPts val="1800"/>
              <a:buNone/>
            </a:pPr>
            <a:r>
              <a:rPr lang="en-US" dirty="0"/>
              <a:t>Unit Testing</a:t>
            </a:r>
            <a:endParaRPr dirty="0"/>
          </a:p>
        </p:txBody>
      </p:sp>
      <p:sp>
        <p:nvSpPr>
          <p:cNvPr id="196" name="Google Shape;196;g9504e29505_0_0"/>
          <p:cNvSpPr txBox="1">
            <a:spLocks noGrp="1"/>
          </p:cNvSpPr>
          <p:nvPr>
            <p:ph type="body" idx="1"/>
          </p:nvPr>
        </p:nvSpPr>
        <p:spPr>
          <a:xfrm>
            <a:off x="685800" y="520606"/>
            <a:ext cx="10820400" cy="2574509"/>
          </a:xfrm>
          <a:prstGeom prst="rect">
            <a:avLst/>
          </a:prstGeom>
          <a:noFill/>
          <a:ln>
            <a:noFill/>
          </a:ln>
        </p:spPr>
        <p:txBody>
          <a:bodyPr spcFirstLastPara="1" wrap="square" lIns="91425" tIns="45700" rIns="91425" bIns="45700" anchor="t" anchorCtr="0">
            <a:noAutofit/>
          </a:bodyPr>
          <a:lstStyle/>
          <a:p>
            <a:r>
              <a:rPr lang="en-US" b="1" dirty="0"/>
              <a:t>Test 4 - Negative Result</a:t>
            </a:r>
          </a:p>
          <a:p>
            <a:r>
              <a:rPr lang="en-US" b="1" dirty="0"/>
              <a:t>Title: Does the application fail to prevent SQL injection with SQL keywords in input?</a:t>
            </a:r>
            <a:endParaRPr lang="en-US" dirty="0"/>
          </a:p>
          <a:p>
            <a:r>
              <a:rPr lang="en-US" b="1" dirty="0"/>
              <a:t>Test:</a:t>
            </a:r>
            <a:endParaRPr lang="en-US" dirty="0"/>
          </a:p>
          <a:p>
            <a:pPr>
              <a:buFont typeface="Arial" panose="020B0604020202020204" pitchFamily="34" charset="0"/>
              <a:buChar char="•"/>
            </a:pPr>
            <a:r>
              <a:rPr lang="en-US" dirty="0"/>
              <a:t>Input: username = "admin"; password = "' OR 'DROP TABLE users;";</a:t>
            </a:r>
          </a:p>
          <a:p>
            <a:pPr>
              <a:buFont typeface="Arial" panose="020B0604020202020204" pitchFamily="34" charset="0"/>
              <a:buChar char="•"/>
            </a:pPr>
            <a:r>
              <a:rPr lang="en-US" dirty="0"/>
              <a:t>Expected Result: Application fails to prevent SQL injection and executes the malicious query.</a:t>
            </a:r>
          </a:p>
        </p:txBody>
      </p:sp>
      <p:pic>
        <p:nvPicPr>
          <p:cNvPr id="197" name="Google Shape;197;g9504e29505_0_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
        <p:nvSpPr>
          <p:cNvPr id="4" name="TextBox 3">
            <a:extLst>
              <a:ext uri="{FF2B5EF4-FFF2-40B4-BE49-F238E27FC236}">
                <a16:creationId xmlns:a16="http://schemas.microsoft.com/office/drawing/2014/main" id="{79CAAFDE-3398-3461-4556-0596997D3416}"/>
              </a:ext>
            </a:extLst>
          </p:cNvPr>
          <p:cNvSpPr txBox="1"/>
          <p:nvPr/>
        </p:nvSpPr>
        <p:spPr>
          <a:xfrm>
            <a:off x="3230436" y="5645806"/>
            <a:ext cx="4932420" cy="738664"/>
          </a:xfrm>
          <a:prstGeom prst="rect">
            <a:avLst/>
          </a:prstGeom>
          <a:noFill/>
        </p:spPr>
        <p:txBody>
          <a:bodyPr wrap="square" rtlCol="0">
            <a:spAutoFit/>
          </a:bodyPr>
          <a:lstStyle/>
          <a:p>
            <a:r>
              <a:rPr lang="en-US" b="1" dirty="0">
                <a:solidFill>
                  <a:schemeClr val="bg1"/>
                </a:solidFill>
              </a:rPr>
              <a:t>Result:</a:t>
            </a:r>
            <a:endParaRPr lang="en-US" dirty="0">
              <a:solidFill>
                <a:schemeClr val="bg1"/>
              </a:solidFill>
            </a:endParaRPr>
          </a:p>
          <a:p>
            <a:pPr>
              <a:buFont typeface="Arial" panose="020B0604020202020204" pitchFamily="34" charset="0"/>
              <a:buChar char="•"/>
            </a:pPr>
            <a:r>
              <a:rPr lang="en-US" dirty="0">
                <a:solidFill>
                  <a:schemeClr val="bg1"/>
                </a:solidFill>
              </a:rPr>
              <a:t>Failed: The application executes the malicious query, leading to potential data loss or corruption.</a:t>
            </a:r>
          </a:p>
        </p:txBody>
      </p:sp>
      <p:pic>
        <p:nvPicPr>
          <p:cNvPr id="5" name="Picture 4" descr="A black screen with white text&#10;&#10;Description automatically generated">
            <a:extLst>
              <a:ext uri="{FF2B5EF4-FFF2-40B4-BE49-F238E27FC236}">
                <a16:creationId xmlns:a16="http://schemas.microsoft.com/office/drawing/2014/main" id="{CB375854-E84D-9204-871B-D2FF50A66CB3}"/>
              </a:ext>
            </a:extLst>
          </p:cNvPr>
          <p:cNvPicPr>
            <a:picLocks noChangeAspect="1"/>
          </p:cNvPicPr>
          <p:nvPr/>
        </p:nvPicPr>
        <p:blipFill>
          <a:blip r:embed="rId5"/>
          <a:stretch>
            <a:fillRect/>
          </a:stretch>
        </p:blipFill>
        <p:spPr>
          <a:xfrm>
            <a:off x="2209800" y="3762886"/>
            <a:ext cx="7772400" cy="1119752"/>
          </a:xfrm>
          <a:prstGeom prst="rect">
            <a:avLst/>
          </a:prstGeom>
        </p:spPr>
      </p:pic>
    </p:spTree>
    <p:custDataLst>
      <p:tags r:id="rId1"/>
    </p:custDataLst>
    <p:extLst>
      <p:ext uri="{BB962C8B-B14F-4D97-AF65-F5344CB8AC3E}">
        <p14:creationId xmlns:p14="http://schemas.microsoft.com/office/powerpoint/2010/main" val="2337596968"/>
      </p:ext>
    </p:extLst>
  </p:cSld>
  <p:clrMapOvr>
    <a:masterClrMapping/>
  </p:clrMapOvr>
  <mc:AlternateContent xmlns:mc="http://schemas.openxmlformats.org/markup-compatibility/2006">
    <mc:Choice xmlns:p14="http://schemas.microsoft.com/office/powerpoint/2010/main" Requires="p14">
      <p:transition spd="slow" p14:dur="2000" advTm="47687"/>
    </mc:Choice>
    <mc:Fallback>
      <p:transition spd="slow" advTm="47687"/>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9"/>
          <p:cNvSpPr txBox="1">
            <a:spLocks noGrp="1"/>
          </p:cNvSpPr>
          <p:nvPr>
            <p:ph type="title"/>
          </p:nvPr>
        </p:nvSpPr>
        <p:spPr>
          <a:xfrm>
            <a:off x="1126870" y="42914"/>
            <a:ext cx="8610600" cy="824147"/>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AUTOMATION SUMMARY</a:t>
            </a:r>
            <a:endParaRPr dirty="0"/>
          </a:p>
        </p:txBody>
      </p:sp>
      <p:pic>
        <p:nvPicPr>
          <p:cNvPr id="203" name="Google Shape;203;p9" descr="DevSec Ops Toolchain Diagram&#10;Graphical representation of the automation process used in the enforcement and compliance of the Security Policy Standards.&#10;The illustration shows a figure eight or infinity symbol to illustrate that the cycle of development is continuous. It starts with assessing and planning, to designing and building with DevSecOps in the center of the continuous loop to maintain system integrity and then make additional changes to make it more secure."/>
          <p:cNvPicPr preferRelativeResize="0">
            <a:picLocks noGrp="1"/>
          </p:cNvPicPr>
          <p:nvPr>
            <p:ph type="body" idx="1"/>
          </p:nvPr>
        </p:nvPicPr>
        <p:blipFill rotWithShape="1">
          <a:blip r:embed="rId4">
            <a:alphaModFix/>
          </a:blip>
          <a:srcRect/>
          <a:stretch/>
        </p:blipFill>
        <p:spPr>
          <a:xfrm>
            <a:off x="567328" y="86767"/>
            <a:ext cx="2722852" cy="1560588"/>
          </a:xfrm>
          <a:prstGeom prst="rect">
            <a:avLst/>
          </a:prstGeom>
          <a:noFill/>
          <a:ln>
            <a:noFill/>
          </a:ln>
        </p:spPr>
      </p:pic>
      <p:pic>
        <p:nvPicPr>
          <p:cNvPr id="204" name="Google Shape;204;p9" descr="Green Pace logo"/>
          <p:cNvPicPr preferRelativeResize="0"/>
          <p:nvPr/>
        </p:nvPicPr>
        <p:blipFill>
          <a:blip r:embed="rId5">
            <a:alphaModFix/>
          </a:blip>
          <a:stretch>
            <a:fillRect/>
          </a:stretch>
        </p:blipFill>
        <p:spPr>
          <a:xfrm>
            <a:off x="11084074" y="5440526"/>
            <a:ext cx="886601" cy="1149225"/>
          </a:xfrm>
          <a:prstGeom prst="rect">
            <a:avLst/>
          </a:prstGeom>
          <a:noFill/>
          <a:ln>
            <a:noFill/>
          </a:ln>
        </p:spPr>
      </p:pic>
      <p:sp>
        <p:nvSpPr>
          <p:cNvPr id="3" name="TextBox 2">
            <a:extLst>
              <a:ext uri="{FF2B5EF4-FFF2-40B4-BE49-F238E27FC236}">
                <a16:creationId xmlns:a16="http://schemas.microsoft.com/office/drawing/2014/main" id="{9DA1660C-18A1-0C5A-1481-2126EAB8D45B}"/>
              </a:ext>
            </a:extLst>
          </p:cNvPr>
          <p:cNvSpPr txBox="1"/>
          <p:nvPr/>
        </p:nvSpPr>
        <p:spPr>
          <a:xfrm>
            <a:off x="3751042" y="1027867"/>
            <a:ext cx="5479726" cy="5324535"/>
          </a:xfrm>
          <a:prstGeom prst="rect">
            <a:avLst/>
          </a:prstGeom>
          <a:noFill/>
        </p:spPr>
        <p:txBody>
          <a:bodyPr wrap="square" rtlCol="0">
            <a:spAutoFit/>
          </a:bodyPr>
          <a:lstStyle/>
          <a:p>
            <a:pPr marL="742950" lvl="1" indent="-285750">
              <a:buFont typeface="+mj-lt"/>
              <a:buAutoNum type="arabicPeriod"/>
            </a:pPr>
            <a:r>
              <a:rPr lang="en-US" sz="1000" b="1" dirty="0">
                <a:solidFill>
                  <a:schemeClr val="bg1"/>
                </a:solidFill>
              </a:rPr>
              <a:t>Security Tools:</a:t>
            </a:r>
            <a:r>
              <a:rPr lang="en-US" sz="1000" dirty="0">
                <a:solidFill>
                  <a:schemeClr val="bg1"/>
                </a:solidFill>
              </a:rPr>
              <a:t> None</a:t>
            </a:r>
          </a:p>
          <a:p>
            <a:pPr marL="742950" lvl="1" indent="-285750">
              <a:buFont typeface="+mj-lt"/>
              <a:buAutoNum type="arabicPeriod"/>
            </a:pPr>
            <a:r>
              <a:rPr lang="en-US" sz="1000" b="1" dirty="0">
                <a:solidFill>
                  <a:schemeClr val="bg1"/>
                </a:solidFill>
              </a:rPr>
              <a:t>Explanation:</a:t>
            </a:r>
            <a:r>
              <a:rPr lang="en-US" sz="1000" dirty="0">
                <a:solidFill>
                  <a:schemeClr val="bg1"/>
                </a:solidFill>
              </a:rPr>
              <a:t> During the planning stage, security requirements and policies are defined.</a:t>
            </a:r>
          </a:p>
          <a:p>
            <a:pPr>
              <a:buFont typeface="+mj-lt"/>
              <a:buAutoNum type="arabicPeriod"/>
            </a:pPr>
            <a:r>
              <a:rPr lang="en-US" sz="1000" b="1" dirty="0">
                <a:solidFill>
                  <a:schemeClr val="bg1"/>
                </a:solidFill>
              </a:rPr>
              <a:t>Coding:</a:t>
            </a:r>
            <a:endParaRPr lang="en-US" sz="1000" dirty="0">
              <a:solidFill>
                <a:schemeClr val="bg1"/>
              </a:solidFill>
            </a:endParaRPr>
          </a:p>
          <a:p>
            <a:pPr marL="742950" lvl="1" indent="-285750">
              <a:buFont typeface="+mj-lt"/>
              <a:buAutoNum type="arabicPeriod"/>
            </a:pPr>
            <a:r>
              <a:rPr lang="en-US" sz="1000" b="1" dirty="0">
                <a:solidFill>
                  <a:schemeClr val="bg1"/>
                </a:solidFill>
              </a:rPr>
              <a:t>Security Tools:</a:t>
            </a:r>
            <a:r>
              <a:rPr lang="en-US" sz="1000" dirty="0">
                <a:solidFill>
                  <a:schemeClr val="bg1"/>
                </a:solidFill>
              </a:rPr>
              <a:t> Static Code Analysis Tools (e.g., SonarQube)</a:t>
            </a:r>
          </a:p>
          <a:p>
            <a:pPr marL="742950" lvl="1" indent="-285750">
              <a:buFont typeface="+mj-lt"/>
              <a:buAutoNum type="arabicPeriod"/>
            </a:pPr>
            <a:r>
              <a:rPr lang="en-US" sz="1000" b="1" dirty="0">
                <a:solidFill>
                  <a:schemeClr val="bg1"/>
                </a:solidFill>
              </a:rPr>
              <a:t>Explanation:</a:t>
            </a:r>
            <a:r>
              <a:rPr lang="en-US" sz="1000" dirty="0">
                <a:solidFill>
                  <a:schemeClr val="bg1"/>
                </a:solidFill>
              </a:rPr>
              <a:t> These tools analyze the source code for security vulnerabilities and coding standards compliance as developers write code.</a:t>
            </a:r>
          </a:p>
          <a:p>
            <a:pPr>
              <a:buFont typeface="+mj-lt"/>
              <a:buAutoNum type="arabicPeriod"/>
            </a:pPr>
            <a:r>
              <a:rPr lang="en-US" sz="1000" b="1" dirty="0">
                <a:solidFill>
                  <a:schemeClr val="bg1"/>
                </a:solidFill>
              </a:rPr>
              <a:t>Building:</a:t>
            </a:r>
            <a:endParaRPr lang="en-US" sz="1000" dirty="0">
              <a:solidFill>
                <a:schemeClr val="bg1"/>
              </a:solidFill>
            </a:endParaRPr>
          </a:p>
          <a:p>
            <a:pPr marL="742950" lvl="1" indent="-285750">
              <a:buFont typeface="+mj-lt"/>
              <a:buAutoNum type="arabicPeriod"/>
            </a:pPr>
            <a:r>
              <a:rPr lang="en-US" sz="1000" b="1" dirty="0">
                <a:solidFill>
                  <a:schemeClr val="bg1"/>
                </a:solidFill>
              </a:rPr>
              <a:t>Security Tools:</a:t>
            </a:r>
            <a:r>
              <a:rPr lang="en-US" sz="1000" dirty="0">
                <a:solidFill>
                  <a:schemeClr val="bg1"/>
                </a:solidFill>
              </a:rPr>
              <a:t> Dependency Scanners (e.g., OWASP Dependency-Check)</a:t>
            </a:r>
          </a:p>
          <a:p>
            <a:pPr marL="742950" lvl="1" indent="-285750">
              <a:buFont typeface="+mj-lt"/>
              <a:buAutoNum type="arabicPeriod"/>
            </a:pPr>
            <a:r>
              <a:rPr lang="en-US" sz="1000" b="1" dirty="0">
                <a:solidFill>
                  <a:schemeClr val="bg1"/>
                </a:solidFill>
              </a:rPr>
              <a:t>Explanation:</a:t>
            </a:r>
            <a:r>
              <a:rPr lang="en-US" sz="1000" dirty="0">
                <a:solidFill>
                  <a:schemeClr val="bg1"/>
                </a:solidFill>
              </a:rPr>
              <a:t> These tools check for vulnerabilities in third-party libraries and dependencies during the build process.</a:t>
            </a:r>
          </a:p>
          <a:p>
            <a:pPr>
              <a:buFont typeface="+mj-lt"/>
              <a:buAutoNum type="arabicPeriod"/>
            </a:pPr>
            <a:r>
              <a:rPr lang="en-US" sz="1000" b="1" dirty="0">
                <a:solidFill>
                  <a:schemeClr val="bg1"/>
                </a:solidFill>
              </a:rPr>
              <a:t>Testing:</a:t>
            </a:r>
            <a:endParaRPr lang="en-US" sz="1000" dirty="0">
              <a:solidFill>
                <a:schemeClr val="bg1"/>
              </a:solidFill>
            </a:endParaRPr>
          </a:p>
          <a:p>
            <a:pPr marL="742950" lvl="1" indent="-285750">
              <a:buFont typeface="+mj-lt"/>
              <a:buAutoNum type="arabicPeriod"/>
            </a:pPr>
            <a:r>
              <a:rPr lang="en-US" sz="1000" b="1" dirty="0">
                <a:solidFill>
                  <a:schemeClr val="bg1"/>
                </a:solidFill>
              </a:rPr>
              <a:t>Security Tools:</a:t>
            </a:r>
            <a:r>
              <a:rPr lang="en-US" sz="1000" dirty="0">
                <a:solidFill>
                  <a:schemeClr val="bg1"/>
                </a:solidFill>
              </a:rPr>
              <a:t> Dynamic Application Security Testing (DAST), Static Application Security Testing (SAST), Interactive Application Security Testing (IAST) tools</a:t>
            </a:r>
          </a:p>
          <a:p>
            <a:pPr marL="742950" lvl="1" indent="-285750">
              <a:buFont typeface="+mj-lt"/>
              <a:buAutoNum type="arabicPeriod"/>
            </a:pPr>
            <a:r>
              <a:rPr lang="en-US" sz="1000" b="1" dirty="0">
                <a:solidFill>
                  <a:schemeClr val="bg1"/>
                </a:solidFill>
              </a:rPr>
              <a:t>Explanation:</a:t>
            </a:r>
            <a:r>
              <a:rPr lang="en-US" sz="1000" dirty="0">
                <a:solidFill>
                  <a:schemeClr val="bg1"/>
                </a:solidFill>
              </a:rPr>
              <a:t> Automated security tests are run on the application to detect vulnerabilities like SQL injection, XSS, and other security flaws.</a:t>
            </a:r>
          </a:p>
          <a:p>
            <a:pPr>
              <a:buFont typeface="+mj-lt"/>
              <a:buAutoNum type="arabicPeriod"/>
            </a:pPr>
            <a:r>
              <a:rPr lang="en-US" sz="1000" b="1" dirty="0">
                <a:solidFill>
                  <a:schemeClr val="bg1"/>
                </a:solidFill>
              </a:rPr>
              <a:t>Releasing:</a:t>
            </a:r>
            <a:endParaRPr lang="en-US" sz="1000" dirty="0">
              <a:solidFill>
                <a:schemeClr val="bg1"/>
              </a:solidFill>
            </a:endParaRPr>
          </a:p>
          <a:p>
            <a:pPr marL="742950" lvl="1" indent="-285750">
              <a:buFont typeface="+mj-lt"/>
              <a:buAutoNum type="arabicPeriod"/>
            </a:pPr>
            <a:r>
              <a:rPr lang="en-US" sz="1000" b="1" dirty="0">
                <a:solidFill>
                  <a:schemeClr val="bg1"/>
                </a:solidFill>
              </a:rPr>
              <a:t>Security Tools:</a:t>
            </a:r>
            <a:r>
              <a:rPr lang="en-US" sz="1000" dirty="0">
                <a:solidFill>
                  <a:schemeClr val="bg1"/>
                </a:solidFill>
              </a:rPr>
              <a:t> Configuration Management Tools (e.g., Ansible, Chef)</a:t>
            </a:r>
          </a:p>
          <a:p>
            <a:pPr marL="742950" lvl="1" indent="-285750">
              <a:buFont typeface="+mj-lt"/>
              <a:buAutoNum type="arabicPeriod"/>
            </a:pPr>
            <a:r>
              <a:rPr lang="en-US" sz="1000" b="1" dirty="0">
                <a:solidFill>
                  <a:schemeClr val="bg1"/>
                </a:solidFill>
              </a:rPr>
              <a:t>Explanation:</a:t>
            </a:r>
            <a:r>
              <a:rPr lang="en-US" sz="1000" dirty="0">
                <a:solidFill>
                  <a:schemeClr val="bg1"/>
                </a:solidFill>
              </a:rPr>
              <a:t> Ensure that the deployment configurations adhere to security policies and that secrets management is handled securely.</a:t>
            </a:r>
          </a:p>
          <a:p>
            <a:pPr>
              <a:buFont typeface="+mj-lt"/>
              <a:buAutoNum type="arabicPeriod"/>
            </a:pPr>
            <a:r>
              <a:rPr lang="en-US" sz="1000" b="1" dirty="0">
                <a:solidFill>
                  <a:schemeClr val="bg1"/>
                </a:solidFill>
              </a:rPr>
              <a:t>Deploying:</a:t>
            </a:r>
            <a:endParaRPr lang="en-US" sz="1000" dirty="0">
              <a:solidFill>
                <a:schemeClr val="bg1"/>
              </a:solidFill>
            </a:endParaRPr>
          </a:p>
          <a:p>
            <a:pPr marL="742950" lvl="1" indent="-285750">
              <a:buFont typeface="+mj-lt"/>
              <a:buAutoNum type="arabicPeriod"/>
            </a:pPr>
            <a:r>
              <a:rPr lang="en-US" sz="1000" b="1" dirty="0">
                <a:solidFill>
                  <a:schemeClr val="bg1"/>
                </a:solidFill>
              </a:rPr>
              <a:t>Security Tools:</a:t>
            </a:r>
            <a:r>
              <a:rPr lang="en-US" sz="1000" dirty="0">
                <a:solidFill>
                  <a:schemeClr val="bg1"/>
                </a:solidFill>
              </a:rPr>
              <a:t> Container Security Tools (e.g., Docker Security Scanning, Kubernetes Security)</a:t>
            </a:r>
          </a:p>
          <a:p>
            <a:pPr marL="742950" lvl="1" indent="-285750">
              <a:buFont typeface="+mj-lt"/>
              <a:buAutoNum type="arabicPeriod"/>
            </a:pPr>
            <a:r>
              <a:rPr lang="en-US" sz="1000" b="1" dirty="0">
                <a:solidFill>
                  <a:schemeClr val="bg1"/>
                </a:solidFill>
              </a:rPr>
              <a:t>Explanation:</a:t>
            </a:r>
            <a:r>
              <a:rPr lang="en-US" sz="1000" dirty="0">
                <a:solidFill>
                  <a:schemeClr val="bg1"/>
                </a:solidFill>
              </a:rPr>
              <a:t> These tools scan container images for vulnerabilities and ensure secure deployment practices.</a:t>
            </a:r>
          </a:p>
          <a:p>
            <a:pPr>
              <a:buFont typeface="+mj-lt"/>
              <a:buAutoNum type="arabicPeriod"/>
            </a:pPr>
            <a:r>
              <a:rPr lang="en-US" sz="1000" b="1" dirty="0">
                <a:solidFill>
                  <a:schemeClr val="bg1"/>
                </a:solidFill>
              </a:rPr>
              <a:t>Operating:</a:t>
            </a:r>
            <a:endParaRPr lang="en-US" sz="1000" dirty="0">
              <a:solidFill>
                <a:schemeClr val="bg1"/>
              </a:solidFill>
            </a:endParaRPr>
          </a:p>
          <a:p>
            <a:pPr marL="742950" lvl="1" indent="-285750">
              <a:buFont typeface="+mj-lt"/>
              <a:buAutoNum type="arabicPeriod"/>
            </a:pPr>
            <a:r>
              <a:rPr lang="en-US" sz="1000" b="1" dirty="0">
                <a:solidFill>
                  <a:schemeClr val="bg1"/>
                </a:solidFill>
              </a:rPr>
              <a:t>Security Tools:</a:t>
            </a:r>
            <a:r>
              <a:rPr lang="en-US" sz="1000" dirty="0">
                <a:solidFill>
                  <a:schemeClr val="bg1"/>
                </a:solidFill>
              </a:rPr>
              <a:t> Security Information and Event Management (SIEM) Systems, Intrusion Detection Systems (IDS)</a:t>
            </a:r>
          </a:p>
          <a:p>
            <a:pPr marL="742950" lvl="1" indent="-285750">
              <a:buFont typeface="+mj-lt"/>
              <a:buAutoNum type="arabicPeriod"/>
            </a:pPr>
            <a:r>
              <a:rPr lang="en-US" sz="1000" b="1" dirty="0">
                <a:solidFill>
                  <a:schemeClr val="bg1"/>
                </a:solidFill>
              </a:rPr>
              <a:t>Explanation:</a:t>
            </a:r>
            <a:r>
              <a:rPr lang="en-US" sz="1000" dirty="0">
                <a:solidFill>
                  <a:schemeClr val="bg1"/>
                </a:solidFill>
              </a:rPr>
              <a:t> Monitor application performance and detect security incidents in real-time.</a:t>
            </a:r>
          </a:p>
          <a:p>
            <a:pPr>
              <a:buFont typeface="+mj-lt"/>
              <a:buAutoNum type="arabicPeriod"/>
            </a:pPr>
            <a:r>
              <a:rPr lang="en-US" sz="1000" b="1" dirty="0">
                <a:solidFill>
                  <a:schemeClr val="bg1"/>
                </a:solidFill>
              </a:rPr>
              <a:t>Monitoring:</a:t>
            </a:r>
            <a:endParaRPr lang="en-US" sz="1000" dirty="0">
              <a:solidFill>
                <a:schemeClr val="bg1"/>
              </a:solidFill>
            </a:endParaRPr>
          </a:p>
          <a:p>
            <a:pPr marL="742950" lvl="1" indent="-285750">
              <a:buFont typeface="+mj-lt"/>
              <a:buAutoNum type="arabicPeriod"/>
            </a:pPr>
            <a:r>
              <a:rPr lang="en-US" sz="1000" b="1" dirty="0">
                <a:solidFill>
                  <a:schemeClr val="bg1"/>
                </a:solidFill>
              </a:rPr>
              <a:t>Security Tools:</a:t>
            </a:r>
            <a:r>
              <a:rPr lang="en-US" sz="1000" dirty="0">
                <a:solidFill>
                  <a:schemeClr val="bg1"/>
                </a:solidFill>
              </a:rPr>
              <a:t> Continuous Monitoring Tools (e.g., Nagios, Prometheus)</a:t>
            </a:r>
          </a:p>
          <a:p>
            <a:pPr marL="742950" lvl="1" indent="-285750">
              <a:buFont typeface="+mj-lt"/>
              <a:buAutoNum type="arabicPeriod"/>
            </a:pPr>
            <a:r>
              <a:rPr lang="en-US" sz="1000" b="1" dirty="0">
                <a:solidFill>
                  <a:schemeClr val="bg1"/>
                </a:solidFill>
              </a:rPr>
              <a:t>Explanation:</a:t>
            </a:r>
            <a:r>
              <a:rPr lang="en-US" sz="1000" dirty="0">
                <a:solidFill>
                  <a:schemeClr val="bg1"/>
                </a:solidFill>
              </a:rPr>
              <a:t> Continuously monitor the application and infrastructure for security vulnerabilities and compliance issues.</a:t>
            </a:r>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slow" p14:dur="2000" advTm="72407"/>
    </mc:Choice>
    <mc:Fallback>
      <p:transition spd="slow" advTm="72407"/>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1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RISKS AND BENEFITS</a:t>
            </a:r>
            <a:endParaRPr dirty="0"/>
          </a:p>
        </p:txBody>
      </p:sp>
      <p:sp>
        <p:nvSpPr>
          <p:cNvPr id="217" name="Google Shape;217;p11"/>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fontScale="85000" lnSpcReduction="20000"/>
          </a:bodyPr>
          <a:lstStyle/>
          <a:p>
            <a:pPr>
              <a:buFont typeface="+mj-lt"/>
              <a:buAutoNum type="arabicPeriod"/>
            </a:pPr>
            <a:r>
              <a:rPr lang="en-US" b="1" dirty="0"/>
              <a:t>Security Vulnerabilities:</a:t>
            </a:r>
            <a:endParaRPr lang="en-US" dirty="0"/>
          </a:p>
          <a:p>
            <a:pPr marL="742950" lvl="1" indent="-285750">
              <a:buFont typeface="+mj-lt"/>
              <a:buAutoNum type="arabicPeriod"/>
            </a:pPr>
            <a:r>
              <a:rPr lang="en-US" b="1" dirty="0"/>
              <a:t>Description:</a:t>
            </a:r>
            <a:r>
              <a:rPr lang="en-US" dirty="0"/>
              <a:t> Existing applications may have unaddressed security vulnerabilities, leading to potential breaches.</a:t>
            </a:r>
          </a:p>
          <a:p>
            <a:pPr marL="742950" lvl="1" indent="-285750">
              <a:buFont typeface="+mj-lt"/>
              <a:buAutoNum type="arabicPeriod"/>
            </a:pPr>
            <a:r>
              <a:rPr lang="en-US" b="1" dirty="0"/>
              <a:t>Impact:</a:t>
            </a:r>
            <a:r>
              <a:rPr lang="en-US" dirty="0"/>
              <a:t> Data theft, unauthorized access, and system compromise.</a:t>
            </a:r>
          </a:p>
          <a:p>
            <a:pPr>
              <a:buFont typeface="+mj-lt"/>
              <a:buAutoNum type="arabicPeriod"/>
            </a:pPr>
            <a:r>
              <a:rPr lang="en-US" b="1" dirty="0"/>
              <a:t>Lack of Consistency:</a:t>
            </a:r>
            <a:endParaRPr lang="en-US" dirty="0"/>
          </a:p>
          <a:p>
            <a:pPr marL="742950" lvl="1" indent="-285750">
              <a:buFont typeface="+mj-lt"/>
              <a:buAutoNum type="arabicPeriod"/>
            </a:pPr>
            <a:r>
              <a:rPr lang="en-US" b="1" dirty="0"/>
              <a:t>Description:</a:t>
            </a:r>
            <a:r>
              <a:rPr lang="en-US" dirty="0"/>
              <a:t> Inconsistent security practices across different teams and projects.</a:t>
            </a:r>
          </a:p>
          <a:p>
            <a:pPr marL="742950" lvl="1" indent="-285750">
              <a:buFont typeface="+mj-lt"/>
              <a:buAutoNum type="arabicPeriod"/>
            </a:pPr>
            <a:r>
              <a:rPr lang="en-US" b="1" dirty="0"/>
              <a:t>Impact:</a:t>
            </a:r>
            <a:r>
              <a:rPr lang="en-US" dirty="0"/>
              <a:t> Increased risk of security incidents and difficulty in managing security.</a:t>
            </a:r>
          </a:p>
          <a:p>
            <a:r>
              <a:rPr lang="en-US" b="1" dirty="0"/>
              <a:t>Solutions:</a:t>
            </a:r>
            <a:endParaRPr lang="en-US" dirty="0"/>
          </a:p>
          <a:p>
            <a:pPr>
              <a:buFont typeface="+mj-lt"/>
              <a:buAutoNum type="arabicPeriod"/>
            </a:pPr>
            <a:r>
              <a:rPr lang="en-US" b="1" dirty="0"/>
              <a:t>Implementing Security Policies:</a:t>
            </a:r>
            <a:endParaRPr lang="en-US" dirty="0"/>
          </a:p>
          <a:p>
            <a:pPr marL="742950" lvl="1" indent="-285750">
              <a:buFont typeface="+mj-lt"/>
              <a:buAutoNum type="arabicPeriod"/>
            </a:pPr>
            <a:r>
              <a:rPr lang="en-US" b="1" dirty="0"/>
              <a:t>Description:</a:t>
            </a:r>
            <a:r>
              <a:rPr lang="en-US" dirty="0"/>
              <a:t> Establish and enforce comprehensive security policies.</a:t>
            </a:r>
          </a:p>
          <a:p>
            <a:pPr marL="742950" lvl="1" indent="-285750">
              <a:buFont typeface="+mj-lt"/>
              <a:buAutoNum type="arabicPeriod"/>
            </a:pPr>
            <a:r>
              <a:rPr lang="en-US" b="1" dirty="0"/>
              <a:t>Benefit:</a:t>
            </a:r>
            <a:r>
              <a:rPr lang="en-US" dirty="0"/>
              <a:t> Standardizes security practices across the organization.</a:t>
            </a:r>
          </a:p>
          <a:p>
            <a:pPr>
              <a:buFont typeface="+mj-lt"/>
              <a:buAutoNum type="arabicPeriod"/>
            </a:pPr>
            <a:r>
              <a:rPr lang="en-US" b="1" dirty="0"/>
              <a:t>Automated Security Tools:</a:t>
            </a:r>
            <a:endParaRPr lang="en-US" dirty="0"/>
          </a:p>
          <a:p>
            <a:pPr marL="742950" lvl="1" indent="-285750">
              <a:buFont typeface="+mj-lt"/>
              <a:buAutoNum type="arabicPeriod"/>
            </a:pPr>
            <a:r>
              <a:rPr lang="en-US" b="1" dirty="0"/>
              <a:t>Description:</a:t>
            </a:r>
            <a:r>
              <a:rPr lang="en-US" dirty="0"/>
              <a:t> Integrate automated security tools into the </a:t>
            </a:r>
            <a:r>
              <a:rPr lang="en-US" dirty="0" err="1"/>
              <a:t>DevSecOps</a:t>
            </a:r>
            <a:r>
              <a:rPr lang="en-US" dirty="0"/>
              <a:t> pipeline.</a:t>
            </a:r>
          </a:p>
          <a:p>
            <a:pPr marL="742950" lvl="1" indent="-285750">
              <a:buFont typeface="+mj-lt"/>
              <a:buAutoNum type="arabicPeriod"/>
            </a:pPr>
            <a:r>
              <a:rPr lang="en-US" b="1" dirty="0"/>
              <a:t>Benefit:</a:t>
            </a:r>
            <a:r>
              <a:rPr lang="en-US" dirty="0"/>
              <a:t> Early detection and remediation of security vulnerabilities.</a:t>
            </a:r>
          </a:p>
          <a:p>
            <a:pPr marL="228600" lvl="0" indent="-228600" algn="l" rtl="0">
              <a:lnSpc>
                <a:spcPct val="90000"/>
              </a:lnSpc>
              <a:spcBef>
                <a:spcPts val="0"/>
              </a:spcBef>
              <a:spcAft>
                <a:spcPts val="0"/>
              </a:spcAft>
              <a:buClr>
                <a:schemeClr val="lt1"/>
              </a:buClr>
              <a:buSzPts val="2000"/>
              <a:buChar char="•"/>
            </a:pPr>
            <a:endParaRPr dirty="0"/>
          </a:p>
        </p:txBody>
      </p:sp>
      <p:pic>
        <p:nvPicPr>
          <p:cNvPr id="218" name="Google Shape;218;p11"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mc:AlternateContent xmlns:mc="http://schemas.openxmlformats.org/markup-compatibility/2006">
    <mc:Choice xmlns:p14="http://schemas.microsoft.com/office/powerpoint/2010/main" Requires="p14">
      <p:transition spd="slow" p14:dur="2000" advTm="21922"/>
    </mc:Choice>
    <mc:Fallback>
      <p:transition spd="slow" advTm="21922"/>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1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Risks and Benefits of Acting Now</a:t>
            </a:r>
            <a:endParaRPr dirty="0"/>
          </a:p>
        </p:txBody>
      </p:sp>
      <p:sp>
        <p:nvSpPr>
          <p:cNvPr id="217" name="Google Shape;217;p11"/>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fontScale="70000" lnSpcReduction="20000"/>
          </a:bodyPr>
          <a:lstStyle/>
          <a:p>
            <a:pPr>
              <a:buFont typeface="+mj-lt"/>
              <a:buAutoNum type="arabicPeriod"/>
            </a:pPr>
            <a:r>
              <a:rPr lang="en-US" b="1" dirty="0"/>
              <a:t>Resource Allocation:</a:t>
            </a:r>
            <a:endParaRPr lang="en-US" dirty="0"/>
          </a:p>
          <a:p>
            <a:pPr marL="742950" lvl="1" indent="-285750">
              <a:buFont typeface="+mj-lt"/>
              <a:buAutoNum type="arabicPeriod"/>
            </a:pPr>
            <a:r>
              <a:rPr lang="en-US" b="1" dirty="0"/>
              <a:t>Description:</a:t>
            </a:r>
            <a:r>
              <a:rPr lang="en-US" dirty="0"/>
              <a:t> Implementing new security policies and tools requires resources (time, personnel, budget).</a:t>
            </a:r>
          </a:p>
          <a:p>
            <a:pPr marL="742950" lvl="1" indent="-285750">
              <a:buFont typeface="+mj-lt"/>
              <a:buAutoNum type="arabicPeriod"/>
            </a:pPr>
            <a:r>
              <a:rPr lang="en-US" b="1" dirty="0"/>
              <a:t>Impact:</a:t>
            </a:r>
            <a:r>
              <a:rPr lang="en-US" dirty="0"/>
              <a:t> Temporary reallocation of resources from other projects.</a:t>
            </a:r>
          </a:p>
          <a:p>
            <a:pPr>
              <a:buFont typeface="+mj-lt"/>
              <a:buAutoNum type="arabicPeriod"/>
            </a:pPr>
            <a:r>
              <a:rPr lang="en-US" b="1" dirty="0"/>
              <a:t>Learning Curve:</a:t>
            </a:r>
            <a:endParaRPr lang="en-US" dirty="0"/>
          </a:p>
          <a:p>
            <a:pPr marL="742950" lvl="1" indent="-285750">
              <a:buFont typeface="+mj-lt"/>
              <a:buAutoNum type="arabicPeriod"/>
            </a:pPr>
            <a:r>
              <a:rPr lang="en-US" b="1" dirty="0"/>
              <a:t>Description:</a:t>
            </a:r>
            <a:r>
              <a:rPr lang="en-US" dirty="0"/>
              <a:t> Teams may need time to adapt to new security practices and tools.</a:t>
            </a:r>
          </a:p>
          <a:p>
            <a:pPr marL="742950" lvl="1" indent="-285750">
              <a:buFont typeface="+mj-lt"/>
              <a:buAutoNum type="arabicPeriod"/>
            </a:pPr>
            <a:r>
              <a:rPr lang="en-US" b="1" dirty="0"/>
              <a:t>Impact:</a:t>
            </a:r>
            <a:r>
              <a:rPr lang="en-US" dirty="0"/>
              <a:t> Initial slowdown in productivity.</a:t>
            </a:r>
          </a:p>
          <a:p>
            <a:r>
              <a:rPr lang="en-US" b="1" dirty="0"/>
              <a:t>Benefits of Acting Now:</a:t>
            </a:r>
            <a:endParaRPr lang="en-US" dirty="0"/>
          </a:p>
          <a:p>
            <a:pPr>
              <a:buFont typeface="+mj-lt"/>
              <a:buAutoNum type="arabicPeriod"/>
            </a:pPr>
            <a:r>
              <a:rPr lang="en-US" b="1" dirty="0"/>
              <a:t>Enhanced Security:</a:t>
            </a:r>
            <a:endParaRPr lang="en-US" dirty="0"/>
          </a:p>
          <a:p>
            <a:pPr marL="742950" lvl="1" indent="-285750">
              <a:buFont typeface="+mj-lt"/>
              <a:buAutoNum type="arabicPeriod"/>
            </a:pPr>
            <a:r>
              <a:rPr lang="en-US" b="1" dirty="0"/>
              <a:t>Description:</a:t>
            </a:r>
            <a:r>
              <a:rPr lang="en-US" dirty="0"/>
              <a:t> Immediate improvement in the security posture of applications.</a:t>
            </a:r>
          </a:p>
          <a:p>
            <a:pPr marL="742950" lvl="1" indent="-285750">
              <a:buFont typeface="+mj-lt"/>
              <a:buAutoNum type="arabicPeriod"/>
            </a:pPr>
            <a:r>
              <a:rPr lang="en-US" b="1" dirty="0"/>
              <a:t>Impact:</a:t>
            </a:r>
            <a:r>
              <a:rPr lang="en-US" dirty="0"/>
              <a:t> Reduced risk of data breaches and security incidents.</a:t>
            </a:r>
          </a:p>
          <a:p>
            <a:pPr>
              <a:buFont typeface="+mj-lt"/>
              <a:buAutoNum type="arabicPeriod"/>
            </a:pPr>
            <a:r>
              <a:rPr lang="en-US" b="1" dirty="0"/>
              <a:t>Regulatory Compliance:</a:t>
            </a:r>
            <a:endParaRPr lang="en-US" dirty="0"/>
          </a:p>
          <a:p>
            <a:pPr marL="742950" lvl="1" indent="-285750">
              <a:buFont typeface="+mj-lt"/>
              <a:buAutoNum type="arabicPeriod"/>
            </a:pPr>
            <a:r>
              <a:rPr lang="en-US" b="1" dirty="0"/>
              <a:t>Description:</a:t>
            </a:r>
            <a:r>
              <a:rPr lang="en-US" dirty="0"/>
              <a:t> Aligning with industry standards and regulations.</a:t>
            </a:r>
          </a:p>
          <a:p>
            <a:pPr marL="742950" lvl="1" indent="-285750">
              <a:buFont typeface="+mj-lt"/>
              <a:buAutoNum type="arabicPeriod"/>
            </a:pPr>
            <a:r>
              <a:rPr lang="en-US" b="1" dirty="0"/>
              <a:t>Impact:</a:t>
            </a:r>
            <a:r>
              <a:rPr lang="en-US" dirty="0"/>
              <a:t> Avoiding potential fines and legal issues.</a:t>
            </a:r>
          </a:p>
          <a:p>
            <a:pPr>
              <a:buFont typeface="+mj-lt"/>
              <a:buAutoNum type="arabicPeriod"/>
            </a:pPr>
            <a:r>
              <a:rPr lang="en-US" b="1" dirty="0"/>
              <a:t>Customer Trust:</a:t>
            </a:r>
            <a:endParaRPr lang="en-US" dirty="0"/>
          </a:p>
          <a:p>
            <a:pPr marL="742950" lvl="1" indent="-285750">
              <a:buFont typeface="+mj-lt"/>
              <a:buAutoNum type="arabicPeriod"/>
            </a:pPr>
            <a:r>
              <a:rPr lang="en-US" b="1" dirty="0"/>
              <a:t>Description:</a:t>
            </a:r>
            <a:r>
              <a:rPr lang="en-US" dirty="0"/>
              <a:t> Demonstrating a commitment to security.</a:t>
            </a:r>
          </a:p>
          <a:p>
            <a:pPr marL="742950" lvl="1" indent="-285750">
              <a:buFont typeface="+mj-lt"/>
              <a:buAutoNum type="arabicPeriod"/>
            </a:pPr>
            <a:r>
              <a:rPr lang="en-US" b="1" dirty="0"/>
              <a:t>Impact:</a:t>
            </a:r>
            <a:r>
              <a:rPr lang="en-US" dirty="0"/>
              <a:t> Increased customer confidence and potential for new business opportunities.</a:t>
            </a:r>
          </a:p>
        </p:txBody>
      </p:sp>
      <p:pic>
        <p:nvPicPr>
          <p:cNvPr id="218" name="Google Shape;218;p11"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extLst>
      <p:ext uri="{BB962C8B-B14F-4D97-AF65-F5344CB8AC3E}">
        <p14:creationId xmlns:p14="http://schemas.microsoft.com/office/powerpoint/2010/main" val="2969714386"/>
      </p:ext>
    </p:extLst>
  </p:cSld>
  <p:clrMapOvr>
    <a:masterClrMapping/>
  </p:clrMapOvr>
  <mc:AlternateContent xmlns:mc="http://schemas.openxmlformats.org/markup-compatibility/2006">
    <mc:Choice xmlns:p14="http://schemas.microsoft.com/office/powerpoint/2010/main" Requires="p14">
      <p:transition spd="slow" p14:dur="2000" advTm="18634"/>
    </mc:Choice>
    <mc:Fallback>
      <p:transition spd="slow" advTm="18634"/>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1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r>
              <a:rPr lang="en-US" b="1" dirty="0"/>
              <a:t>Risks and Benefits of Waiting</a:t>
            </a:r>
          </a:p>
        </p:txBody>
      </p:sp>
      <p:sp>
        <p:nvSpPr>
          <p:cNvPr id="217" name="Google Shape;217;p11"/>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fontScale="85000" lnSpcReduction="20000"/>
          </a:bodyPr>
          <a:lstStyle/>
          <a:p>
            <a:pPr>
              <a:buFont typeface="+mj-lt"/>
              <a:buAutoNum type="arabicPeriod"/>
            </a:pPr>
            <a:r>
              <a:rPr lang="en-US" b="1" dirty="0"/>
              <a:t>Increased Vulnerability:</a:t>
            </a:r>
            <a:endParaRPr lang="en-US" dirty="0"/>
          </a:p>
          <a:p>
            <a:pPr marL="742950" lvl="1" indent="-285750">
              <a:buFont typeface="+mj-lt"/>
              <a:buAutoNum type="arabicPeriod"/>
            </a:pPr>
            <a:r>
              <a:rPr lang="en-US" b="1" dirty="0"/>
              <a:t>Description:</a:t>
            </a:r>
            <a:r>
              <a:rPr lang="en-US" dirty="0"/>
              <a:t> Continued exposure to existing security vulnerabilities.</a:t>
            </a:r>
          </a:p>
          <a:p>
            <a:pPr marL="742950" lvl="1" indent="-285750">
              <a:buFont typeface="+mj-lt"/>
              <a:buAutoNum type="arabicPeriod"/>
            </a:pPr>
            <a:r>
              <a:rPr lang="en-US" b="1" dirty="0"/>
              <a:t>Impact:</a:t>
            </a:r>
            <a:r>
              <a:rPr lang="en-US" dirty="0"/>
              <a:t> Higher likelihood of data breaches and security incidents.</a:t>
            </a:r>
          </a:p>
          <a:p>
            <a:pPr>
              <a:buFont typeface="+mj-lt"/>
              <a:buAutoNum type="arabicPeriod"/>
            </a:pPr>
            <a:r>
              <a:rPr lang="en-US" b="1" dirty="0"/>
              <a:t>Regulatory Non-Compliance:</a:t>
            </a:r>
            <a:endParaRPr lang="en-US" dirty="0"/>
          </a:p>
          <a:p>
            <a:pPr marL="742950" lvl="1" indent="-285750">
              <a:buFont typeface="+mj-lt"/>
              <a:buAutoNum type="arabicPeriod"/>
            </a:pPr>
            <a:r>
              <a:rPr lang="en-US" b="1" dirty="0"/>
              <a:t>Description:</a:t>
            </a:r>
            <a:r>
              <a:rPr lang="en-US" dirty="0"/>
              <a:t> Failure to meet industry security standards and regulations.</a:t>
            </a:r>
          </a:p>
          <a:p>
            <a:pPr marL="742950" lvl="1" indent="-285750">
              <a:buFont typeface="+mj-lt"/>
              <a:buAutoNum type="arabicPeriod"/>
            </a:pPr>
            <a:r>
              <a:rPr lang="en-US" b="1" dirty="0"/>
              <a:t>Impact:</a:t>
            </a:r>
            <a:r>
              <a:rPr lang="en-US" dirty="0"/>
              <a:t> Potential for fines, legal issues, and reputational damage.</a:t>
            </a:r>
          </a:p>
          <a:p>
            <a:r>
              <a:rPr lang="en-US" b="1" dirty="0"/>
              <a:t>Benefits of Waiting:</a:t>
            </a:r>
            <a:endParaRPr lang="en-US" dirty="0"/>
          </a:p>
          <a:p>
            <a:pPr>
              <a:buFont typeface="+mj-lt"/>
              <a:buAutoNum type="arabicPeriod"/>
            </a:pPr>
            <a:r>
              <a:rPr lang="en-US" b="1" dirty="0"/>
              <a:t>Resource Availability:</a:t>
            </a:r>
            <a:endParaRPr lang="en-US" dirty="0"/>
          </a:p>
          <a:p>
            <a:pPr marL="742950" lvl="1" indent="-285750">
              <a:buFont typeface="+mj-lt"/>
              <a:buAutoNum type="arabicPeriod"/>
            </a:pPr>
            <a:r>
              <a:rPr lang="en-US" b="1" dirty="0"/>
              <a:t>Description:</a:t>
            </a:r>
            <a:r>
              <a:rPr lang="en-US" dirty="0"/>
              <a:t> More time to allocate resources and plan the implementation.</a:t>
            </a:r>
          </a:p>
          <a:p>
            <a:pPr marL="742950" lvl="1" indent="-285750">
              <a:buFont typeface="+mj-lt"/>
              <a:buAutoNum type="arabicPeriod"/>
            </a:pPr>
            <a:r>
              <a:rPr lang="en-US" b="1" dirty="0"/>
              <a:t>Impact:</a:t>
            </a:r>
            <a:r>
              <a:rPr lang="en-US" dirty="0"/>
              <a:t> Better preparedness for a comprehensive rollout.</a:t>
            </a:r>
          </a:p>
          <a:p>
            <a:pPr>
              <a:buFont typeface="+mj-lt"/>
              <a:buAutoNum type="arabicPeriod"/>
            </a:pPr>
            <a:r>
              <a:rPr lang="en-US" b="1" dirty="0"/>
              <a:t>Thorough Planning:</a:t>
            </a:r>
            <a:endParaRPr lang="en-US" dirty="0"/>
          </a:p>
          <a:p>
            <a:pPr marL="742950" lvl="1" indent="-285750">
              <a:buFont typeface="+mj-lt"/>
              <a:buAutoNum type="arabicPeriod"/>
            </a:pPr>
            <a:r>
              <a:rPr lang="en-US" b="1" dirty="0"/>
              <a:t>Description:</a:t>
            </a:r>
            <a:r>
              <a:rPr lang="en-US" dirty="0"/>
              <a:t> More time for thorough planning and testing.</a:t>
            </a:r>
          </a:p>
          <a:p>
            <a:pPr marL="742950" lvl="1" indent="-285750">
              <a:buFont typeface="+mj-lt"/>
              <a:buAutoNum type="arabicPeriod"/>
            </a:pPr>
            <a:r>
              <a:rPr lang="en-US" b="1" dirty="0"/>
              <a:t>Impact:</a:t>
            </a:r>
            <a:r>
              <a:rPr lang="en-US" dirty="0"/>
              <a:t> Potential for a smoother implementation process.</a:t>
            </a:r>
          </a:p>
        </p:txBody>
      </p:sp>
      <p:pic>
        <p:nvPicPr>
          <p:cNvPr id="218" name="Google Shape;218;p11"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extLst>
      <p:ext uri="{BB962C8B-B14F-4D97-AF65-F5344CB8AC3E}">
        <p14:creationId xmlns:p14="http://schemas.microsoft.com/office/powerpoint/2010/main" val="2990187645"/>
      </p:ext>
    </p:extLst>
  </p:cSld>
  <p:clrMapOvr>
    <a:masterClrMapping/>
  </p:clrMapOvr>
  <mc:AlternateContent xmlns:mc="http://schemas.openxmlformats.org/markup-compatibility/2006">
    <mc:Choice xmlns:p14="http://schemas.microsoft.com/office/powerpoint/2010/main" Requires="p14">
      <p:transition spd="slow" p14:dur="2000" advTm="20054"/>
    </mc:Choice>
    <mc:Fallback>
      <p:transition spd="slow" advTm="20054"/>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12"/>
          <p:cNvSpPr txBox="1">
            <a:spLocks noGrp="1"/>
          </p:cNvSpPr>
          <p:nvPr>
            <p:ph type="title"/>
          </p:nvPr>
        </p:nvSpPr>
        <p:spPr>
          <a:xfrm>
            <a:off x="3052450" y="-190074"/>
            <a:ext cx="54102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RECOMMENDATIONS</a:t>
            </a:r>
            <a:endParaRPr dirty="0"/>
          </a:p>
        </p:txBody>
      </p:sp>
      <p:sp>
        <p:nvSpPr>
          <p:cNvPr id="224" name="Google Shape;224;p12"/>
          <p:cNvSpPr txBox="1">
            <a:spLocks noGrp="1"/>
          </p:cNvSpPr>
          <p:nvPr>
            <p:ph type="body" idx="1"/>
          </p:nvPr>
        </p:nvSpPr>
        <p:spPr>
          <a:xfrm>
            <a:off x="478892" y="846321"/>
            <a:ext cx="10820400" cy="5934923"/>
          </a:xfrm>
          <a:prstGeom prst="rect">
            <a:avLst/>
          </a:prstGeom>
          <a:noFill/>
          <a:ln>
            <a:noFill/>
          </a:ln>
        </p:spPr>
        <p:txBody>
          <a:bodyPr spcFirstLastPara="1" wrap="square" lIns="91425" tIns="45700" rIns="91425" bIns="45700" anchor="t" anchorCtr="0">
            <a:noAutofit/>
          </a:bodyPr>
          <a:lstStyle/>
          <a:p>
            <a:pPr>
              <a:buFont typeface="Arial" panose="020B0604020202020204" pitchFamily="34" charset="0"/>
              <a:buChar char="•"/>
            </a:pPr>
            <a:r>
              <a:rPr lang="en-US" sz="1400" b="1" dirty="0"/>
              <a:t>Description:</a:t>
            </a:r>
            <a:r>
              <a:rPr lang="en-US" sz="1400" dirty="0"/>
              <a:t> The current policy may not cover newly discovered security threats and vulnerabilities.</a:t>
            </a:r>
          </a:p>
          <a:p>
            <a:pPr>
              <a:buFont typeface="Arial" panose="020B0604020202020204" pitchFamily="34" charset="0"/>
              <a:buChar char="•"/>
            </a:pPr>
            <a:r>
              <a:rPr lang="en-US" sz="1400" b="1" dirty="0"/>
              <a:t>Impact:</a:t>
            </a:r>
            <a:r>
              <a:rPr lang="en-US" sz="1400" dirty="0"/>
              <a:t> Increased risk of attacks exploiting these new vulnerabilities.</a:t>
            </a:r>
          </a:p>
          <a:p>
            <a:pPr>
              <a:buFont typeface="Arial" panose="020B0604020202020204" pitchFamily="34" charset="0"/>
              <a:buChar char="•"/>
            </a:pPr>
            <a:r>
              <a:rPr lang="en-US" sz="1400" b="1" dirty="0"/>
              <a:t>Solution:</a:t>
            </a:r>
            <a:r>
              <a:rPr lang="en-US" sz="1400" dirty="0"/>
              <a:t> Regularly update the security policy to include measures against emerging threats and ensure continuous monitoring for new vulnerabilities.</a:t>
            </a:r>
          </a:p>
          <a:p>
            <a:r>
              <a:rPr lang="en-US" sz="1400" b="1" dirty="0"/>
              <a:t>2. Lack of Comprehensive Employee Training</a:t>
            </a:r>
            <a:endParaRPr lang="en-US" sz="1400" dirty="0"/>
          </a:p>
          <a:p>
            <a:pPr>
              <a:buFont typeface="Arial" panose="020B0604020202020204" pitchFamily="34" charset="0"/>
              <a:buChar char="•"/>
            </a:pPr>
            <a:r>
              <a:rPr lang="en-US" sz="1400" b="1" dirty="0"/>
              <a:t>Description:</a:t>
            </a:r>
            <a:r>
              <a:rPr lang="en-US" sz="1400" dirty="0"/>
              <a:t> Insufficient training programs for employees on security best practices and policy compliance.</a:t>
            </a:r>
          </a:p>
          <a:p>
            <a:pPr>
              <a:buFont typeface="Arial" panose="020B0604020202020204" pitchFamily="34" charset="0"/>
              <a:buChar char="•"/>
            </a:pPr>
            <a:r>
              <a:rPr lang="en-US" sz="1400" b="1" dirty="0"/>
              <a:t>Impact:</a:t>
            </a:r>
            <a:r>
              <a:rPr lang="en-US" sz="1400" dirty="0"/>
              <a:t> Greater possibility of security vulnerabilities due to human mistakes.</a:t>
            </a:r>
          </a:p>
          <a:p>
            <a:pPr>
              <a:buFont typeface="Arial" panose="020B0604020202020204" pitchFamily="34" charset="0"/>
              <a:buChar char="•"/>
            </a:pPr>
            <a:r>
              <a:rPr lang="en-US" sz="1400" b="1" dirty="0"/>
              <a:t>Solution:</a:t>
            </a:r>
            <a:r>
              <a:rPr lang="en-US" sz="1400" dirty="0"/>
              <a:t> Implement regular, mandatory security orientations for every staff member and conduct periodic assessments to ensure understanding and adherence.</a:t>
            </a:r>
          </a:p>
          <a:p>
            <a:r>
              <a:rPr lang="en-US" sz="1400" b="1" dirty="0"/>
              <a:t>3. Insufficient Coverage of Third-Party Integrations</a:t>
            </a:r>
            <a:endParaRPr lang="en-US" sz="1400" dirty="0"/>
          </a:p>
          <a:p>
            <a:pPr>
              <a:buFont typeface="Arial" panose="020B0604020202020204" pitchFamily="34" charset="0"/>
              <a:buChar char="•"/>
            </a:pPr>
            <a:r>
              <a:rPr lang="en-US" sz="1400" b="1" dirty="0"/>
              <a:t>Description:</a:t>
            </a:r>
            <a:r>
              <a:rPr lang="en-US" sz="1400" dirty="0"/>
              <a:t> The policy does not adequately address the security implications of integrating third-party services and APIs.</a:t>
            </a:r>
          </a:p>
          <a:p>
            <a:pPr>
              <a:buFont typeface="Arial" panose="020B0604020202020204" pitchFamily="34" charset="0"/>
              <a:buChar char="•"/>
            </a:pPr>
            <a:r>
              <a:rPr lang="en-US" sz="1400" b="1" dirty="0"/>
              <a:t>Impact:</a:t>
            </a:r>
            <a:r>
              <a:rPr lang="en-US" sz="1400" dirty="0"/>
              <a:t> Potential vulnerabilities introduced through third-party components.</a:t>
            </a:r>
          </a:p>
          <a:p>
            <a:pPr>
              <a:buFont typeface="Arial" panose="020B0604020202020204" pitchFamily="34" charset="0"/>
              <a:buChar char="•"/>
            </a:pPr>
            <a:r>
              <a:rPr lang="en-US" sz="1400" b="1" dirty="0"/>
              <a:t>Solution:</a:t>
            </a:r>
            <a:r>
              <a:rPr lang="en-US" sz="1400" dirty="0"/>
              <a:t> Develop and enforce strict security guidelines for evaluating and integrating third-party services, including regular security assessments and audits.</a:t>
            </a:r>
          </a:p>
          <a:p>
            <a:r>
              <a:rPr lang="en-US" sz="1400" b="1" dirty="0"/>
              <a:t>4. Limited Scope of Encryption Policies</a:t>
            </a:r>
            <a:endParaRPr lang="en-US" sz="1400" dirty="0"/>
          </a:p>
          <a:p>
            <a:pPr>
              <a:buFont typeface="Arial" panose="020B0604020202020204" pitchFamily="34" charset="0"/>
              <a:buChar char="•"/>
            </a:pPr>
            <a:r>
              <a:rPr lang="en-US" sz="1400" b="1" dirty="0"/>
              <a:t>Description:</a:t>
            </a:r>
            <a:r>
              <a:rPr lang="en-US" sz="1400" dirty="0"/>
              <a:t> The current encryption policies may not cover all sensitive data types and communication channels.</a:t>
            </a:r>
          </a:p>
          <a:p>
            <a:pPr>
              <a:buFont typeface="Arial" panose="020B0604020202020204" pitchFamily="34" charset="0"/>
              <a:buChar char="•"/>
            </a:pPr>
            <a:r>
              <a:rPr lang="en-US" sz="1400" b="1" dirty="0"/>
              <a:t>Impact:</a:t>
            </a:r>
            <a:r>
              <a:rPr lang="en-US" sz="1400" dirty="0"/>
              <a:t> Risk of data exposure in unprotected areas.</a:t>
            </a:r>
          </a:p>
          <a:p>
            <a:pPr>
              <a:buFont typeface="Arial" panose="020B0604020202020204" pitchFamily="34" charset="0"/>
              <a:buChar char="•"/>
            </a:pPr>
            <a:r>
              <a:rPr lang="en-US" sz="1400" b="1" dirty="0"/>
              <a:t>Solution:</a:t>
            </a:r>
            <a:r>
              <a:rPr lang="en-US" sz="1400" dirty="0"/>
              <a:t> Expand the encryption policies to ensure all sensitive data, including backups and internal communications, are adequately protected.</a:t>
            </a:r>
          </a:p>
          <a:p>
            <a:pPr marL="114300" indent="0">
              <a:buNone/>
            </a:pPr>
            <a:endParaRPr lang="en-US" sz="1400" dirty="0"/>
          </a:p>
          <a:p>
            <a:pPr marL="914400" lvl="2" indent="0" algn="l" rtl="0">
              <a:lnSpc>
                <a:spcPct val="90000"/>
              </a:lnSpc>
              <a:spcBef>
                <a:spcPts val="0"/>
              </a:spcBef>
              <a:spcAft>
                <a:spcPts val="0"/>
              </a:spcAft>
              <a:buClr>
                <a:schemeClr val="lt1"/>
              </a:buClr>
              <a:buSzPts val="1800"/>
              <a:buNone/>
            </a:pPr>
            <a:endParaRPr lang="en-US" sz="1400" dirty="0"/>
          </a:p>
        </p:txBody>
      </p:sp>
      <p:pic>
        <p:nvPicPr>
          <p:cNvPr id="225" name="Google Shape;225;p12"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mc:AlternateContent xmlns:mc="http://schemas.openxmlformats.org/markup-compatibility/2006">
    <mc:Choice xmlns:p14="http://schemas.microsoft.com/office/powerpoint/2010/main" Requires="p14">
      <p:transition spd="slow" p14:dur="2000" advTm="96491"/>
    </mc:Choice>
    <mc:Fallback>
      <p:transition spd="slow" advTm="96491"/>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13"/>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CONCLUSIONS</a:t>
            </a:r>
            <a:endParaRPr dirty="0"/>
          </a:p>
        </p:txBody>
      </p:sp>
      <p:sp>
        <p:nvSpPr>
          <p:cNvPr id="231" name="Google Shape;231;p13"/>
          <p:cNvSpPr txBox="1">
            <a:spLocks noGrp="1"/>
          </p:cNvSpPr>
          <p:nvPr>
            <p:ph type="body" idx="1"/>
          </p:nvPr>
        </p:nvSpPr>
        <p:spPr>
          <a:xfrm>
            <a:off x="432171" y="1410887"/>
            <a:ext cx="10820400" cy="5357008"/>
          </a:xfrm>
          <a:prstGeom prst="rect">
            <a:avLst/>
          </a:prstGeom>
          <a:noFill/>
          <a:ln>
            <a:noFill/>
          </a:ln>
        </p:spPr>
        <p:txBody>
          <a:bodyPr spcFirstLastPara="1" wrap="square" lIns="91425" tIns="45700" rIns="91425" bIns="45700" anchor="t" anchorCtr="0">
            <a:normAutofit fontScale="55000" lnSpcReduction="20000"/>
          </a:bodyPr>
          <a:lstStyle/>
          <a:p>
            <a:r>
              <a:rPr lang="en-US" b="1" dirty="0"/>
              <a:t>NIST Cybersecurity Framework (CSF)</a:t>
            </a:r>
          </a:p>
          <a:p>
            <a:pPr>
              <a:buFont typeface="Arial" panose="020B0604020202020204" pitchFamily="34" charset="0"/>
              <a:buChar char="•"/>
            </a:pPr>
            <a:r>
              <a:rPr lang="en-US" b="1" dirty="0"/>
              <a:t>Description:</a:t>
            </a:r>
            <a:r>
              <a:rPr lang="en-US" dirty="0"/>
              <a:t> Provides a policy framework of computer security guidance for how private sector organizations can assess and improve their ability to prevent, detect, and respond to cyber attacks.</a:t>
            </a:r>
          </a:p>
          <a:p>
            <a:pPr>
              <a:buFont typeface="Arial" panose="020B0604020202020204" pitchFamily="34" charset="0"/>
              <a:buChar char="•"/>
            </a:pPr>
            <a:r>
              <a:rPr lang="en-US" b="1" dirty="0"/>
              <a:t>Benefits:</a:t>
            </a:r>
            <a:r>
              <a:rPr lang="en-US" dirty="0"/>
              <a:t> Offers a comprehensive approach to managing cybersecurity risks, including best practices for identifying, protecting, detecting, responding, and recovering from cybersecurity events.</a:t>
            </a:r>
          </a:p>
          <a:p>
            <a:pPr>
              <a:buFont typeface="Arial" panose="020B0604020202020204" pitchFamily="34" charset="0"/>
              <a:buChar char="•"/>
            </a:pPr>
            <a:r>
              <a:rPr lang="en-US" b="1" dirty="0"/>
              <a:t>Implementation:</a:t>
            </a:r>
            <a:r>
              <a:rPr lang="en-US" dirty="0"/>
              <a:t> Adopt NIST CSF to develop a robust cybersecurity program and conduct regular assessments to ensure compliance.</a:t>
            </a:r>
          </a:p>
          <a:p>
            <a:r>
              <a:rPr lang="en-US" b="1" dirty="0"/>
              <a:t>2. ISO/IEC 27001:2013</a:t>
            </a:r>
          </a:p>
          <a:p>
            <a:pPr>
              <a:buFont typeface="Arial" panose="020B0604020202020204" pitchFamily="34" charset="0"/>
              <a:buChar char="•"/>
            </a:pPr>
            <a:r>
              <a:rPr lang="en-US" b="1" dirty="0"/>
              <a:t>Description:</a:t>
            </a:r>
            <a:r>
              <a:rPr lang="en-US" dirty="0"/>
              <a:t> Specifies the requirements for establishing, implementing, maintaining, and continually improving an information security management system (ISMS).</a:t>
            </a:r>
          </a:p>
          <a:p>
            <a:pPr>
              <a:buFont typeface="Arial" panose="020B0604020202020204" pitchFamily="34" charset="0"/>
              <a:buChar char="•"/>
            </a:pPr>
            <a:r>
              <a:rPr lang="en-US" b="1" dirty="0"/>
              <a:t>Benefits:</a:t>
            </a:r>
            <a:r>
              <a:rPr lang="en-US" dirty="0"/>
              <a:t> Helps organizations keep information assets secure by implementing a systematic approach to managing sensitive company information.</a:t>
            </a:r>
          </a:p>
          <a:p>
            <a:pPr>
              <a:buFont typeface="Arial" panose="020B0604020202020204" pitchFamily="34" charset="0"/>
              <a:buChar char="•"/>
            </a:pPr>
            <a:r>
              <a:rPr lang="en-US" b="1" dirty="0"/>
              <a:t>Implementation:</a:t>
            </a:r>
            <a:r>
              <a:rPr lang="en-US" dirty="0"/>
              <a:t> Achieve ISO/IEC 27001:2013 certification to demonstrate commitment to information security management and regularly review and update policies to maintain compliance.</a:t>
            </a:r>
          </a:p>
          <a:p>
            <a:r>
              <a:rPr lang="en-US" b="1" dirty="0"/>
              <a:t>3. OWASP (Open Web Application Security Project) Top Ten</a:t>
            </a:r>
          </a:p>
          <a:p>
            <a:pPr>
              <a:buFont typeface="Arial" panose="020B0604020202020204" pitchFamily="34" charset="0"/>
              <a:buChar char="•"/>
            </a:pPr>
            <a:r>
              <a:rPr lang="en-US" b="1" dirty="0"/>
              <a:t>Description:</a:t>
            </a:r>
            <a:r>
              <a:rPr lang="en-US" dirty="0"/>
              <a:t> A standard awareness document for developers and web application security, representing a broad consensus about the most critical security risks to web applications.</a:t>
            </a:r>
          </a:p>
          <a:p>
            <a:pPr>
              <a:buFont typeface="Arial" panose="020B0604020202020204" pitchFamily="34" charset="0"/>
              <a:buChar char="•"/>
            </a:pPr>
            <a:r>
              <a:rPr lang="en-US" b="1" dirty="0"/>
              <a:t>Benefits:</a:t>
            </a:r>
            <a:r>
              <a:rPr lang="en-US" dirty="0"/>
              <a:t> Helps organizations understand and improve the security of their web applications by addressing the most critical security risks.</a:t>
            </a:r>
          </a:p>
          <a:p>
            <a:pPr>
              <a:buFont typeface="Arial" panose="020B0604020202020204" pitchFamily="34" charset="0"/>
              <a:buChar char="•"/>
            </a:pPr>
            <a:r>
              <a:rPr lang="en-US" b="1" dirty="0"/>
              <a:t>Implementation:</a:t>
            </a:r>
            <a:r>
              <a:rPr lang="en-US" dirty="0"/>
              <a:t> Integrate OWASP Top Ten into the development process to ensure web applications are built with security best practices from the outset.</a:t>
            </a:r>
          </a:p>
          <a:p>
            <a:r>
              <a:rPr lang="en-US" b="1" dirty="0"/>
              <a:t>4. CIS Controls (Center for Internet Security)</a:t>
            </a:r>
          </a:p>
          <a:p>
            <a:pPr>
              <a:buFont typeface="Arial" panose="020B0604020202020204" pitchFamily="34" charset="0"/>
              <a:buChar char="•"/>
            </a:pPr>
            <a:r>
              <a:rPr lang="en-US" b="1" dirty="0"/>
              <a:t>Description:</a:t>
            </a:r>
            <a:r>
              <a:rPr lang="en-US" dirty="0"/>
              <a:t> A set of best practices for securing IT systems and data against cyber attacks.</a:t>
            </a:r>
          </a:p>
          <a:p>
            <a:pPr>
              <a:buFont typeface="Arial" panose="020B0604020202020204" pitchFamily="34" charset="0"/>
              <a:buChar char="•"/>
            </a:pPr>
            <a:r>
              <a:rPr lang="en-US" b="1" dirty="0"/>
              <a:t>Benefits:</a:t>
            </a:r>
            <a:r>
              <a:rPr lang="en-US" dirty="0"/>
              <a:t> Provides prioritized and focused sets of actions that organizations can implement to protect themselves from cyber threats.</a:t>
            </a:r>
          </a:p>
          <a:p>
            <a:pPr>
              <a:buFont typeface="Arial" panose="020B0604020202020204" pitchFamily="34" charset="0"/>
              <a:buChar char="•"/>
            </a:pPr>
            <a:r>
              <a:rPr lang="en-US" b="1" dirty="0"/>
              <a:t>Implementation:</a:t>
            </a:r>
            <a:r>
              <a:rPr lang="en-US" dirty="0"/>
              <a:t> Adopt CIS Controls to establish a baseline of security measures and regularly update the controls to adapt to new threats.</a:t>
            </a:r>
          </a:p>
          <a:p>
            <a:pPr marL="228600" lvl="0" indent="-88900" algn="l" rtl="0">
              <a:lnSpc>
                <a:spcPct val="90000"/>
              </a:lnSpc>
              <a:spcBef>
                <a:spcPts val="1000"/>
              </a:spcBef>
              <a:spcAft>
                <a:spcPts val="0"/>
              </a:spcAft>
              <a:buClr>
                <a:schemeClr val="lt1"/>
              </a:buClr>
              <a:buSzPts val="2200"/>
              <a:buNone/>
            </a:pPr>
            <a:endParaRPr dirty="0"/>
          </a:p>
        </p:txBody>
      </p:sp>
      <p:pic>
        <p:nvPicPr>
          <p:cNvPr id="232" name="Google Shape;232;p13"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mc:AlternateContent xmlns:mc="http://schemas.openxmlformats.org/markup-compatibility/2006">
    <mc:Choice xmlns:p14="http://schemas.microsoft.com/office/powerpoint/2010/main" Requires="p14">
      <p:transition spd="slow" p14:dur="2000" advTm="110225"/>
    </mc:Choice>
    <mc:Fallback>
      <p:transition spd="slow" advTm="110225"/>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14"/>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REFERENCES</a:t>
            </a:r>
            <a:endParaRPr dirty="0"/>
          </a:p>
        </p:txBody>
      </p:sp>
      <p:sp>
        <p:nvSpPr>
          <p:cNvPr id="238" name="Google Shape;238;p14"/>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fontScale="92500" lnSpcReduction="10000"/>
          </a:bodyPr>
          <a:lstStyle/>
          <a:p>
            <a:r>
              <a:rPr lang="en-US" dirty="0"/>
              <a:t>National Institute of Standards and Technology. (2018). Framework for Improving Critical Infrastructure Cybersecurity, Version 1.1. Retrieved from </a:t>
            </a:r>
            <a:r>
              <a:rPr lang="en-US" dirty="0">
                <a:hlinkClick r:id="rId4"/>
              </a:rPr>
              <a:t>https://nvlpubs.nist.gov/nistpubs/CSWP/NIST.CSWP.04162018.pdf</a:t>
            </a:r>
            <a:endParaRPr lang="en-US" dirty="0"/>
          </a:p>
          <a:p>
            <a:r>
              <a:rPr lang="en-US" dirty="0"/>
              <a:t>International Organization for Standardization. (2013). ISO/IEC 27001:2013 Information technology — Security techniques — Information security management systems — Requirements. Retrieved from https://</a:t>
            </a:r>
            <a:r>
              <a:rPr lang="en-US" dirty="0" err="1"/>
              <a:t>www.iso.org</a:t>
            </a:r>
            <a:r>
              <a:rPr lang="en-US" dirty="0"/>
              <a:t>/standard/54534.html</a:t>
            </a:r>
          </a:p>
          <a:p>
            <a:r>
              <a:rPr lang="en-US" dirty="0"/>
              <a:t>Open Web Application Security Project. (2021). OWASP Top Ten 2021. Retrieved from https://</a:t>
            </a:r>
            <a:r>
              <a:rPr lang="en-US" dirty="0" err="1"/>
              <a:t>owasp.org</a:t>
            </a:r>
            <a:r>
              <a:rPr lang="en-US" dirty="0"/>
              <a:t>/Top10/</a:t>
            </a:r>
          </a:p>
          <a:p>
            <a:r>
              <a:rPr lang="en-US" dirty="0"/>
              <a:t>Center for Internet Security. (2020). CIS Controls Version 8. Retrieved from https://</a:t>
            </a:r>
            <a:r>
              <a:rPr lang="en-US" dirty="0" err="1"/>
              <a:t>www.cisecurity.org</a:t>
            </a:r>
            <a:r>
              <a:rPr lang="en-US" dirty="0"/>
              <a:t>/controls/v8/</a:t>
            </a:r>
          </a:p>
          <a:p>
            <a:r>
              <a:rPr lang="en-US" dirty="0"/>
              <a:t>European Union. (2018). General Data Protection Regulation (GDPR) – Regulation (EU) 2016/679. Retrieved from </a:t>
            </a:r>
            <a:r>
              <a:rPr lang="en-US" dirty="0">
                <a:hlinkClick r:id="rId5"/>
              </a:rPr>
              <a:t>https://gdpr.eu/</a:t>
            </a:r>
            <a:endParaRPr lang="en-US" dirty="0"/>
          </a:p>
        </p:txBody>
      </p:sp>
      <p:pic>
        <p:nvPicPr>
          <p:cNvPr id="239" name="Google Shape;239;p14" descr="Green Pace logo"/>
          <p:cNvPicPr preferRelativeResize="0"/>
          <p:nvPr/>
        </p:nvPicPr>
        <p:blipFill>
          <a:blip r:embed="rId6">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mc:AlternateContent xmlns:mc="http://schemas.openxmlformats.org/markup-compatibility/2006">
    <mc:Choice xmlns:p14="http://schemas.microsoft.com/office/powerpoint/2010/main" Requires="p14">
      <p:transition spd="slow" p14:dur="2000" advTm="68104"/>
    </mc:Choice>
    <mc:Fallback>
      <p:transition spd="slow" advTm="68104"/>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3"/>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OVERVIEW: DEFENSE IN DEPTH</a:t>
            </a:r>
            <a:endParaRPr/>
          </a:p>
        </p:txBody>
      </p:sp>
      <p:sp>
        <p:nvSpPr>
          <p:cNvPr id="152" name="Google Shape;152;p3"/>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lnSpcReduction="10000"/>
          </a:bodyPr>
          <a:lstStyle/>
          <a:p>
            <a:pPr>
              <a:buFont typeface="Arial" panose="020B0604020202020204" pitchFamily="34" charset="0"/>
              <a:buChar char="•"/>
            </a:pPr>
            <a:r>
              <a:rPr lang="en-US" dirty="0"/>
              <a:t>Introduction to the security policy:</a:t>
            </a:r>
          </a:p>
          <a:p>
            <a:pPr marL="742950" lvl="1" indent="-285750">
              <a:buFont typeface="Arial" panose="020B0604020202020204" pitchFamily="34" charset="0"/>
              <a:buChar char="•"/>
            </a:pPr>
            <a:r>
              <a:rPr lang="en-US" dirty="0"/>
              <a:t>"Software development at Green Pace requires consistent implementation of secure principles to all developed applications. Consistent approaches and methodologies must be maintained through all policies that are uniformly defined, implemented, governed, and maintained over time."</a:t>
            </a:r>
          </a:p>
          <a:p>
            <a:pPr>
              <a:buFont typeface="Arial" panose="020B0604020202020204" pitchFamily="34" charset="0"/>
              <a:buChar char="•"/>
            </a:pPr>
            <a:r>
              <a:rPr lang="en-US" dirty="0"/>
              <a:t>Why the policy was needed:</a:t>
            </a:r>
          </a:p>
          <a:p>
            <a:pPr marL="742950" lvl="1" indent="-285750">
              <a:buFont typeface="Arial" panose="020B0604020202020204" pitchFamily="34" charset="0"/>
              <a:buChar char="•"/>
            </a:pPr>
            <a:r>
              <a:rPr lang="en-US" dirty="0"/>
              <a:t>"This policy defines the core security principles, C/C++ coding standards, authorization, authentication, and auditing standards, and data encryption standards to ensure a secure development environment."</a:t>
            </a:r>
          </a:p>
          <a:p>
            <a:pPr>
              <a:buFont typeface="Arial" panose="020B0604020202020204" pitchFamily="34" charset="0"/>
              <a:buChar char="•"/>
            </a:pPr>
            <a:r>
              <a:rPr lang="en-US" dirty="0"/>
              <a:t>How it supports defense-in-depth best practice:</a:t>
            </a:r>
          </a:p>
          <a:p>
            <a:pPr marL="742950" lvl="1" indent="-285750">
              <a:buFont typeface="Arial" panose="020B0604020202020204" pitchFamily="34" charset="0"/>
              <a:buChar char="•"/>
            </a:pPr>
            <a:r>
              <a:rPr lang="en-US" dirty="0"/>
              <a:t>"The policy is part of an overarching defense-in-depth strategy, ensuring multiple layers of security measures to protect applications and systems."</a:t>
            </a:r>
          </a:p>
          <a:p>
            <a:pPr marL="0" lvl="0" indent="0" algn="l" rtl="0">
              <a:lnSpc>
                <a:spcPct val="90000"/>
              </a:lnSpc>
              <a:spcBef>
                <a:spcPts val="1000"/>
              </a:spcBef>
              <a:spcAft>
                <a:spcPts val="0"/>
              </a:spcAft>
              <a:buClr>
                <a:schemeClr val="lt1"/>
              </a:buClr>
              <a:buSzPts val="2200"/>
              <a:buNone/>
            </a:pPr>
            <a:endParaRPr dirty="0"/>
          </a:p>
        </p:txBody>
      </p:sp>
      <p:pic>
        <p:nvPicPr>
          <p:cNvPr id="153" name="Google Shape;153;p3" descr="NHS (Healthcare) Defense in Depth – Shaun Van Niekerk&#10;Screenshot of defense-in-depth best practice of layered security.  This illustration provides a visual representation of the defense-in-depth best practice of layered security.&#10;Shows the following layers of developer defense: Physical security, Cloud security, Perimeter security, network security, Host security, Endpoint security, APP security and critical assets, systems, and data security."/>
          <p:cNvPicPr preferRelativeResize="0"/>
          <p:nvPr/>
        </p:nvPicPr>
        <p:blipFill rotWithShape="1">
          <a:blip r:embed="rId4">
            <a:alphaModFix/>
          </a:blip>
          <a:srcRect/>
          <a:stretch/>
        </p:blipFill>
        <p:spPr>
          <a:xfrm>
            <a:off x="297303" y="193875"/>
            <a:ext cx="2032081" cy="1891071"/>
          </a:xfrm>
          <a:prstGeom prst="rect">
            <a:avLst/>
          </a:prstGeom>
          <a:noFill/>
          <a:ln>
            <a:noFill/>
          </a:ln>
        </p:spPr>
      </p:pic>
      <p:pic>
        <p:nvPicPr>
          <p:cNvPr id="154" name="Google Shape;154;p3" descr="Green Pace logo"/>
          <p:cNvPicPr preferRelativeResize="0"/>
          <p:nvPr/>
        </p:nvPicPr>
        <p:blipFill>
          <a:blip r:embed="rId5">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mc:AlternateContent xmlns:mc="http://schemas.openxmlformats.org/markup-compatibility/2006">
    <mc:Choice xmlns:p14="http://schemas.microsoft.com/office/powerpoint/2010/main" Requires="p14">
      <p:transition spd="slow" p14:dur="2000" advTm="16507"/>
    </mc:Choice>
    <mc:Fallback>
      <p:transition spd="slow" advTm="16507"/>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graphicFrame>
        <p:nvGraphicFramePr>
          <p:cNvPr id="161" name="Google Shape;161;p4" descr="Alt text required"/>
          <p:cNvGraphicFramePr/>
          <p:nvPr>
            <p:extLst>
              <p:ext uri="{D42A27DB-BD31-4B8C-83A1-F6EECF244321}">
                <p14:modId xmlns:p14="http://schemas.microsoft.com/office/powerpoint/2010/main" val="2925299871"/>
              </p:ext>
            </p:extLst>
          </p:nvPr>
        </p:nvGraphicFramePr>
        <p:xfrm>
          <a:off x="333723" y="86769"/>
          <a:ext cx="10812613" cy="6374102"/>
        </p:xfrm>
        <a:graphic>
          <a:graphicData uri="http://schemas.openxmlformats.org/drawingml/2006/table">
            <a:tbl>
              <a:tblPr firstRow="1" firstCol="1">
                <a:noFill/>
                <a:tableStyleId>{802198C4-3087-4945-87E3-76CBB3509B7E}</a:tableStyleId>
              </a:tblPr>
              <a:tblGrid>
                <a:gridCol w="5586787">
                  <a:extLst>
                    <a:ext uri="{9D8B030D-6E8A-4147-A177-3AD203B41FA5}">
                      <a16:colId xmlns:a16="http://schemas.microsoft.com/office/drawing/2014/main" val="20000"/>
                    </a:ext>
                  </a:extLst>
                </a:gridCol>
                <a:gridCol w="5225826">
                  <a:extLst>
                    <a:ext uri="{9D8B030D-6E8A-4147-A177-3AD203B41FA5}">
                      <a16:colId xmlns:a16="http://schemas.microsoft.com/office/drawing/2014/main" val="20001"/>
                    </a:ext>
                  </a:extLst>
                </a:gridCol>
              </a:tblGrid>
              <a:tr h="2787257">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Likely</a:t>
                      </a:r>
                    </a:p>
                    <a:p>
                      <a:r>
                        <a:rPr lang="en-US" sz="1200" b="1" dirty="0"/>
                        <a:t>Data Type Consistency (STD-001-DAT)</a:t>
                      </a:r>
                    </a:p>
                    <a:p>
                      <a:r>
                        <a:rPr lang="en-US" sz="1200" dirty="0"/>
                        <a:t>Using inconsistent data types can lead to unexpected behavior and vulnerabilities, such as buffer overflows and type confusion.</a:t>
                      </a:r>
                    </a:p>
                    <a:p>
                      <a:endParaRPr lang="en-US" sz="1200" dirty="0"/>
                    </a:p>
                    <a:p>
                      <a:r>
                        <a:rPr lang="en-US" sz="1200" b="1" dirty="0"/>
                        <a:t>Prevent SQL Injection (STD-004-SQL)</a:t>
                      </a:r>
                    </a:p>
                    <a:p>
                      <a:r>
                        <a:rPr lang="en-US" sz="1200" dirty="0"/>
                        <a:t>SQL injection vulnerabilities allow attackers to manipulate database queries, leading to unauthorized data access and manipulation.</a:t>
                      </a:r>
                      <a:endParaRPr lang="en-US" sz="1200" b="1" dirty="0"/>
                    </a:p>
                    <a:p>
                      <a:pPr marL="0" marR="0" lvl="0" indent="0" algn="ctr" rtl="0">
                        <a:lnSpc>
                          <a:spcPct val="100000"/>
                        </a:lnSpc>
                        <a:spcBef>
                          <a:spcPts val="0"/>
                        </a:spcBef>
                        <a:spcAft>
                          <a:spcPts val="0"/>
                        </a:spcAft>
                        <a:buClr>
                          <a:srgbClr val="000000"/>
                        </a:buClr>
                        <a:buSzPts val="3600"/>
                        <a:buFont typeface="Arial"/>
                        <a:buNone/>
                      </a:pPr>
                      <a:endParaRPr lang="en-US" dirty="0"/>
                    </a:p>
                    <a:p>
                      <a:pPr marL="0" marR="0" lvl="0" indent="0" algn="ctr" rtl="0">
                        <a:lnSpc>
                          <a:spcPct val="100000"/>
                        </a:lnSpc>
                        <a:spcBef>
                          <a:spcPts val="0"/>
                        </a:spcBef>
                        <a:spcAft>
                          <a:spcPts val="0"/>
                        </a:spcAft>
                        <a:buClr>
                          <a:srgbClr val="000000"/>
                        </a:buClr>
                        <a:buSzPts val="3600"/>
                        <a:buFont typeface="Arial"/>
                        <a:buNone/>
                      </a:pPr>
                      <a:endParaRPr lang="en-US" sz="1400" u="none" strike="noStrike" cap="none" dirty="0"/>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Priority</a:t>
                      </a:r>
                    </a:p>
                    <a:p>
                      <a:pPr marL="0" marR="0" lvl="0" indent="0" algn="l" rtl="0">
                        <a:lnSpc>
                          <a:spcPct val="100000"/>
                        </a:lnSpc>
                        <a:spcBef>
                          <a:spcPts val="0"/>
                        </a:spcBef>
                        <a:spcAft>
                          <a:spcPts val="0"/>
                        </a:spcAft>
                        <a:buClr>
                          <a:srgbClr val="000000"/>
                        </a:buClr>
                        <a:buSzPts val="3600"/>
                        <a:buFont typeface="Arial"/>
                        <a:buNone/>
                      </a:pPr>
                      <a:r>
                        <a:rPr lang="en-US" sz="1200" b="1" dirty="0"/>
                        <a:t>String Handling (STD-003-STR)</a:t>
                      </a:r>
                    </a:p>
                    <a:p>
                      <a:pPr marL="0" marR="0" lvl="0" indent="0" algn="l" rtl="0">
                        <a:lnSpc>
                          <a:spcPct val="100000"/>
                        </a:lnSpc>
                        <a:spcBef>
                          <a:spcPts val="0"/>
                        </a:spcBef>
                        <a:spcAft>
                          <a:spcPts val="0"/>
                        </a:spcAft>
                        <a:buClr>
                          <a:srgbClr val="000000"/>
                        </a:buClr>
                        <a:buSzPts val="3600"/>
                        <a:buFont typeface="Arial"/>
                        <a:buNone/>
                      </a:pPr>
                      <a:r>
                        <a:rPr lang="en-US" sz="1200" dirty="0"/>
                        <a:t>Incorrect string handling can lead to buffer overflows, which are a significant security threat allowing arbitrary code execution.</a:t>
                      </a:r>
                    </a:p>
                    <a:p>
                      <a:pPr marL="0" marR="0" lvl="0" indent="0" algn="l" rtl="0">
                        <a:lnSpc>
                          <a:spcPct val="100000"/>
                        </a:lnSpc>
                        <a:spcBef>
                          <a:spcPts val="0"/>
                        </a:spcBef>
                        <a:spcAft>
                          <a:spcPts val="0"/>
                        </a:spcAft>
                        <a:buClr>
                          <a:srgbClr val="000000"/>
                        </a:buClr>
                        <a:buSzPts val="3600"/>
                        <a:buFont typeface="Arial"/>
                        <a:buNone/>
                      </a:pPr>
                      <a:endParaRPr lang="en-US" sz="1200" b="1" u="none" strike="noStrike" cap="none" dirty="0">
                        <a:solidFill>
                          <a:srgbClr val="FFD966"/>
                        </a:solidFill>
                      </a:endParaRPr>
                    </a:p>
                    <a:p>
                      <a:pPr marL="0" marR="0" lvl="0" indent="0" algn="l" rtl="0">
                        <a:lnSpc>
                          <a:spcPct val="100000"/>
                        </a:lnSpc>
                        <a:spcBef>
                          <a:spcPts val="0"/>
                        </a:spcBef>
                        <a:spcAft>
                          <a:spcPts val="0"/>
                        </a:spcAft>
                        <a:buClr>
                          <a:srgbClr val="000000"/>
                        </a:buClr>
                        <a:buSzPts val="3600"/>
                        <a:buFont typeface="Arial"/>
                        <a:buNone/>
                      </a:pPr>
                      <a:r>
                        <a:rPr lang="en-US" sz="1200" b="1" dirty="0"/>
                        <a:t>Safe Memory Management (STD-005-MEM)</a:t>
                      </a:r>
                    </a:p>
                    <a:p>
                      <a:pPr marL="0" marR="0" lvl="0" indent="0" algn="l" rtl="0">
                        <a:lnSpc>
                          <a:spcPct val="100000"/>
                        </a:lnSpc>
                        <a:spcBef>
                          <a:spcPts val="0"/>
                        </a:spcBef>
                        <a:spcAft>
                          <a:spcPts val="0"/>
                        </a:spcAft>
                        <a:buClr>
                          <a:srgbClr val="000000"/>
                        </a:buClr>
                        <a:buSzPts val="3600"/>
                        <a:buFont typeface="Arial"/>
                        <a:buNone/>
                      </a:pPr>
                      <a:r>
                        <a:rPr lang="en-US" sz="1200" dirty="0"/>
                        <a:t>Ensuring safe memory management in networked applications where buffer overflows could be exploited for remote code execution.</a:t>
                      </a:r>
                      <a:endParaRPr lang="en-US" sz="1200" b="1" dirty="0"/>
                    </a:p>
                    <a:p>
                      <a:pPr marL="0" marR="0" lvl="0" indent="0" algn="l" rtl="0">
                        <a:lnSpc>
                          <a:spcPct val="100000"/>
                        </a:lnSpc>
                        <a:spcBef>
                          <a:spcPts val="0"/>
                        </a:spcBef>
                        <a:spcAft>
                          <a:spcPts val="0"/>
                        </a:spcAft>
                        <a:buClr>
                          <a:srgbClr val="000000"/>
                        </a:buClr>
                        <a:buSzPts val="3600"/>
                        <a:buFont typeface="Arial"/>
                        <a:buNone/>
                      </a:pPr>
                      <a:endParaRPr lang="en-US" sz="1200" b="1" u="none" strike="noStrike" cap="none" dirty="0">
                        <a:solidFill>
                          <a:srgbClr val="FFD966"/>
                        </a:solidFill>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extLst>
                  <a:ext uri="{0D108BD9-81ED-4DB2-BD59-A6C34878D82A}">
                    <a16:rowId xmlns:a16="http://schemas.microsoft.com/office/drawing/2014/main" val="10000"/>
                  </a:ext>
                </a:extLst>
              </a:tr>
              <a:tr h="3586845">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Low priority</a:t>
                      </a:r>
                    </a:p>
                    <a:p>
                      <a:r>
                        <a:rPr lang="en-US" sz="1200" b="1" dirty="0"/>
                        <a:t>Data Type Consistency (STD-001-DAT)</a:t>
                      </a:r>
                    </a:p>
                    <a:p>
                      <a:r>
                        <a:rPr lang="en-US" sz="1200" b="0" dirty="0"/>
                        <a:t>Ensuring data type consistency in non-critical logging functions where inconsistencies are less likely to have severe consequences.</a:t>
                      </a:r>
                    </a:p>
                    <a:p>
                      <a:endParaRPr lang="en-US" sz="1200" dirty="0"/>
                    </a:p>
                    <a:p>
                      <a:r>
                        <a:rPr lang="en-US" sz="1200" b="1" dirty="0"/>
                        <a:t>Prevent SQL Injection (STD-004-SQL)</a:t>
                      </a:r>
                    </a:p>
                    <a:p>
                      <a:r>
                        <a:rPr lang="en-US" sz="1200" dirty="0"/>
                        <a:t>Preventing SQL injection in internal reporting systems where the impact of an SQL injection attack would be less critical.</a:t>
                      </a:r>
                      <a:endParaRPr lang="en-US" sz="1200" b="1" dirty="0"/>
                    </a:p>
                    <a:p>
                      <a:endParaRPr lang="en-US" sz="1200" b="1" dirty="0"/>
                    </a:p>
                    <a:p>
                      <a:endParaRPr lang="en-US" sz="1200" b="0" dirty="0"/>
                    </a:p>
                    <a:p>
                      <a:endParaRPr lang="en-US" dirty="0"/>
                    </a:p>
                    <a:p>
                      <a:pPr marL="0" marR="0" lvl="0" indent="0" algn="ctr" rtl="0">
                        <a:lnSpc>
                          <a:spcPct val="100000"/>
                        </a:lnSpc>
                        <a:spcBef>
                          <a:spcPts val="0"/>
                        </a:spcBef>
                        <a:spcAft>
                          <a:spcPts val="0"/>
                        </a:spcAft>
                        <a:buClr>
                          <a:srgbClr val="000000"/>
                        </a:buClr>
                        <a:buSzPts val="3600"/>
                        <a:buFont typeface="Arial"/>
                        <a:buNone/>
                      </a:pPr>
                      <a:endParaRPr sz="1400" u="none" strike="noStrike" cap="none" dirty="0"/>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Unlikely</a:t>
                      </a:r>
                    </a:p>
                    <a:p>
                      <a:pPr marL="0" marR="0" lvl="0" indent="0" algn="l" rtl="0">
                        <a:lnSpc>
                          <a:spcPct val="100000"/>
                        </a:lnSpc>
                        <a:spcBef>
                          <a:spcPts val="0"/>
                        </a:spcBef>
                        <a:spcAft>
                          <a:spcPts val="0"/>
                        </a:spcAft>
                        <a:buClr>
                          <a:srgbClr val="000000"/>
                        </a:buClr>
                        <a:buSzPts val="3600"/>
                        <a:buFont typeface="Arial"/>
                        <a:buNone/>
                      </a:pPr>
                      <a:r>
                        <a:rPr lang="en-US" sz="1200" b="1" dirty="0"/>
                        <a:t>Proper Exception Handling (STD-007-EXC)</a:t>
                      </a:r>
                    </a:p>
                    <a:p>
                      <a:pPr marL="0" marR="0" lvl="0" indent="0" algn="l" rtl="0">
                        <a:lnSpc>
                          <a:spcPct val="100000"/>
                        </a:lnSpc>
                        <a:spcBef>
                          <a:spcPts val="0"/>
                        </a:spcBef>
                        <a:spcAft>
                          <a:spcPts val="0"/>
                        </a:spcAft>
                        <a:buClr>
                          <a:srgbClr val="000000"/>
                        </a:buClr>
                        <a:buSzPts val="3600"/>
                        <a:buFont typeface="Arial"/>
                        <a:buNone/>
                      </a:pPr>
                      <a:r>
                        <a:rPr lang="en-US" sz="1200" dirty="0"/>
                        <a:t>Poor exception handling in non-critical utility applications where application crashes have minimal impact.</a:t>
                      </a:r>
                    </a:p>
                    <a:p>
                      <a:pPr marL="0" marR="0" lvl="0" indent="0" algn="l" rtl="0">
                        <a:lnSpc>
                          <a:spcPct val="100000"/>
                        </a:lnSpc>
                        <a:spcBef>
                          <a:spcPts val="0"/>
                        </a:spcBef>
                        <a:spcAft>
                          <a:spcPts val="0"/>
                        </a:spcAft>
                        <a:buClr>
                          <a:srgbClr val="000000"/>
                        </a:buClr>
                        <a:buSzPts val="3600"/>
                        <a:buFont typeface="Arial"/>
                        <a:buNone/>
                      </a:pPr>
                      <a:r>
                        <a:rPr lang="en-US" sz="1200" b="1" dirty="0"/>
                        <a:t>Ensure Proper Input Validation (STD-008-INV)</a:t>
                      </a:r>
                    </a:p>
                    <a:p>
                      <a:pPr marL="0" marR="0" lvl="0" indent="0" algn="l" rtl="0">
                        <a:lnSpc>
                          <a:spcPct val="100000"/>
                        </a:lnSpc>
                        <a:spcBef>
                          <a:spcPts val="0"/>
                        </a:spcBef>
                        <a:spcAft>
                          <a:spcPts val="0"/>
                        </a:spcAft>
                        <a:buClr>
                          <a:srgbClr val="000000"/>
                        </a:buClr>
                        <a:buSzPts val="3600"/>
                        <a:buFont typeface="Arial"/>
                        <a:buNone/>
                      </a:pPr>
                      <a:r>
                        <a:rPr lang="en-US" sz="1200" dirty="0"/>
                        <a:t>Insufficient input validation in internal tools where input sources are trusted and controlled, resulting in minimal security risks.</a:t>
                      </a:r>
                      <a:endParaRPr lang="en-US" sz="1200" b="1" u="none" strike="noStrike" cap="none" dirty="0"/>
                    </a:p>
                    <a:p>
                      <a:pPr marL="0" marR="0" lvl="0" indent="0" algn="l" rtl="0">
                        <a:lnSpc>
                          <a:spcPct val="100000"/>
                        </a:lnSpc>
                        <a:spcBef>
                          <a:spcPts val="0"/>
                        </a:spcBef>
                        <a:spcAft>
                          <a:spcPts val="0"/>
                        </a:spcAft>
                        <a:buClr>
                          <a:srgbClr val="000000"/>
                        </a:buClr>
                        <a:buSzPts val="3600"/>
                        <a:buFont typeface="Arial"/>
                        <a:buNone/>
                      </a:pPr>
                      <a:endParaRPr sz="1200" b="1" u="none" strike="noStrike" cap="none" dirty="0"/>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extLst>
                  <a:ext uri="{0D108BD9-81ED-4DB2-BD59-A6C34878D82A}">
                    <a16:rowId xmlns:a16="http://schemas.microsoft.com/office/drawing/2014/main" val="10001"/>
                  </a:ext>
                </a:extLst>
              </a:tr>
            </a:tbl>
          </a:graphicData>
        </a:graphic>
      </p:graphicFrame>
      <p:pic>
        <p:nvPicPr>
          <p:cNvPr id="162" name="Google Shape;162;p4"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mc:AlternateContent xmlns:mc="http://schemas.openxmlformats.org/markup-compatibility/2006">
    <mc:Choice xmlns:p14="http://schemas.microsoft.com/office/powerpoint/2010/main" Requires="p14">
      <p:transition spd="slow" p14:dur="2000" advTm="74172"/>
    </mc:Choice>
    <mc:Fallback>
      <p:transition spd="slow" advTm="74172"/>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5"/>
          <p:cNvSpPr txBox="1">
            <a:spLocks noGrp="1"/>
          </p:cNvSpPr>
          <p:nvPr>
            <p:ph type="title"/>
          </p:nvPr>
        </p:nvSpPr>
        <p:spPr>
          <a:xfrm>
            <a:off x="4217419" y="140164"/>
            <a:ext cx="3757161" cy="562324"/>
          </a:xfrm>
          <a:prstGeom prst="rect">
            <a:avLst/>
          </a:prstGeom>
          <a:noFill/>
          <a:ln>
            <a:noFill/>
          </a:ln>
        </p:spPr>
        <p:txBody>
          <a:bodyPr spcFirstLastPara="1" wrap="square" lIns="91425" tIns="45700" rIns="91425" bIns="45700" anchor="ctr" anchorCtr="0">
            <a:normAutofit fontScale="90000"/>
          </a:bodyPr>
          <a:lstStyle/>
          <a:p>
            <a:pPr marL="0" lvl="0" indent="0" algn="r" rtl="0">
              <a:lnSpc>
                <a:spcPct val="90000"/>
              </a:lnSpc>
              <a:spcBef>
                <a:spcPts val="0"/>
              </a:spcBef>
              <a:spcAft>
                <a:spcPts val="0"/>
              </a:spcAft>
              <a:buClr>
                <a:schemeClr val="lt1"/>
              </a:buClr>
              <a:buSzPts val="4000"/>
              <a:buFont typeface="Century Gothic"/>
              <a:buNone/>
            </a:pPr>
            <a:r>
              <a:rPr lang="en-US" dirty="0"/>
              <a:t>10 PRINCIPLES</a:t>
            </a:r>
            <a:endParaRPr dirty="0"/>
          </a:p>
        </p:txBody>
      </p:sp>
      <p:sp>
        <p:nvSpPr>
          <p:cNvPr id="168" name="Google Shape;168;p5"/>
          <p:cNvSpPr txBox="1">
            <a:spLocks noGrp="1"/>
          </p:cNvSpPr>
          <p:nvPr>
            <p:ph type="body" idx="1"/>
          </p:nvPr>
        </p:nvSpPr>
        <p:spPr>
          <a:xfrm>
            <a:off x="685801" y="0"/>
            <a:ext cx="4647088" cy="6858000"/>
          </a:xfrm>
          <a:prstGeom prst="rect">
            <a:avLst/>
          </a:prstGeom>
          <a:noFill/>
          <a:ln>
            <a:noFill/>
          </a:ln>
        </p:spPr>
        <p:txBody>
          <a:bodyPr spcFirstLastPara="1" wrap="square" lIns="91425" tIns="45700" rIns="91425" bIns="45700" anchor="t" anchorCtr="0">
            <a:normAutofit lnSpcReduction="10000"/>
          </a:bodyPr>
          <a:lstStyle/>
          <a:p>
            <a:pPr>
              <a:buFont typeface="+mj-lt"/>
              <a:buAutoNum type="arabicPeriod"/>
            </a:pPr>
            <a:r>
              <a:rPr lang="en-US" sz="1200" b="1" dirty="0"/>
              <a:t>Validate Input Data</a:t>
            </a:r>
            <a:endParaRPr lang="en-US" sz="1200" dirty="0"/>
          </a:p>
          <a:p>
            <a:pPr>
              <a:buFont typeface="Arial" panose="020B0604020202020204" pitchFamily="34" charset="0"/>
              <a:buChar char="•"/>
            </a:pPr>
            <a:r>
              <a:rPr lang="en-US" sz="1200" b="1" dirty="0"/>
              <a:t>Coding Standards:</a:t>
            </a:r>
            <a:endParaRPr lang="en-US" sz="1200" dirty="0"/>
          </a:p>
          <a:p>
            <a:pPr marL="742950" lvl="1" indent="-285750">
              <a:buFont typeface="Arial" panose="020B0604020202020204" pitchFamily="34" charset="0"/>
              <a:buChar char="•"/>
            </a:pPr>
            <a:r>
              <a:rPr lang="en-US" sz="1200" dirty="0"/>
              <a:t>Valid Data Values (STD-002-DAT)</a:t>
            </a:r>
          </a:p>
          <a:p>
            <a:pPr marL="742950" lvl="1" indent="-285750">
              <a:buFont typeface="Arial" panose="020B0604020202020204" pitchFamily="34" charset="0"/>
              <a:buChar char="•"/>
            </a:pPr>
            <a:r>
              <a:rPr lang="en-US" sz="1200" dirty="0"/>
              <a:t>Ensure Proper Input Validation (STD-008-INV)</a:t>
            </a:r>
          </a:p>
          <a:p>
            <a:pPr marL="114300" indent="0">
              <a:buNone/>
            </a:pPr>
            <a:r>
              <a:rPr lang="en-US" sz="2000" b="1" dirty="0"/>
              <a:t>2.  </a:t>
            </a:r>
            <a:r>
              <a:rPr lang="en-US" sz="1200" b="1" dirty="0"/>
              <a:t>Heed Compiler Warnings</a:t>
            </a:r>
            <a:endParaRPr lang="en-US" sz="1200" dirty="0"/>
          </a:p>
          <a:p>
            <a:pPr>
              <a:buFont typeface="Arial" panose="020B0604020202020204" pitchFamily="34" charset="0"/>
              <a:buChar char="•"/>
            </a:pPr>
            <a:r>
              <a:rPr lang="en-US" sz="1200" b="1" dirty="0"/>
              <a:t>Coding Standards:</a:t>
            </a:r>
            <a:endParaRPr lang="en-US" sz="1200" dirty="0"/>
          </a:p>
          <a:p>
            <a:pPr marL="742950" lvl="1" indent="-285750">
              <a:buFont typeface="Arial" panose="020B0604020202020204" pitchFamily="34" charset="0"/>
              <a:buChar char="•"/>
            </a:pPr>
            <a:r>
              <a:rPr lang="en-US" sz="1200" dirty="0"/>
              <a:t>Data Type Consistency (STD-001-DAT)</a:t>
            </a:r>
          </a:p>
          <a:p>
            <a:pPr marL="742950" lvl="1" indent="-285750">
              <a:buFont typeface="Arial" panose="020B0604020202020204" pitchFamily="34" charset="0"/>
              <a:buChar char="•"/>
            </a:pPr>
            <a:r>
              <a:rPr lang="en-US" sz="1200" dirty="0"/>
              <a:t>String Handling (STD-003-STR)</a:t>
            </a:r>
          </a:p>
          <a:p>
            <a:pPr marL="114300" indent="0">
              <a:buNone/>
            </a:pPr>
            <a:r>
              <a:rPr lang="en-US" sz="2000" b="1" dirty="0"/>
              <a:t>3. </a:t>
            </a:r>
            <a:r>
              <a:rPr lang="en-US" sz="1300" b="1" dirty="0"/>
              <a:t>Architect and Design for Security Policies</a:t>
            </a:r>
            <a:endParaRPr lang="en-US" sz="1300" dirty="0"/>
          </a:p>
          <a:p>
            <a:pPr>
              <a:buFont typeface="Arial" panose="020B0604020202020204" pitchFamily="34" charset="0"/>
              <a:buChar char="•"/>
            </a:pPr>
            <a:r>
              <a:rPr lang="en-US" sz="1300" b="1" dirty="0"/>
              <a:t>Coding Standards:</a:t>
            </a:r>
            <a:endParaRPr lang="en-US" sz="1300" dirty="0"/>
          </a:p>
          <a:p>
            <a:pPr marL="742950" lvl="1" indent="-285750">
              <a:buFont typeface="Arial" panose="020B0604020202020204" pitchFamily="34" charset="0"/>
              <a:buChar char="•"/>
            </a:pPr>
            <a:r>
              <a:rPr lang="en-US" sz="1300" dirty="0"/>
              <a:t>Safe Memory Management (STD-005-MEM)</a:t>
            </a:r>
          </a:p>
          <a:p>
            <a:pPr marL="742950" lvl="1" indent="-285750">
              <a:buFont typeface="Arial" panose="020B0604020202020204" pitchFamily="34" charset="0"/>
              <a:buChar char="•"/>
            </a:pPr>
            <a:r>
              <a:rPr lang="en-US" sz="1300" dirty="0"/>
              <a:t>Prevent SQL Injection (STD-004-SQL)</a:t>
            </a:r>
          </a:p>
          <a:p>
            <a:pPr marL="742950" lvl="1" indent="-285750">
              <a:buFont typeface="Arial" panose="020B0604020202020204" pitchFamily="34" charset="0"/>
              <a:buChar char="•"/>
            </a:pPr>
            <a:endParaRPr lang="en-US" sz="1200" dirty="0"/>
          </a:p>
          <a:p>
            <a:pPr marL="114300" indent="0">
              <a:buNone/>
            </a:pPr>
            <a:r>
              <a:rPr lang="en-US" sz="2000" b="1" dirty="0"/>
              <a:t>4.  </a:t>
            </a:r>
            <a:r>
              <a:rPr lang="en-US" sz="1200" b="1" dirty="0"/>
              <a:t>Keep It Simple</a:t>
            </a:r>
            <a:endParaRPr lang="en-US" sz="1200" dirty="0"/>
          </a:p>
          <a:p>
            <a:pPr>
              <a:buFont typeface="Arial" panose="020B0604020202020204" pitchFamily="34" charset="0"/>
              <a:buChar char="•"/>
            </a:pPr>
            <a:r>
              <a:rPr lang="en-US" sz="1200" b="1" dirty="0"/>
              <a:t>Coding Standards:</a:t>
            </a:r>
            <a:endParaRPr lang="en-US" sz="1200" dirty="0"/>
          </a:p>
          <a:p>
            <a:pPr marL="742950" lvl="1" indent="-285750">
              <a:buFont typeface="Arial" panose="020B0604020202020204" pitchFamily="34" charset="0"/>
              <a:buChar char="•"/>
            </a:pPr>
            <a:r>
              <a:rPr lang="en-US" sz="1200" dirty="0"/>
              <a:t>Data Type Consistency (STD-001-DAT)</a:t>
            </a:r>
          </a:p>
          <a:p>
            <a:pPr marL="742950" lvl="1" indent="-285750">
              <a:buFont typeface="Arial" panose="020B0604020202020204" pitchFamily="34" charset="0"/>
              <a:buChar char="•"/>
            </a:pPr>
            <a:r>
              <a:rPr lang="en-US" sz="1200" dirty="0"/>
              <a:t>Efficient Resource Management (STD-009-RSM)</a:t>
            </a:r>
          </a:p>
          <a:p>
            <a:pPr marL="114300" indent="0">
              <a:buNone/>
            </a:pPr>
            <a:r>
              <a:rPr lang="en-US" sz="2000" b="1" dirty="0"/>
              <a:t>5. </a:t>
            </a:r>
            <a:r>
              <a:rPr lang="en-US" sz="1200" b="1" dirty="0"/>
              <a:t>Default Deny</a:t>
            </a:r>
            <a:endParaRPr lang="en-US" sz="1200" dirty="0"/>
          </a:p>
          <a:p>
            <a:pPr>
              <a:buFont typeface="Arial" panose="020B0604020202020204" pitchFamily="34" charset="0"/>
              <a:buChar char="•"/>
            </a:pPr>
            <a:r>
              <a:rPr lang="en-US" sz="1200" b="1" dirty="0"/>
              <a:t>Coding Standards:</a:t>
            </a:r>
            <a:endParaRPr lang="en-US" sz="1200" dirty="0"/>
          </a:p>
          <a:p>
            <a:pPr marL="742950" lvl="1" indent="-285750">
              <a:buFont typeface="Arial" panose="020B0604020202020204" pitchFamily="34" charset="0"/>
              <a:buChar char="•"/>
            </a:pPr>
            <a:r>
              <a:rPr lang="en-US" sz="1200" dirty="0"/>
              <a:t>Secure Logging Practices (STD-010-LOG)</a:t>
            </a:r>
          </a:p>
          <a:p>
            <a:pPr marL="742950" lvl="1" indent="-285750">
              <a:buFont typeface="Arial" panose="020B0604020202020204" pitchFamily="34" charset="0"/>
              <a:buChar char="•"/>
            </a:pPr>
            <a:r>
              <a:rPr lang="en-US" sz="1200" dirty="0"/>
              <a:t>Ensure Proper Input Validation (STD-008-INV)</a:t>
            </a:r>
          </a:p>
          <a:p>
            <a:pPr marL="114300" indent="0">
              <a:buNone/>
            </a:pPr>
            <a:r>
              <a:rPr lang="en-US" sz="2000" b="1" dirty="0"/>
              <a:t>6.  </a:t>
            </a:r>
            <a:r>
              <a:rPr lang="en-US" sz="1200" b="1" dirty="0"/>
              <a:t>Adhere to the Principle of Least Privilege</a:t>
            </a:r>
            <a:endParaRPr lang="en-US" sz="1200" dirty="0"/>
          </a:p>
          <a:p>
            <a:pPr>
              <a:buFont typeface="Arial" panose="020B0604020202020204" pitchFamily="34" charset="0"/>
              <a:buChar char="•"/>
            </a:pPr>
            <a:r>
              <a:rPr lang="en-US" sz="1200" b="1" dirty="0"/>
              <a:t>Coding Standards:</a:t>
            </a:r>
            <a:endParaRPr lang="en-US" sz="1200" dirty="0"/>
          </a:p>
          <a:p>
            <a:pPr marL="742950" lvl="1" indent="-285750">
              <a:buFont typeface="Arial" panose="020B0604020202020204" pitchFamily="34" charset="0"/>
              <a:buChar char="•"/>
            </a:pPr>
            <a:r>
              <a:rPr lang="en-US" sz="1200" dirty="0"/>
              <a:t>Prevent SQL Injection (STD-004-SQL)</a:t>
            </a:r>
          </a:p>
          <a:p>
            <a:pPr marL="742950" lvl="1" indent="-285750">
              <a:buFont typeface="Arial" panose="020B0604020202020204" pitchFamily="34" charset="0"/>
              <a:buChar char="•"/>
            </a:pPr>
            <a:r>
              <a:rPr lang="en-US" sz="1200" dirty="0"/>
              <a:t>Efficient Resource Management (STD-009-RSM)</a:t>
            </a:r>
          </a:p>
          <a:p>
            <a:pPr marL="742950" lvl="1" indent="-285750">
              <a:buFont typeface="Arial" panose="020B0604020202020204" pitchFamily="34" charset="0"/>
              <a:buChar char="•"/>
            </a:pPr>
            <a:endParaRPr lang="en-US" sz="1200" dirty="0"/>
          </a:p>
          <a:p>
            <a:pPr marL="228600" lvl="0" indent="-228600" algn="l" rtl="0">
              <a:lnSpc>
                <a:spcPct val="90000"/>
              </a:lnSpc>
              <a:spcBef>
                <a:spcPts val="0"/>
              </a:spcBef>
              <a:spcAft>
                <a:spcPts val="0"/>
              </a:spcAft>
              <a:buClr>
                <a:schemeClr val="lt1"/>
              </a:buClr>
              <a:buSzPts val="2200"/>
              <a:buChar char="•"/>
            </a:pPr>
            <a:endParaRPr sz="1200" dirty="0"/>
          </a:p>
        </p:txBody>
      </p:sp>
      <p:pic>
        <p:nvPicPr>
          <p:cNvPr id="169" name="Google Shape;169;p5"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
        <p:nvSpPr>
          <p:cNvPr id="2" name="TextBox 1">
            <a:extLst>
              <a:ext uri="{FF2B5EF4-FFF2-40B4-BE49-F238E27FC236}">
                <a16:creationId xmlns:a16="http://schemas.microsoft.com/office/drawing/2014/main" id="{12C45581-08F9-6226-EA78-11B038319D8A}"/>
              </a:ext>
            </a:extLst>
          </p:cNvPr>
          <p:cNvSpPr txBox="1"/>
          <p:nvPr/>
        </p:nvSpPr>
        <p:spPr>
          <a:xfrm>
            <a:off x="7974580" y="140164"/>
            <a:ext cx="3874564" cy="6001643"/>
          </a:xfrm>
          <a:prstGeom prst="rect">
            <a:avLst/>
          </a:prstGeom>
          <a:noFill/>
        </p:spPr>
        <p:txBody>
          <a:bodyPr wrap="square" rtlCol="0">
            <a:spAutoFit/>
          </a:bodyPr>
          <a:lstStyle/>
          <a:p>
            <a:r>
              <a:rPr lang="en-US" sz="1200" b="1" dirty="0">
                <a:solidFill>
                  <a:schemeClr val="bg1"/>
                </a:solidFill>
              </a:rPr>
              <a:t>7. Sanitize Data Sent to Other Systems</a:t>
            </a:r>
            <a:endParaRPr lang="en-US" sz="1200" dirty="0">
              <a:solidFill>
                <a:schemeClr val="bg1"/>
              </a:solidFill>
            </a:endParaRPr>
          </a:p>
          <a:p>
            <a:pPr marL="285750" indent="-285750">
              <a:buFont typeface="Arial" panose="020B0604020202020204" pitchFamily="34" charset="0"/>
              <a:buChar char="•"/>
            </a:pPr>
            <a:r>
              <a:rPr lang="en-US" sz="1200" b="1" dirty="0">
                <a:solidFill>
                  <a:schemeClr val="bg1"/>
                </a:solidFill>
              </a:rPr>
              <a:t>Coding Standards:</a:t>
            </a:r>
            <a:endParaRPr lang="en-US" sz="1200" dirty="0">
              <a:solidFill>
                <a:schemeClr val="bg1"/>
              </a:solidFill>
            </a:endParaRPr>
          </a:p>
          <a:p>
            <a:pPr marL="457200" lvl="1"/>
            <a:r>
              <a:rPr lang="en-US" sz="1200" dirty="0">
                <a:solidFill>
                  <a:schemeClr val="bg1"/>
                </a:solidFill>
              </a:rPr>
              <a:t>Ensure Proper Input Validation (STD-008-INV)</a:t>
            </a:r>
          </a:p>
          <a:p>
            <a:pPr marL="457200" lvl="1"/>
            <a:r>
              <a:rPr lang="en-US" sz="1200" dirty="0">
                <a:solidFill>
                  <a:schemeClr val="bg1"/>
                </a:solidFill>
              </a:rPr>
              <a:t>String Handling (STD-003-STR)</a:t>
            </a:r>
          </a:p>
          <a:p>
            <a:endParaRPr lang="en-US" sz="1200" b="1" dirty="0">
              <a:solidFill>
                <a:schemeClr val="bg1"/>
              </a:solidFill>
            </a:endParaRPr>
          </a:p>
          <a:p>
            <a:r>
              <a:rPr lang="en-US" sz="1200" b="1" dirty="0">
                <a:solidFill>
                  <a:schemeClr val="bg1"/>
                </a:solidFill>
              </a:rPr>
              <a:t>8. Practice Defense in Depth</a:t>
            </a:r>
            <a:endParaRPr lang="en-US" sz="1200" dirty="0">
              <a:solidFill>
                <a:schemeClr val="bg1"/>
              </a:solidFill>
            </a:endParaRPr>
          </a:p>
          <a:p>
            <a:r>
              <a:rPr lang="en-US" sz="1200" b="1" dirty="0">
                <a:solidFill>
                  <a:schemeClr val="bg1"/>
                </a:solidFill>
              </a:rPr>
              <a:t>Coding Standards:</a:t>
            </a:r>
            <a:endParaRPr lang="en-US" sz="1200" dirty="0">
              <a:solidFill>
                <a:schemeClr val="bg1"/>
              </a:solidFill>
            </a:endParaRPr>
          </a:p>
          <a:p>
            <a:pPr marL="457200" lvl="1"/>
            <a:r>
              <a:rPr lang="en-US" sz="1200" dirty="0">
                <a:solidFill>
                  <a:schemeClr val="bg1"/>
                </a:solidFill>
              </a:rPr>
              <a:t>Safe Memory Management (STD-005-MEM)</a:t>
            </a:r>
          </a:p>
          <a:p>
            <a:pPr marL="457200" lvl="1"/>
            <a:r>
              <a:rPr lang="en-US" sz="1200" dirty="0">
                <a:solidFill>
                  <a:schemeClr val="bg1"/>
                </a:solidFill>
              </a:rPr>
              <a:t>Prevent SQL Injection (STD-004-SQL)</a:t>
            </a:r>
          </a:p>
          <a:p>
            <a:endParaRPr lang="en-US" sz="1200" dirty="0">
              <a:solidFill>
                <a:schemeClr val="bg1"/>
              </a:solidFill>
            </a:endParaRPr>
          </a:p>
          <a:p>
            <a:r>
              <a:rPr lang="en-US" sz="1200" dirty="0">
                <a:solidFill>
                  <a:schemeClr val="bg1"/>
                </a:solidFill>
              </a:rPr>
              <a:t>9.</a:t>
            </a:r>
            <a:r>
              <a:rPr lang="en-US" sz="1200" b="1" dirty="0">
                <a:solidFill>
                  <a:schemeClr val="bg1"/>
                </a:solidFill>
              </a:rPr>
              <a:t> Use Effective Quality Assurance Techniques</a:t>
            </a:r>
            <a:endParaRPr lang="en-US" sz="1200" dirty="0">
              <a:solidFill>
                <a:schemeClr val="bg1"/>
              </a:solidFill>
            </a:endParaRPr>
          </a:p>
          <a:p>
            <a:pPr>
              <a:buFont typeface="Arial" panose="020B0604020202020204" pitchFamily="34" charset="0"/>
              <a:buChar char="•"/>
            </a:pPr>
            <a:r>
              <a:rPr lang="en-US" sz="1200" b="1" dirty="0">
                <a:solidFill>
                  <a:schemeClr val="bg1"/>
                </a:solidFill>
              </a:rPr>
              <a:t>Coding Standards:</a:t>
            </a:r>
            <a:endParaRPr lang="en-US" sz="1200" dirty="0">
              <a:solidFill>
                <a:schemeClr val="bg1"/>
              </a:solidFill>
            </a:endParaRPr>
          </a:p>
          <a:p>
            <a:pPr marL="742950" lvl="1" indent="-285750">
              <a:buFont typeface="Arial" panose="020B0604020202020204" pitchFamily="34" charset="0"/>
              <a:buChar char="•"/>
            </a:pPr>
            <a:r>
              <a:rPr lang="en-US" sz="1200" dirty="0">
                <a:solidFill>
                  <a:schemeClr val="bg1"/>
                </a:solidFill>
              </a:rPr>
              <a:t>Effective Use of Assertions (STD-006-ASS)</a:t>
            </a:r>
          </a:p>
          <a:p>
            <a:pPr marL="742950" lvl="1" indent="-285750">
              <a:buFont typeface="Arial" panose="020B0604020202020204" pitchFamily="34" charset="0"/>
              <a:buChar char="•"/>
            </a:pPr>
            <a:r>
              <a:rPr lang="en-US" sz="1200" dirty="0">
                <a:solidFill>
                  <a:schemeClr val="bg1"/>
                </a:solidFill>
              </a:rPr>
              <a:t>Proper Exception Handling (STD-007-EXC)</a:t>
            </a:r>
          </a:p>
          <a:p>
            <a:pPr marL="457200" lvl="1"/>
            <a:endParaRPr lang="en-US" sz="1200" dirty="0">
              <a:solidFill>
                <a:schemeClr val="bg1"/>
              </a:solidFill>
            </a:endParaRPr>
          </a:p>
          <a:p>
            <a:r>
              <a:rPr lang="en-US" sz="1200" b="1" dirty="0">
                <a:solidFill>
                  <a:schemeClr val="bg1"/>
                </a:solidFill>
              </a:rPr>
              <a:t>10. Adopt a Secure Coding Standard</a:t>
            </a:r>
            <a:endParaRPr lang="en-US" sz="1200" dirty="0">
              <a:solidFill>
                <a:schemeClr val="bg1"/>
              </a:solidFill>
            </a:endParaRPr>
          </a:p>
          <a:p>
            <a:pPr>
              <a:buFont typeface="Arial" panose="020B0604020202020204" pitchFamily="34" charset="0"/>
              <a:buChar char="•"/>
            </a:pPr>
            <a:r>
              <a:rPr lang="en-US" sz="1200" b="1" dirty="0">
                <a:solidFill>
                  <a:schemeClr val="bg1"/>
                </a:solidFill>
              </a:rPr>
              <a:t>Coding Standards:</a:t>
            </a:r>
            <a:endParaRPr lang="en-US" sz="1200" dirty="0">
              <a:solidFill>
                <a:schemeClr val="bg1"/>
              </a:solidFill>
            </a:endParaRPr>
          </a:p>
          <a:p>
            <a:pPr marL="742950" lvl="1" indent="-285750">
              <a:buFont typeface="Arial" panose="020B0604020202020204" pitchFamily="34" charset="0"/>
              <a:buChar char="•"/>
            </a:pPr>
            <a:r>
              <a:rPr lang="en-US" sz="1200" dirty="0">
                <a:solidFill>
                  <a:schemeClr val="bg1"/>
                </a:solidFill>
              </a:rPr>
              <a:t>Data Type Consistency (STD-001-DAT)</a:t>
            </a:r>
          </a:p>
          <a:p>
            <a:pPr marL="742950" lvl="1" indent="-285750">
              <a:buFont typeface="Arial" panose="020B0604020202020204" pitchFamily="34" charset="0"/>
              <a:buChar char="•"/>
            </a:pPr>
            <a:r>
              <a:rPr lang="en-US" sz="1200" dirty="0">
                <a:solidFill>
                  <a:schemeClr val="bg1"/>
                </a:solidFill>
              </a:rPr>
              <a:t>Valid Data Values (STD-002-DAT)</a:t>
            </a:r>
          </a:p>
          <a:p>
            <a:pPr marL="742950" lvl="1" indent="-285750">
              <a:buFont typeface="Arial" panose="020B0604020202020204" pitchFamily="34" charset="0"/>
              <a:buChar char="•"/>
            </a:pPr>
            <a:r>
              <a:rPr lang="en-US" sz="1200" dirty="0">
                <a:solidFill>
                  <a:schemeClr val="bg1"/>
                </a:solidFill>
              </a:rPr>
              <a:t>String Handling (STD-003-STR)</a:t>
            </a:r>
          </a:p>
          <a:p>
            <a:pPr marL="742950" lvl="1" indent="-285750">
              <a:buFont typeface="Arial" panose="020B0604020202020204" pitchFamily="34" charset="0"/>
              <a:buChar char="•"/>
            </a:pPr>
            <a:r>
              <a:rPr lang="en-US" sz="1200" dirty="0">
                <a:solidFill>
                  <a:schemeClr val="bg1"/>
                </a:solidFill>
              </a:rPr>
              <a:t>Prevent SQL Injection (STD-004-SQL)</a:t>
            </a:r>
          </a:p>
          <a:p>
            <a:pPr marL="742950" lvl="1" indent="-285750">
              <a:buFont typeface="Arial" panose="020B0604020202020204" pitchFamily="34" charset="0"/>
              <a:buChar char="•"/>
            </a:pPr>
            <a:r>
              <a:rPr lang="en-US" sz="1200" dirty="0">
                <a:solidFill>
                  <a:schemeClr val="bg1"/>
                </a:solidFill>
              </a:rPr>
              <a:t>Safe Memory Management (STD-005-MEM)</a:t>
            </a:r>
          </a:p>
          <a:p>
            <a:pPr marL="742950" lvl="1" indent="-285750">
              <a:buFont typeface="Arial" panose="020B0604020202020204" pitchFamily="34" charset="0"/>
              <a:buChar char="•"/>
            </a:pPr>
            <a:r>
              <a:rPr lang="en-US" sz="1200" dirty="0">
                <a:solidFill>
                  <a:schemeClr val="bg1"/>
                </a:solidFill>
              </a:rPr>
              <a:t>Effective Use of Assertions (STD-006-ASS)</a:t>
            </a:r>
          </a:p>
          <a:p>
            <a:pPr marL="742950" lvl="1" indent="-285750">
              <a:buFont typeface="Arial" panose="020B0604020202020204" pitchFamily="34" charset="0"/>
              <a:buChar char="•"/>
            </a:pPr>
            <a:r>
              <a:rPr lang="en-US" sz="1200" dirty="0">
                <a:solidFill>
                  <a:schemeClr val="bg1"/>
                </a:solidFill>
              </a:rPr>
              <a:t>Proper Exception Handling (STD-007-EXC)</a:t>
            </a:r>
          </a:p>
          <a:p>
            <a:pPr marL="742950" lvl="1" indent="-285750">
              <a:buFont typeface="Arial" panose="020B0604020202020204" pitchFamily="34" charset="0"/>
              <a:buChar char="•"/>
            </a:pPr>
            <a:r>
              <a:rPr lang="en-US" sz="1200" dirty="0">
                <a:solidFill>
                  <a:schemeClr val="bg1"/>
                </a:solidFill>
              </a:rPr>
              <a:t>Ensure Proper Input Validation (STD-008-INV)</a:t>
            </a:r>
          </a:p>
          <a:p>
            <a:pPr marL="742950" lvl="1" indent="-285750">
              <a:buFont typeface="Arial" panose="020B0604020202020204" pitchFamily="34" charset="0"/>
              <a:buChar char="•"/>
            </a:pPr>
            <a:r>
              <a:rPr lang="en-US" sz="1200" dirty="0">
                <a:solidFill>
                  <a:schemeClr val="bg1"/>
                </a:solidFill>
              </a:rPr>
              <a:t>Efficient Resource Management (STD-009-RSM)</a:t>
            </a:r>
          </a:p>
          <a:p>
            <a:pPr marL="742950" lvl="1" indent="-285750">
              <a:buFont typeface="Arial" panose="020B0604020202020204" pitchFamily="34" charset="0"/>
              <a:buChar char="•"/>
            </a:pPr>
            <a:r>
              <a:rPr lang="en-US" sz="1200" dirty="0">
                <a:solidFill>
                  <a:schemeClr val="bg1"/>
                </a:solidFill>
              </a:rPr>
              <a:t>Secure Logging Practices (STD-010-LOG)</a:t>
            </a:r>
          </a:p>
          <a:p>
            <a:pPr marL="457200" lvl="1"/>
            <a:endParaRPr lang="en-US" sz="1200" dirty="0">
              <a:solidFill>
                <a:schemeClr val="bg1"/>
              </a:solidFill>
            </a:endParaRPr>
          </a:p>
          <a:p>
            <a:endParaRPr lang="en-US" sz="1200" dirty="0">
              <a:solidFill>
                <a:schemeClr val="bg1"/>
              </a:solidFill>
            </a:endParaRPr>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slow" p14:dur="2000" advTm="98995"/>
    </mc:Choice>
    <mc:Fallback>
      <p:transition spd="slow" advTm="98995"/>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6"/>
          <p:cNvSpPr txBox="1">
            <a:spLocks noGrp="1"/>
          </p:cNvSpPr>
          <p:nvPr>
            <p:ph type="title"/>
          </p:nvPr>
        </p:nvSpPr>
        <p:spPr>
          <a:xfrm>
            <a:off x="3984647" y="0"/>
            <a:ext cx="4885143" cy="356935"/>
          </a:xfrm>
          <a:prstGeom prst="rect">
            <a:avLst/>
          </a:prstGeom>
          <a:noFill/>
          <a:ln>
            <a:noFill/>
          </a:ln>
        </p:spPr>
        <p:txBody>
          <a:bodyPr spcFirstLastPara="1" wrap="square" lIns="91425" tIns="45700" rIns="91425" bIns="45700" anchor="ctr" anchorCtr="0">
            <a:normAutofit fontScale="90000"/>
          </a:bodyPr>
          <a:lstStyle/>
          <a:p>
            <a:pPr marL="0" lvl="0" indent="0" algn="r" rtl="0">
              <a:lnSpc>
                <a:spcPct val="90000"/>
              </a:lnSpc>
              <a:spcBef>
                <a:spcPts val="0"/>
              </a:spcBef>
              <a:spcAft>
                <a:spcPts val="0"/>
              </a:spcAft>
              <a:buClr>
                <a:schemeClr val="lt1"/>
              </a:buClr>
              <a:buSzPts val="4000"/>
              <a:buFont typeface="Century Gothic"/>
              <a:buNone/>
            </a:pPr>
            <a:r>
              <a:rPr lang="en-US" dirty="0"/>
              <a:t>CODING STANDARDS</a:t>
            </a:r>
            <a:endParaRPr dirty="0"/>
          </a:p>
        </p:txBody>
      </p:sp>
      <p:sp>
        <p:nvSpPr>
          <p:cNvPr id="175" name="Google Shape;175;p6"/>
          <p:cNvSpPr txBox="1">
            <a:spLocks noGrp="1"/>
          </p:cNvSpPr>
          <p:nvPr>
            <p:ph type="body" idx="1"/>
          </p:nvPr>
        </p:nvSpPr>
        <p:spPr>
          <a:xfrm>
            <a:off x="685800" y="356935"/>
            <a:ext cx="10820400" cy="6424309"/>
          </a:xfrm>
          <a:prstGeom prst="rect">
            <a:avLst/>
          </a:prstGeom>
          <a:noFill/>
          <a:ln>
            <a:noFill/>
          </a:ln>
        </p:spPr>
        <p:txBody>
          <a:bodyPr spcFirstLastPara="1" wrap="square" lIns="91425" tIns="45700" rIns="91425" bIns="45700" anchor="t" anchorCtr="0">
            <a:normAutofit fontScale="92500" lnSpcReduction="10000"/>
          </a:bodyPr>
          <a:lstStyle/>
          <a:p>
            <a:pPr marL="114300" indent="0">
              <a:buNone/>
            </a:pPr>
            <a:r>
              <a:rPr lang="en-US" sz="1050" b="1" dirty="0"/>
              <a:t>1. Data Type Consistency (STD-001-DAT)</a:t>
            </a:r>
            <a:endParaRPr lang="en-US" sz="1050" dirty="0"/>
          </a:p>
          <a:p>
            <a:pPr>
              <a:buFont typeface="Arial" panose="020B0604020202020204" pitchFamily="34" charset="0"/>
              <a:buChar char="•"/>
            </a:pPr>
            <a:r>
              <a:rPr lang="en-US" sz="1050" b="1" dirty="0"/>
              <a:t>Explanation:</a:t>
            </a:r>
            <a:r>
              <a:rPr lang="en-US" sz="1050" dirty="0"/>
              <a:t> Ensuring data type consistency prevents errors and vulnerabilities arising from improper type usage. Consistent data types maintain predictable behavior and prevent type-related security issues such as buffer overflows.</a:t>
            </a:r>
          </a:p>
          <a:p>
            <a:pPr marL="114300" indent="0">
              <a:buNone/>
            </a:pPr>
            <a:r>
              <a:rPr lang="en-US" sz="1050" b="1" dirty="0"/>
              <a:t>2. Valid Data Values (STD-002-DAT)</a:t>
            </a:r>
            <a:endParaRPr lang="en-US" sz="1050" dirty="0"/>
          </a:p>
          <a:p>
            <a:pPr>
              <a:buFont typeface="Arial" panose="020B0604020202020204" pitchFamily="34" charset="0"/>
              <a:buChar char="•"/>
            </a:pPr>
            <a:r>
              <a:rPr lang="en-US" sz="1050" b="1" dirty="0"/>
              <a:t>Explanation:</a:t>
            </a:r>
            <a:r>
              <a:rPr lang="en-US" sz="1050" dirty="0"/>
              <a:t> Ensuring data values are valid and within expected ranges prevents incorrect behavior and security vulnerabilities. This standard ensures data integrity and application reliability.</a:t>
            </a:r>
          </a:p>
          <a:p>
            <a:pPr marL="114300" indent="0">
              <a:buNone/>
            </a:pPr>
            <a:r>
              <a:rPr lang="en-US" sz="1050" b="1" dirty="0"/>
              <a:t>3. String Handling (STD-003-STR)</a:t>
            </a:r>
            <a:endParaRPr lang="en-US" sz="1050" dirty="0"/>
          </a:p>
          <a:p>
            <a:pPr>
              <a:buFont typeface="Arial" panose="020B0604020202020204" pitchFamily="34" charset="0"/>
              <a:buChar char="•"/>
            </a:pPr>
            <a:r>
              <a:rPr lang="en-US" sz="1050" b="1" dirty="0"/>
              <a:t>Explanation:</a:t>
            </a:r>
            <a:r>
              <a:rPr lang="en-US" sz="1050" dirty="0"/>
              <a:t> Proper string handling prevents common security vulnerabilities such as buffer overflows and injection attacks. Ensuring correct string manipulation is essential for maintaining security and application stability.</a:t>
            </a:r>
          </a:p>
          <a:p>
            <a:pPr marL="114300" indent="0">
              <a:buNone/>
            </a:pPr>
            <a:r>
              <a:rPr lang="en-US" sz="1050" b="1" dirty="0"/>
              <a:t>4. Prevent SQL Injection (STD-004-SQL)</a:t>
            </a:r>
            <a:endParaRPr lang="en-US" sz="1050" dirty="0"/>
          </a:p>
          <a:p>
            <a:pPr>
              <a:buFont typeface="Arial" panose="020B0604020202020204" pitchFamily="34" charset="0"/>
              <a:buChar char="•"/>
            </a:pPr>
            <a:r>
              <a:rPr lang="en-US" sz="1050" b="1" dirty="0"/>
              <a:t>Explanation:</a:t>
            </a:r>
            <a:r>
              <a:rPr lang="en-US" sz="1050" dirty="0"/>
              <a:t> SQL injection is a common and dangerous vulnerability that can lead to unauthorized access to database information. This standard ensures that queries are constructed safely to prevent injection attacks.</a:t>
            </a:r>
          </a:p>
          <a:p>
            <a:pPr marL="114300" indent="0">
              <a:buNone/>
            </a:pPr>
            <a:r>
              <a:rPr lang="en-US" sz="1050" b="1" dirty="0"/>
              <a:t>5. Safe Memory Management (STD-005-MEM)</a:t>
            </a:r>
            <a:endParaRPr lang="en-US" sz="1050" dirty="0"/>
          </a:p>
          <a:p>
            <a:pPr>
              <a:buFont typeface="Arial" panose="020B0604020202020204" pitchFamily="34" charset="0"/>
              <a:buChar char="•"/>
            </a:pPr>
            <a:r>
              <a:rPr lang="en-US" sz="1050" b="1" dirty="0"/>
              <a:t>Explanation:</a:t>
            </a:r>
            <a:r>
              <a:rPr lang="en-US" sz="1050" dirty="0"/>
              <a:t> Proper memory management is crucial to prevent vulnerabilities such as buffer overflows, memory leaks, and use-after-free errors which can lead to security breaches and application crashes.</a:t>
            </a:r>
          </a:p>
          <a:p>
            <a:pPr marL="114300" indent="0">
              <a:buNone/>
            </a:pPr>
            <a:r>
              <a:rPr lang="en-US" sz="1050" b="1" dirty="0"/>
              <a:t>6. Effective Use of Assertions (STD-006-ASS)</a:t>
            </a:r>
            <a:endParaRPr lang="en-US" sz="1050" dirty="0"/>
          </a:p>
          <a:p>
            <a:pPr>
              <a:buFont typeface="Arial" panose="020B0604020202020204" pitchFamily="34" charset="0"/>
              <a:buChar char="•"/>
            </a:pPr>
            <a:r>
              <a:rPr lang="en-US" sz="1050" b="1" dirty="0"/>
              <a:t>Explanation:</a:t>
            </a:r>
            <a:r>
              <a:rPr lang="en-US" sz="1050" dirty="0"/>
              <a:t> Assertions help in identifying logical errors during development. They are a useful debugging tool that ensures assumptions made in the code hold true, preventing incorrect behavior.</a:t>
            </a:r>
          </a:p>
          <a:p>
            <a:pPr marL="114300" indent="0">
              <a:buNone/>
            </a:pPr>
            <a:r>
              <a:rPr lang="en-US" sz="1050" b="1" dirty="0"/>
              <a:t>7. Proper Exception Handling (STD-007-EXC)</a:t>
            </a:r>
            <a:endParaRPr lang="en-US" sz="1050" dirty="0"/>
          </a:p>
          <a:p>
            <a:pPr>
              <a:buFont typeface="Arial" panose="020B0604020202020204" pitchFamily="34" charset="0"/>
              <a:buChar char="•"/>
            </a:pPr>
            <a:r>
              <a:rPr lang="en-US" sz="1050" b="1" dirty="0"/>
              <a:t>Explanation:</a:t>
            </a:r>
            <a:r>
              <a:rPr lang="en-US" sz="1050" dirty="0"/>
              <a:t> Handling exceptions correctly prevents unexpected crashes and ensures the application can gracefully recover from errors. This standard ensures robust and maintainable code.</a:t>
            </a:r>
          </a:p>
          <a:p>
            <a:pPr marL="114300" indent="0">
              <a:buNone/>
            </a:pPr>
            <a:r>
              <a:rPr lang="en-US" sz="1050" b="1" dirty="0"/>
              <a:t>8. Ensure Proper Input Validation (STD-008-INV)</a:t>
            </a:r>
            <a:endParaRPr lang="en-US" sz="1050" dirty="0"/>
          </a:p>
          <a:p>
            <a:pPr>
              <a:buFont typeface="Arial" panose="020B0604020202020204" pitchFamily="34" charset="0"/>
              <a:buChar char="•"/>
            </a:pPr>
            <a:r>
              <a:rPr lang="en-US" sz="1050" b="1" dirty="0"/>
              <a:t>Explanation:</a:t>
            </a:r>
            <a:r>
              <a:rPr lang="en-US" sz="1050" dirty="0"/>
              <a:t> Validating input is crucial to prevent malicious data from entering the system which can cause various security issues including injection attacks, data corruption, and application crashes.</a:t>
            </a:r>
          </a:p>
          <a:p>
            <a:pPr marL="114300" indent="0">
              <a:buNone/>
            </a:pPr>
            <a:r>
              <a:rPr lang="en-US" sz="1050" b="1" dirty="0"/>
              <a:t>9. Efficient Resource Management (STD-009-RSM)</a:t>
            </a:r>
            <a:endParaRPr lang="en-US" sz="1050" dirty="0"/>
          </a:p>
          <a:p>
            <a:pPr>
              <a:buFont typeface="Arial" panose="020B0604020202020204" pitchFamily="34" charset="0"/>
              <a:buChar char="•"/>
            </a:pPr>
            <a:r>
              <a:rPr lang="en-US" sz="1050" b="1" dirty="0"/>
              <a:t>Explanation:</a:t>
            </a:r>
            <a:r>
              <a:rPr lang="en-US" sz="1050" dirty="0"/>
              <a:t> Proper management of resources such as memory, files, and network connections is essential to prevent resource leaks, exhaustion, and security issues.</a:t>
            </a:r>
          </a:p>
          <a:p>
            <a:pPr marL="114300" indent="0">
              <a:buNone/>
            </a:pPr>
            <a:r>
              <a:rPr lang="en-US" sz="1050" b="1" dirty="0"/>
              <a:t>10. Secure Logging Practices (STD-010-LOG)</a:t>
            </a:r>
            <a:endParaRPr lang="en-US" sz="1050" dirty="0"/>
          </a:p>
          <a:p>
            <a:pPr>
              <a:buFont typeface="Arial" panose="020B0604020202020204" pitchFamily="34" charset="0"/>
              <a:buChar char="•"/>
            </a:pPr>
            <a:r>
              <a:rPr lang="en-US" sz="1050" b="1" dirty="0"/>
              <a:t>Explanation:</a:t>
            </a:r>
            <a:r>
              <a:rPr lang="en-US" sz="1050" dirty="0"/>
              <a:t> Logging is essential for monitoring and debugging, but logs must be handled securely to prevent leakage of sensitive information and ensure integrity.</a:t>
            </a:r>
          </a:p>
          <a:p>
            <a:pPr>
              <a:buFont typeface="Arial" panose="020B0604020202020204" pitchFamily="34" charset="0"/>
              <a:buChar char="•"/>
            </a:pPr>
            <a:endParaRPr lang="en-US" sz="1050" dirty="0"/>
          </a:p>
          <a:p>
            <a:pPr>
              <a:buFont typeface="Arial" panose="020B0604020202020204" pitchFamily="34" charset="0"/>
              <a:buChar char="•"/>
            </a:pPr>
            <a:endParaRPr lang="en-US" sz="900" dirty="0"/>
          </a:p>
          <a:p>
            <a:pPr>
              <a:buFont typeface="Arial" panose="020B0604020202020204" pitchFamily="34" charset="0"/>
              <a:buChar char="•"/>
            </a:pPr>
            <a:endParaRPr lang="en-US" sz="1050" dirty="0"/>
          </a:p>
          <a:p>
            <a:pPr marL="114300" indent="0">
              <a:buNone/>
            </a:pPr>
            <a:endParaRPr lang="en-US" sz="1200" dirty="0"/>
          </a:p>
          <a:p>
            <a:pPr marL="114300" indent="0">
              <a:buNone/>
            </a:pPr>
            <a:endParaRPr lang="en-US" sz="1200" dirty="0"/>
          </a:p>
          <a:p>
            <a:pPr marL="228600" lvl="0" indent="-228600" algn="l" rtl="0">
              <a:lnSpc>
                <a:spcPct val="90000"/>
              </a:lnSpc>
              <a:spcBef>
                <a:spcPts val="0"/>
              </a:spcBef>
              <a:spcAft>
                <a:spcPts val="0"/>
              </a:spcAft>
              <a:buClr>
                <a:schemeClr val="lt1"/>
              </a:buClr>
              <a:buSzPts val="2000"/>
              <a:buChar char="•"/>
            </a:pPr>
            <a:endParaRPr lang="en-US" dirty="0"/>
          </a:p>
        </p:txBody>
      </p:sp>
      <p:pic>
        <p:nvPicPr>
          <p:cNvPr id="176" name="Google Shape;176;p6"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mc:AlternateContent xmlns:mc="http://schemas.openxmlformats.org/markup-compatibility/2006">
    <mc:Choice xmlns:p14="http://schemas.microsoft.com/office/powerpoint/2010/main" Requires="p14">
      <p:transition spd="slow" p14:dur="2000" advTm="175759"/>
    </mc:Choice>
    <mc:Fallback>
      <p:transition spd="slow" advTm="175759"/>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7"/>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ENCRYPTION POLICIES</a:t>
            </a:r>
            <a:endParaRPr/>
          </a:p>
        </p:txBody>
      </p:sp>
      <p:sp>
        <p:nvSpPr>
          <p:cNvPr id="182" name="Google Shape;182;p7"/>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fontScale="70000" lnSpcReduction="20000"/>
          </a:bodyPr>
          <a:lstStyle/>
          <a:p>
            <a:r>
              <a:rPr lang="en-US" sz="1600" b="1" dirty="0"/>
              <a:t>1. Encryption in Flight</a:t>
            </a:r>
            <a:endParaRPr lang="en-US" sz="1600" dirty="0"/>
          </a:p>
          <a:p>
            <a:pPr>
              <a:buFont typeface="Arial" panose="020B0604020202020204" pitchFamily="34" charset="0"/>
              <a:buChar char="•"/>
            </a:pPr>
            <a:r>
              <a:rPr lang="en-US" sz="1600" b="1" dirty="0"/>
              <a:t>Policy:</a:t>
            </a:r>
            <a:r>
              <a:rPr lang="en-US" sz="1600" dirty="0"/>
              <a:t> All data transmitted over networks must be encrypted.</a:t>
            </a:r>
          </a:p>
          <a:p>
            <a:pPr>
              <a:buFont typeface="Arial" panose="020B0604020202020204" pitchFamily="34" charset="0"/>
              <a:buChar char="•"/>
            </a:pPr>
            <a:r>
              <a:rPr lang="en-US" sz="1600" b="1" dirty="0"/>
              <a:t>Usage:</a:t>
            </a:r>
            <a:r>
              <a:rPr lang="en-US" sz="1600" dirty="0"/>
              <a:t> Use secure protocols such as TLS 1.2 or higher to encrypt data during transmission.</a:t>
            </a:r>
          </a:p>
          <a:p>
            <a:pPr>
              <a:buFont typeface="Arial" panose="020B0604020202020204" pitchFamily="34" charset="0"/>
              <a:buChar char="•"/>
            </a:pPr>
            <a:r>
              <a:rPr lang="en-US" sz="1600" b="1" dirty="0"/>
              <a:t>Application:</a:t>
            </a:r>
            <a:r>
              <a:rPr lang="en-US" sz="1600" dirty="0"/>
              <a:t> This applies to data sent over the internet, between servers, and in client-server communications.</a:t>
            </a:r>
          </a:p>
          <a:p>
            <a:pPr>
              <a:buFont typeface="Arial" panose="020B0604020202020204" pitchFamily="34" charset="0"/>
              <a:buChar char="•"/>
            </a:pPr>
            <a:r>
              <a:rPr lang="en-US" sz="1600" b="1" dirty="0"/>
              <a:t>Reason:</a:t>
            </a:r>
            <a:r>
              <a:rPr lang="en-US" sz="1600" dirty="0"/>
              <a:t> Ensures the confidentiality and integrity of data during transmission, protecting it from interception and unauthorized access.</a:t>
            </a:r>
          </a:p>
          <a:p>
            <a:r>
              <a:rPr lang="en-US" sz="1600" b="1" dirty="0"/>
              <a:t>2. Encryption at Rest</a:t>
            </a:r>
            <a:endParaRPr lang="en-US" sz="1600" dirty="0"/>
          </a:p>
          <a:p>
            <a:pPr>
              <a:buFont typeface="Arial" panose="020B0604020202020204" pitchFamily="34" charset="0"/>
              <a:buChar char="•"/>
            </a:pPr>
            <a:r>
              <a:rPr lang="en-US" sz="1600" b="1" dirty="0"/>
              <a:t>Policy:</a:t>
            </a:r>
            <a:r>
              <a:rPr lang="en-US" sz="1600" dirty="0"/>
              <a:t> All sensitive information must be encrypted when stored.</a:t>
            </a:r>
          </a:p>
          <a:p>
            <a:pPr>
              <a:buFont typeface="Arial" panose="020B0604020202020204" pitchFamily="34" charset="0"/>
              <a:buChar char="•"/>
            </a:pPr>
            <a:r>
              <a:rPr lang="en-US" sz="1600" b="1" dirty="0"/>
              <a:t>Usage:</a:t>
            </a:r>
            <a:r>
              <a:rPr lang="en-US" sz="1600" dirty="0"/>
              <a:t> Implement robust encryption methods like AES-256 for encrypting data at rest.</a:t>
            </a:r>
          </a:p>
          <a:p>
            <a:pPr>
              <a:buFont typeface="Arial" panose="020B0604020202020204" pitchFamily="34" charset="0"/>
              <a:buChar char="•"/>
            </a:pPr>
            <a:r>
              <a:rPr lang="en-US" sz="1600" b="1" dirty="0"/>
              <a:t>Application:</a:t>
            </a:r>
            <a:r>
              <a:rPr lang="en-US" sz="1600" dirty="0"/>
              <a:t> This applies to databases, file systems, and backup storage.</a:t>
            </a:r>
          </a:p>
          <a:p>
            <a:pPr>
              <a:buFont typeface="Arial" panose="020B0604020202020204" pitchFamily="34" charset="0"/>
              <a:buChar char="•"/>
            </a:pPr>
            <a:r>
              <a:rPr lang="en-US" sz="1600" b="1" dirty="0"/>
              <a:t>Reason:</a:t>
            </a:r>
            <a:r>
              <a:rPr lang="en-US" sz="1600" dirty="0"/>
              <a:t> Protects information from unauthorized access if physical storage is breached, ensuring that data remains secure even if storage devices are stolen or compromised.</a:t>
            </a:r>
          </a:p>
          <a:p>
            <a:r>
              <a:rPr lang="en-US" sz="1600" b="1" dirty="0"/>
              <a:t>3. Encryption in Use</a:t>
            </a:r>
            <a:endParaRPr lang="en-US" sz="1600" dirty="0"/>
          </a:p>
          <a:p>
            <a:pPr>
              <a:buFont typeface="Arial" panose="020B0604020202020204" pitchFamily="34" charset="0"/>
              <a:buChar char="•"/>
            </a:pPr>
            <a:r>
              <a:rPr lang="en-US" sz="1600" b="1" dirty="0"/>
              <a:t>Policy:</a:t>
            </a:r>
            <a:r>
              <a:rPr lang="en-US" sz="1600" dirty="0"/>
              <a:t> Data being processed must be handled securely to prevent exposure.</a:t>
            </a:r>
          </a:p>
          <a:p>
            <a:pPr>
              <a:buFont typeface="Arial" panose="020B0604020202020204" pitchFamily="34" charset="0"/>
              <a:buChar char="•"/>
            </a:pPr>
            <a:r>
              <a:rPr lang="en-US" sz="1600" b="1" dirty="0"/>
              <a:t>Usage:</a:t>
            </a:r>
            <a:r>
              <a:rPr lang="en-US" sz="1600" dirty="0"/>
              <a:t> Use secure methods and technologies to protect data in memory during active processing.</a:t>
            </a:r>
          </a:p>
          <a:p>
            <a:pPr>
              <a:buFont typeface="Arial" panose="020B0604020202020204" pitchFamily="34" charset="0"/>
              <a:buChar char="•"/>
            </a:pPr>
            <a:r>
              <a:rPr lang="en-US" sz="1600" b="1" dirty="0"/>
              <a:t>Application:</a:t>
            </a:r>
            <a:r>
              <a:rPr lang="en-US" sz="1600" dirty="0"/>
              <a:t> This applies to sensitive data during active processing in applications.</a:t>
            </a:r>
          </a:p>
          <a:p>
            <a:pPr>
              <a:buFont typeface="Arial" panose="020B0604020202020204" pitchFamily="34" charset="0"/>
              <a:buChar char="•"/>
            </a:pPr>
            <a:r>
              <a:rPr lang="en-US" sz="1600" b="1" dirty="0"/>
              <a:t>Reason:</a:t>
            </a:r>
            <a:r>
              <a:rPr lang="en-US" sz="1600" dirty="0"/>
              <a:t> Protects data from unauthorized access or manipulation during use, ensuring that data remains secure throughout its lifecycle.</a:t>
            </a:r>
          </a:p>
          <a:p>
            <a:pPr marL="228600" lvl="0" indent="-88900" algn="l" rtl="0">
              <a:lnSpc>
                <a:spcPct val="90000"/>
              </a:lnSpc>
              <a:spcBef>
                <a:spcPts val="1000"/>
              </a:spcBef>
              <a:spcAft>
                <a:spcPts val="0"/>
              </a:spcAft>
              <a:buClr>
                <a:schemeClr val="lt1"/>
              </a:buClr>
              <a:buSzPts val="2200"/>
              <a:buNone/>
            </a:pPr>
            <a:endParaRPr dirty="0"/>
          </a:p>
        </p:txBody>
      </p:sp>
      <p:pic>
        <p:nvPicPr>
          <p:cNvPr id="183" name="Google Shape;183;p7"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mc:AlternateContent xmlns:mc="http://schemas.openxmlformats.org/markup-compatibility/2006">
    <mc:Choice xmlns:p14="http://schemas.microsoft.com/office/powerpoint/2010/main" Requires="p14">
      <p:transition spd="slow" p14:dur="2000" advTm="27371"/>
    </mc:Choice>
    <mc:Fallback>
      <p:transition spd="slow" advTm="27371"/>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8"/>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TRIPLE-A POLICIES</a:t>
            </a:r>
            <a:endParaRPr/>
          </a:p>
        </p:txBody>
      </p:sp>
      <p:sp>
        <p:nvSpPr>
          <p:cNvPr id="189" name="Google Shape;189;p8"/>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342900" marR="0" lvl="0" indent="-342900">
              <a:spcBef>
                <a:spcPts val="0"/>
              </a:spcBef>
              <a:spcAft>
                <a:spcPts val="0"/>
              </a:spcAft>
              <a:buSzPts val="1000"/>
              <a:buFont typeface="Symbol" pitchFamily="2" charset="2"/>
              <a:buChar char=""/>
              <a:tabLst>
                <a:tab pos="457200" algn="l"/>
              </a:tabLst>
            </a:pPr>
            <a:r>
              <a:rPr lang="en-US" sz="1800" dirty="0">
                <a:effectLst/>
                <a:latin typeface="Calibri" panose="020F0502020204030204" pitchFamily="34" charset="0"/>
                <a:ea typeface="Calibri" panose="020F0502020204030204" pitchFamily="34" charset="0"/>
              </a:rPr>
              <a:t>Authentication</a:t>
            </a:r>
            <a:r>
              <a:rPr lang="en-US" sz="1050" dirty="0">
                <a:effectLst/>
              </a:rPr>
              <a:t> </a:t>
            </a:r>
            <a:r>
              <a:rPr lang="en-US" sz="1800" b="1" dirty="0">
                <a:effectLst/>
                <a:latin typeface="Calibri" panose="020F0502020204030204" pitchFamily="34" charset="0"/>
                <a:ea typeface="Calibri" panose="020F0502020204030204" pitchFamily="34" charset="0"/>
              </a:rPr>
              <a:t>Policy:</a:t>
            </a:r>
            <a:r>
              <a:rPr lang="en-US" sz="1800" dirty="0">
                <a:effectLst/>
                <a:latin typeface="Calibri" panose="020F0502020204030204" pitchFamily="34" charset="0"/>
                <a:ea typeface="Calibri" panose="020F0502020204030204" pitchFamily="34" charset="0"/>
              </a:rPr>
              <a:t> Verify the identity of all users and devices.</a:t>
            </a:r>
          </a:p>
          <a:p>
            <a:pPr marL="342900" marR="0" lvl="0" indent="-342900">
              <a:spcBef>
                <a:spcPts val="0"/>
              </a:spcBef>
              <a:spcAft>
                <a:spcPts val="0"/>
              </a:spcAft>
              <a:buSzPts val="1000"/>
              <a:buFont typeface="Symbol" pitchFamily="2" charset="2"/>
              <a:buChar char=""/>
              <a:tabLst>
                <a:tab pos="457200" algn="l"/>
              </a:tabLst>
            </a:pPr>
            <a:r>
              <a:rPr lang="en-US" sz="1800" b="1" dirty="0">
                <a:effectLst/>
                <a:latin typeface="Calibri" panose="020F0502020204030204" pitchFamily="34" charset="0"/>
                <a:ea typeface="Calibri" panose="020F0502020204030204" pitchFamily="34" charset="0"/>
              </a:rPr>
              <a:t>Usage:</a:t>
            </a:r>
            <a:r>
              <a:rPr lang="en-US" sz="1800" dirty="0">
                <a:effectLst/>
                <a:latin typeface="Calibri" panose="020F0502020204030204" pitchFamily="34" charset="0"/>
                <a:ea typeface="Calibri" panose="020F0502020204030204" pitchFamily="34" charset="0"/>
              </a:rPr>
              <a:t> Implement multi-factor authentication (MFA).</a:t>
            </a:r>
          </a:p>
          <a:p>
            <a:pPr marL="342900" marR="0" lvl="0" indent="-342900">
              <a:spcBef>
                <a:spcPts val="0"/>
              </a:spcBef>
              <a:spcAft>
                <a:spcPts val="0"/>
              </a:spcAft>
              <a:buSzPts val="1000"/>
              <a:buFont typeface="Symbol" pitchFamily="2" charset="2"/>
              <a:buChar char=""/>
              <a:tabLst>
                <a:tab pos="457200" algn="l"/>
              </a:tabLst>
            </a:pPr>
            <a:r>
              <a:rPr lang="en-US" sz="1800" b="1" dirty="0">
                <a:effectLst/>
                <a:latin typeface="Calibri" panose="020F0502020204030204" pitchFamily="34" charset="0"/>
                <a:ea typeface="Calibri" panose="020F0502020204030204" pitchFamily="34" charset="0"/>
              </a:rPr>
              <a:t>Application:</a:t>
            </a:r>
            <a:r>
              <a:rPr lang="en-US" sz="1800" dirty="0">
                <a:effectLst/>
                <a:latin typeface="Calibri" panose="020F0502020204030204" pitchFamily="34" charset="0"/>
                <a:ea typeface="Calibri" panose="020F0502020204030204" pitchFamily="34" charset="0"/>
              </a:rPr>
              <a:t> This applies to user logins and device access.</a:t>
            </a:r>
          </a:p>
          <a:p>
            <a:pPr marL="342900" marR="0" lvl="0" indent="-342900">
              <a:spcBef>
                <a:spcPts val="0"/>
              </a:spcBef>
              <a:spcAft>
                <a:spcPts val="0"/>
              </a:spcAft>
              <a:buSzPts val="1000"/>
              <a:buFont typeface="Symbol" pitchFamily="2" charset="2"/>
              <a:buChar char=""/>
              <a:tabLst>
                <a:tab pos="457200" algn="l"/>
              </a:tabLst>
            </a:pPr>
            <a:r>
              <a:rPr lang="en-US" sz="1800" b="1" dirty="0">
                <a:effectLst/>
                <a:latin typeface="Calibri" panose="020F0502020204030204" pitchFamily="34" charset="0"/>
                <a:ea typeface="Calibri" panose="020F0502020204030204" pitchFamily="34" charset="0"/>
              </a:rPr>
              <a:t>Reason:</a:t>
            </a:r>
            <a:r>
              <a:rPr lang="en-US" sz="1800" dirty="0">
                <a:effectLst/>
                <a:latin typeface="Calibri" panose="020F0502020204030204" pitchFamily="34" charset="0"/>
                <a:ea typeface="Calibri" panose="020F0502020204030204" pitchFamily="34" charset="0"/>
              </a:rPr>
              <a:t> Ensures that only authorized individuals and devices can access the system.</a:t>
            </a:r>
          </a:p>
          <a:p>
            <a:pPr marL="228600" lvl="0" indent="-228600" algn="l" rtl="0">
              <a:lnSpc>
                <a:spcPct val="90000"/>
              </a:lnSpc>
              <a:spcBef>
                <a:spcPts val="0"/>
              </a:spcBef>
              <a:spcAft>
                <a:spcPts val="0"/>
              </a:spcAft>
              <a:buClr>
                <a:schemeClr val="lt1"/>
              </a:buClr>
              <a:buSzPts val="2400"/>
              <a:buChar char="•"/>
            </a:pPr>
            <a:endParaRPr lang="en-US" sz="1200" dirty="0"/>
          </a:p>
          <a:p>
            <a:pPr marL="0" marR="0">
              <a:spcBef>
                <a:spcPts val="0"/>
              </a:spcBef>
              <a:spcAft>
                <a:spcPts val="0"/>
              </a:spcAft>
            </a:pPr>
            <a:r>
              <a:rPr lang="en-US" sz="1800" dirty="0">
                <a:effectLst/>
                <a:latin typeface="Calibri" panose="020F0502020204030204" pitchFamily="34" charset="0"/>
                <a:ea typeface="Calibri" panose="020F0502020204030204" pitchFamily="34" charset="0"/>
              </a:rPr>
              <a:t>Authorization</a:t>
            </a:r>
            <a:r>
              <a:rPr lang="en-US" sz="1050" dirty="0">
                <a:effectLst/>
              </a:rPr>
              <a:t> </a:t>
            </a:r>
            <a:r>
              <a:rPr lang="en-US" sz="1800" b="1" dirty="0">
                <a:effectLst/>
                <a:latin typeface="Calibri" panose="020F0502020204030204" pitchFamily="34" charset="0"/>
                <a:ea typeface="Calibri" panose="020F0502020204030204" pitchFamily="34" charset="0"/>
              </a:rPr>
              <a:t>Policy:</a:t>
            </a:r>
            <a:r>
              <a:rPr lang="en-US" sz="1800" dirty="0">
                <a:effectLst/>
                <a:latin typeface="Calibri" panose="020F0502020204030204" pitchFamily="34" charset="0"/>
                <a:ea typeface="Calibri" panose="020F0502020204030204" pitchFamily="34" charset="0"/>
              </a:rPr>
              <a:t> Grant access based on roles and permissions.</a:t>
            </a:r>
          </a:p>
          <a:p>
            <a:pPr marL="0" marR="0">
              <a:spcBef>
                <a:spcPts val="0"/>
              </a:spcBef>
              <a:spcAft>
                <a:spcPts val="0"/>
              </a:spcAft>
            </a:pPr>
            <a:r>
              <a:rPr lang="en-US" sz="1800" dirty="0">
                <a:effectLst/>
                <a:latin typeface="Symbol" pitchFamily="2" charset="2"/>
                <a:ea typeface="Calibri" panose="020F0502020204030204" pitchFamily="34" charset="0"/>
              </a:rPr>
              <a:t>·</a:t>
            </a:r>
            <a:r>
              <a:rPr lang="en-US" sz="1800" dirty="0">
                <a:effectLst/>
                <a:latin typeface="Calibri" panose="020F0502020204030204" pitchFamily="34" charset="0"/>
                <a:ea typeface="Calibri" panose="020F0502020204030204" pitchFamily="34" charset="0"/>
              </a:rPr>
              <a:t>  </a:t>
            </a:r>
            <a:r>
              <a:rPr lang="en-US" sz="1800" b="1" dirty="0">
                <a:effectLst/>
                <a:latin typeface="Calibri" panose="020F0502020204030204" pitchFamily="34" charset="0"/>
                <a:ea typeface="Calibri" panose="020F0502020204030204" pitchFamily="34" charset="0"/>
              </a:rPr>
              <a:t>Usage:</a:t>
            </a:r>
            <a:r>
              <a:rPr lang="en-US" sz="1800" dirty="0">
                <a:effectLst/>
                <a:latin typeface="Calibri" panose="020F0502020204030204" pitchFamily="34" charset="0"/>
                <a:ea typeface="Calibri" panose="020F0502020204030204" pitchFamily="34" charset="0"/>
              </a:rPr>
              <a:t> Use a role-based access control system to limit access.</a:t>
            </a:r>
          </a:p>
          <a:p>
            <a:pPr marL="0" marR="0">
              <a:spcBef>
                <a:spcPts val="0"/>
              </a:spcBef>
              <a:spcAft>
                <a:spcPts val="0"/>
              </a:spcAft>
            </a:pPr>
            <a:r>
              <a:rPr lang="en-US" sz="1800" dirty="0">
                <a:effectLst/>
                <a:latin typeface="Symbol" pitchFamily="2" charset="2"/>
                <a:ea typeface="Calibri" panose="020F0502020204030204" pitchFamily="34" charset="0"/>
              </a:rPr>
              <a:t>·</a:t>
            </a:r>
            <a:r>
              <a:rPr lang="en-US" sz="1800" dirty="0">
                <a:effectLst/>
                <a:latin typeface="Calibri" panose="020F0502020204030204" pitchFamily="34" charset="0"/>
                <a:ea typeface="Calibri" panose="020F0502020204030204" pitchFamily="34" charset="0"/>
              </a:rPr>
              <a:t>  </a:t>
            </a:r>
            <a:r>
              <a:rPr lang="en-US" sz="1800" b="1" dirty="0">
                <a:effectLst/>
                <a:latin typeface="Calibri" panose="020F0502020204030204" pitchFamily="34" charset="0"/>
                <a:ea typeface="Calibri" panose="020F0502020204030204" pitchFamily="34" charset="0"/>
              </a:rPr>
              <a:t>Application:</a:t>
            </a:r>
            <a:r>
              <a:rPr lang="en-US" sz="1800" dirty="0">
                <a:effectLst/>
                <a:latin typeface="Calibri" panose="020F0502020204030204" pitchFamily="34" charset="0"/>
                <a:ea typeface="Calibri" panose="020F0502020204030204" pitchFamily="34" charset="0"/>
              </a:rPr>
              <a:t> This applies to accessing resources, performing actions, and making changes.</a:t>
            </a:r>
          </a:p>
          <a:p>
            <a:r>
              <a:rPr lang="en-US" sz="1800" dirty="0">
                <a:effectLst/>
                <a:latin typeface="Symbol" pitchFamily="2" charset="2"/>
                <a:ea typeface="Calibri" panose="020F0502020204030204" pitchFamily="34" charset="0"/>
                <a:cs typeface="Calibri" panose="020F0502020204030204" pitchFamily="34" charset="0"/>
              </a:rPr>
              <a:t>·</a:t>
            </a:r>
            <a:r>
              <a:rPr lang="en-US" sz="1800" dirty="0">
                <a:effectLst/>
                <a:latin typeface="Calibri" panose="020F0502020204030204" pitchFamily="34" charset="0"/>
                <a:ea typeface="Calibri" panose="020F0502020204030204" pitchFamily="34" charset="0"/>
              </a:rPr>
              <a:t>  </a:t>
            </a:r>
            <a:r>
              <a:rPr lang="en-US" sz="1800" b="1" dirty="0">
                <a:effectLst/>
                <a:latin typeface="Calibri" panose="020F0502020204030204" pitchFamily="34" charset="0"/>
                <a:ea typeface="Calibri" panose="020F0502020204030204" pitchFamily="34" charset="0"/>
              </a:rPr>
              <a:t>Reason:</a:t>
            </a:r>
            <a:r>
              <a:rPr lang="en-US" sz="1800" dirty="0">
                <a:effectLst/>
                <a:latin typeface="Calibri" panose="020F0502020204030204" pitchFamily="34" charset="0"/>
                <a:ea typeface="Calibri" panose="020F0502020204030204" pitchFamily="34" charset="0"/>
              </a:rPr>
              <a:t> Ensures users can only perform actions and access resources they are authorized for.</a:t>
            </a:r>
            <a:r>
              <a:rPr lang="en-US" sz="1050" dirty="0">
                <a:effectLst/>
              </a:rPr>
              <a:t> </a:t>
            </a:r>
          </a:p>
          <a:p>
            <a:pPr marL="342900" marR="0" lvl="0" indent="-342900">
              <a:spcBef>
                <a:spcPts val="0"/>
              </a:spcBef>
              <a:spcAft>
                <a:spcPts val="0"/>
              </a:spcAft>
              <a:buSzPts val="1000"/>
              <a:buFont typeface="Symbol" pitchFamily="2" charset="2"/>
              <a:buChar char=""/>
              <a:tabLst>
                <a:tab pos="457200" algn="l"/>
              </a:tabLst>
            </a:pPr>
            <a:endParaRPr lang="en-US" sz="1800" dirty="0">
              <a:effectLst/>
              <a:latin typeface="Calibri" panose="020F0502020204030204" pitchFamily="34" charset="0"/>
              <a:ea typeface="Calibri" panose="020F0502020204030204" pitchFamily="34" charset="0"/>
            </a:endParaRPr>
          </a:p>
          <a:p>
            <a:pPr marL="342900" marR="0" lvl="0" indent="-342900">
              <a:spcBef>
                <a:spcPts val="0"/>
              </a:spcBef>
              <a:spcAft>
                <a:spcPts val="0"/>
              </a:spcAft>
              <a:buSzPts val="1000"/>
              <a:buFont typeface="Symbol" pitchFamily="2" charset="2"/>
              <a:buChar char=""/>
              <a:tabLst>
                <a:tab pos="457200" algn="l"/>
              </a:tabLst>
            </a:pPr>
            <a:r>
              <a:rPr lang="en-US" sz="1800" dirty="0">
                <a:effectLst/>
                <a:latin typeface="Calibri" panose="020F0502020204030204" pitchFamily="34" charset="0"/>
                <a:ea typeface="Calibri" panose="020F0502020204030204" pitchFamily="34" charset="0"/>
              </a:rPr>
              <a:t>Accounting</a:t>
            </a:r>
            <a:r>
              <a:rPr lang="en-US" sz="1050" dirty="0">
                <a:effectLst/>
              </a:rPr>
              <a:t> </a:t>
            </a:r>
            <a:r>
              <a:rPr lang="en-US" sz="1800" b="1" dirty="0">
                <a:effectLst/>
                <a:latin typeface="Calibri" panose="020F0502020204030204" pitchFamily="34" charset="0"/>
                <a:ea typeface="Calibri" panose="020F0502020204030204" pitchFamily="34" charset="0"/>
              </a:rPr>
              <a:t>Policy:</a:t>
            </a:r>
            <a:r>
              <a:rPr lang="en-US" sz="1800" dirty="0">
                <a:effectLst/>
                <a:latin typeface="Calibri" panose="020F0502020204030204" pitchFamily="34" charset="0"/>
                <a:ea typeface="Calibri" panose="020F0502020204030204" pitchFamily="34" charset="0"/>
              </a:rPr>
              <a:t> Keep detailed logs of all activities.</a:t>
            </a:r>
          </a:p>
          <a:p>
            <a:pPr marL="342900" marR="0" lvl="0" indent="-342900">
              <a:spcBef>
                <a:spcPts val="0"/>
              </a:spcBef>
              <a:spcAft>
                <a:spcPts val="0"/>
              </a:spcAft>
              <a:buSzPts val="1000"/>
              <a:buFont typeface="Symbol" pitchFamily="2" charset="2"/>
              <a:buChar char=""/>
              <a:tabLst>
                <a:tab pos="457200" algn="l"/>
              </a:tabLst>
            </a:pPr>
            <a:r>
              <a:rPr lang="en-US" sz="1800" b="1" dirty="0">
                <a:effectLst/>
                <a:latin typeface="Calibri" panose="020F0502020204030204" pitchFamily="34" charset="0"/>
                <a:ea typeface="Calibri" panose="020F0502020204030204" pitchFamily="34" charset="0"/>
              </a:rPr>
              <a:t>Usage:</a:t>
            </a:r>
            <a:r>
              <a:rPr lang="en-US" sz="1800" dirty="0">
                <a:effectLst/>
                <a:latin typeface="Calibri" panose="020F0502020204030204" pitchFamily="34" charset="0"/>
                <a:ea typeface="Calibri" panose="020F0502020204030204" pitchFamily="34" charset="0"/>
              </a:rPr>
              <a:t> Implement comprehensive logging for user actions, system changes, and data access.</a:t>
            </a:r>
          </a:p>
          <a:p>
            <a:pPr marL="342900" marR="0" lvl="0" indent="-342900">
              <a:spcBef>
                <a:spcPts val="0"/>
              </a:spcBef>
              <a:spcAft>
                <a:spcPts val="0"/>
              </a:spcAft>
              <a:buSzPts val="1000"/>
              <a:buFont typeface="Symbol" pitchFamily="2" charset="2"/>
              <a:buChar char=""/>
              <a:tabLst>
                <a:tab pos="457200" algn="l"/>
              </a:tabLst>
            </a:pPr>
            <a:r>
              <a:rPr lang="en-US" sz="1800" b="1" dirty="0">
                <a:effectLst/>
                <a:latin typeface="Calibri" panose="020F0502020204030204" pitchFamily="34" charset="0"/>
                <a:ea typeface="Calibri" panose="020F0502020204030204" pitchFamily="34" charset="0"/>
              </a:rPr>
              <a:t>Application:</a:t>
            </a:r>
            <a:r>
              <a:rPr lang="en-US" sz="1800" dirty="0">
                <a:effectLst/>
                <a:latin typeface="Calibri" panose="020F0502020204030204" pitchFamily="34" charset="0"/>
                <a:ea typeface="Calibri" panose="020F0502020204030204" pitchFamily="34" charset="0"/>
              </a:rPr>
              <a:t> This applies to monitoring user activities and system changes.</a:t>
            </a:r>
          </a:p>
          <a:p>
            <a:pPr marL="342900" marR="0" lvl="0" indent="-342900">
              <a:spcBef>
                <a:spcPts val="0"/>
              </a:spcBef>
              <a:spcAft>
                <a:spcPts val="0"/>
              </a:spcAft>
              <a:buSzPts val="1000"/>
              <a:buFont typeface="Symbol" pitchFamily="2" charset="2"/>
              <a:buChar char=""/>
              <a:tabLst>
                <a:tab pos="457200" algn="l"/>
              </a:tabLst>
            </a:pPr>
            <a:r>
              <a:rPr lang="en-US" sz="1800" b="1" dirty="0">
                <a:effectLst/>
                <a:latin typeface="Calibri" panose="020F0502020204030204" pitchFamily="34" charset="0"/>
                <a:ea typeface="Calibri" panose="020F0502020204030204" pitchFamily="34" charset="0"/>
              </a:rPr>
              <a:t>Reason:</a:t>
            </a:r>
            <a:r>
              <a:rPr lang="en-US" sz="1800" dirty="0">
                <a:effectLst/>
                <a:latin typeface="Calibri" panose="020F0502020204030204" pitchFamily="34" charset="0"/>
                <a:ea typeface="Calibri" panose="020F0502020204030204" pitchFamily="34" charset="0"/>
              </a:rPr>
              <a:t> Provides a detailed audit trail for security reviews and compliance purposes.</a:t>
            </a:r>
          </a:p>
          <a:p>
            <a:endParaRPr lang="en-US" sz="1200" dirty="0"/>
          </a:p>
        </p:txBody>
      </p:sp>
      <p:pic>
        <p:nvPicPr>
          <p:cNvPr id="190" name="Google Shape;190;p8"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mc:AlternateContent xmlns:mc="http://schemas.openxmlformats.org/markup-compatibility/2006">
    <mc:Choice xmlns:p14="http://schemas.microsoft.com/office/powerpoint/2010/main" Requires="p14">
      <p:transition spd="slow" p14:dur="2000" advTm="25003"/>
    </mc:Choice>
    <mc:Fallback>
      <p:transition spd="slow" advTm="25003"/>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g9504e29505_0_0"/>
          <p:cNvSpPr txBox="1">
            <a:spLocks noGrp="1"/>
          </p:cNvSpPr>
          <p:nvPr>
            <p:ph type="title"/>
          </p:nvPr>
        </p:nvSpPr>
        <p:spPr>
          <a:xfrm>
            <a:off x="2895600" y="764373"/>
            <a:ext cx="8610600" cy="12930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SzPts val="1800"/>
              <a:buNone/>
            </a:pPr>
            <a:r>
              <a:rPr lang="en-US"/>
              <a:t>Unit Testing</a:t>
            </a:r>
            <a:endParaRPr/>
          </a:p>
        </p:txBody>
      </p:sp>
      <p:sp>
        <p:nvSpPr>
          <p:cNvPr id="196" name="Google Shape;196;g9504e29505_0_0"/>
          <p:cNvSpPr txBox="1">
            <a:spLocks noGrp="1"/>
          </p:cNvSpPr>
          <p:nvPr>
            <p:ph type="body" idx="1"/>
          </p:nvPr>
        </p:nvSpPr>
        <p:spPr>
          <a:xfrm>
            <a:off x="685800" y="2194560"/>
            <a:ext cx="10820400" cy="4024200"/>
          </a:xfrm>
          <a:prstGeom prst="rect">
            <a:avLst/>
          </a:prstGeom>
          <a:noFill/>
          <a:ln>
            <a:noFill/>
          </a:ln>
        </p:spPr>
        <p:txBody>
          <a:bodyPr spcFirstLastPara="1" wrap="square" lIns="91425" tIns="45700" rIns="91425" bIns="45700" anchor="t" anchorCtr="0">
            <a:noAutofit/>
          </a:bodyPr>
          <a:lstStyle/>
          <a:p>
            <a:r>
              <a:rPr lang="en-US" b="1" dirty="0"/>
              <a:t>Coding Vulnerability Identification</a:t>
            </a:r>
          </a:p>
          <a:p>
            <a:r>
              <a:rPr lang="en-US" b="1" dirty="0"/>
              <a:t>Title: SQL Injection Vulnerability</a:t>
            </a:r>
            <a:endParaRPr lang="en-US" dirty="0"/>
          </a:p>
          <a:p>
            <a:pPr>
              <a:buFont typeface="Arial" panose="020B0604020202020204" pitchFamily="34" charset="0"/>
              <a:buChar char="•"/>
            </a:pPr>
            <a:r>
              <a:rPr lang="en-US" b="1" dirty="0"/>
              <a:t>Explanation:</a:t>
            </a:r>
            <a:r>
              <a:rPr lang="en-US" dirty="0"/>
              <a:t> SQL Injection vulnerabilities allow attackers to manipulate database queries, leading to unauthorized data access and manipulation. This test will ensure that our application correctly handles input validation to prevent SQL injection</a:t>
            </a:r>
          </a:p>
        </p:txBody>
      </p:sp>
      <p:pic>
        <p:nvPicPr>
          <p:cNvPr id="197" name="Google Shape;197;g9504e29505_0_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mc:AlternateContent xmlns:mc="http://schemas.openxmlformats.org/markup-compatibility/2006">
    <mc:Choice xmlns:p14="http://schemas.microsoft.com/office/powerpoint/2010/main" Requires="p14">
      <p:transition spd="slow" p14:dur="2000" advTm="20061"/>
    </mc:Choice>
    <mc:Fallback>
      <p:transition spd="slow" advTm="20061"/>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g9504e29505_0_0"/>
          <p:cNvSpPr txBox="1">
            <a:spLocks noGrp="1"/>
          </p:cNvSpPr>
          <p:nvPr>
            <p:ph type="title"/>
          </p:nvPr>
        </p:nvSpPr>
        <p:spPr>
          <a:xfrm>
            <a:off x="4107755" y="-39312"/>
            <a:ext cx="3356692" cy="12930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SzPts val="1800"/>
              <a:buNone/>
            </a:pPr>
            <a:r>
              <a:rPr lang="en-US" dirty="0"/>
              <a:t>Unit Testing</a:t>
            </a:r>
            <a:endParaRPr dirty="0"/>
          </a:p>
        </p:txBody>
      </p:sp>
      <p:sp>
        <p:nvSpPr>
          <p:cNvPr id="196" name="Google Shape;196;g9504e29505_0_0"/>
          <p:cNvSpPr txBox="1">
            <a:spLocks noGrp="1"/>
          </p:cNvSpPr>
          <p:nvPr>
            <p:ph type="body" idx="1"/>
          </p:nvPr>
        </p:nvSpPr>
        <p:spPr>
          <a:xfrm>
            <a:off x="685800" y="520606"/>
            <a:ext cx="10820400" cy="2574509"/>
          </a:xfrm>
          <a:prstGeom prst="rect">
            <a:avLst/>
          </a:prstGeom>
          <a:noFill/>
          <a:ln>
            <a:noFill/>
          </a:ln>
        </p:spPr>
        <p:txBody>
          <a:bodyPr spcFirstLastPara="1" wrap="square" lIns="91425" tIns="45700" rIns="91425" bIns="45700" anchor="t" anchorCtr="0">
            <a:noAutofit/>
          </a:bodyPr>
          <a:lstStyle/>
          <a:p>
            <a:r>
              <a:rPr lang="en-US" b="1" dirty="0"/>
              <a:t>Test 1 - Positive Result</a:t>
            </a:r>
          </a:p>
          <a:p>
            <a:r>
              <a:rPr lang="en-US" b="1" dirty="0"/>
              <a:t>Title: Does the application prevent SQL injection with normal user input?</a:t>
            </a:r>
            <a:endParaRPr lang="en-US" dirty="0"/>
          </a:p>
          <a:p>
            <a:r>
              <a:rPr lang="en-US" b="1" dirty="0"/>
              <a:t>Test:</a:t>
            </a:r>
            <a:endParaRPr lang="en-US" dirty="0"/>
          </a:p>
          <a:p>
            <a:pPr>
              <a:buFont typeface="Arial" panose="020B0604020202020204" pitchFamily="34" charset="0"/>
              <a:buChar char="•"/>
            </a:pPr>
            <a:r>
              <a:rPr lang="en-US" dirty="0"/>
              <a:t>Input: username = "</a:t>
            </a:r>
            <a:r>
              <a:rPr lang="en-US" dirty="0" err="1"/>
              <a:t>john_doe</a:t>
            </a:r>
            <a:r>
              <a:rPr lang="en-US" dirty="0"/>
              <a:t>"; password = "password123";</a:t>
            </a:r>
          </a:p>
          <a:p>
            <a:pPr>
              <a:buFont typeface="Arial" panose="020B0604020202020204" pitchFamily="34" charset="0"/>
              <a:buChar char="•"/>
            </a:pPr>
            <a:r>
              <a:rPr lang="en-US" dirty="0"/>
              <a:t>Expected Result: Application processes the login normally without any SQL injection attempt.</a:t>
            </a:r>
          </a:p>
        </p:txBody>
      </p:sp>
      <p:pic>
        <p:nvPicPr>
          <p:cNvPr id="197" name="Google Shape;197;g9504e29505_0_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pic>
        <p:nvPicPr>
          <p:cNvPr id="3" name="Picture 2" descr="A screen shot of a computer&#10;&#10;Description automatically generated">
            <a:extLst>
              <a:ext uri="{FF2B5EF4-FFF2-40B4-BE49-F238E27FC236}">
                <a16:creationId xmlns:a16="http://schemas.microsoft.com/office/drawing/2014/main" id="{F053F9F7-6A9A-F5D0-CC99-9B3BCE4D7860}"/>
              </a:ext>
            </a:extLst>
          </p:cNvPr>
          <p:cNvPicPr>
            <a:picLocks noChangeAspect="1"/>
          </p:cNvPicPr>
          <p:nvPr/>
        </p:nvPicPr>
        <p:blipFill>
          <a:blip r:embed="rId5"/>
          <a:stretch>
            <a:fillRect/>
          </a:stretch>
        </p:blipFill>
        <p:spPr>
          <a:xfrm>
            <a:off x="1899901" y="3159232"/>
            <a:ext cx="7772400" cy="1629341"/>
          </a:xfrm>
          <a:prstGeom prst="rect">
            <a:avLst/>
          </a:prstGeom>
        </p:spPr>
      </p:pic>
      <p:sp>
        <p:nvSpPr>
          <p:cNvPr id="4" name="TextBox 3">
            <a:extLst>
              <a:ext uri="{FF2B5EF4-FFF2-40B4-BE49-F238E27FC236}">
                <a16:creationId xmlns:a16="http://schemas.microsoft.com/office/drawing/2014/main" id="{79CAAFDE-3398-3461-4556-0596997D3416}"/>
              </a:ext>
            </a:extLst>
          </p:cNvPr>
          <p:cNvSpPr txBox="1"/>
          <p:nvPr/>
        </p:nvSpPr>
        <p:spPr>
          <a:xfrm>
            <a:off x="3297180" y="5125979"/>
            <a:ext cx="4932420" cy="954107"/>
          </a:xfrm>
          <a:prstGeom prst="rect">
            <a:avLst/>
          </a:prstGeom>
          <a:noFill/>
        </p:spPr>
        <p:txBody>
          <a:bodyPr wrap="square" rtlCol="0">
            <a:spAutoFit/>
          </a:bodyPr>
          <a:lstStyle/>
          <a:p>
            <a:r>
              <a:rPr lang="en-US" b="1" dirty="0">
                <a:solidFill>
                  <a:schemeClr val="bg1"/>
                </a:solidFill>
              </a:rPr>
              <a:t>Result:</a:t>
            </a:r>
            <a:endParaRPr lang="en-US" dirty="0">
              <a:solidFill>
                <a:schemeClr val="bg1"/>
              </a:solidFill>
            </a:endParaRPr>
          </a:p>
          <a:p>
            <a:pPr>
              <a:buFont typeface="Arial" panose="020B0604020202020204" pitchFamily="34" charset="0"/>
              <a:buChar char="•"/>
            </a:pPr>
            <a:r>
              <a:rPr lang="en-US" dirty="0">
                <a:solidFill>
                  <a:schemeClr val="bg1"/>
                </a:solidFill>
              </a:rPr>
              <a:t>Passed: The application processes the login successfully, and no SQL injection attempt is detected.</a:t>
            </a:r>
          </a:p>
          <a:p>
            <a:endParaRPr lang="en-US" dirty="0">
              <a:solidFill>
                <a:schemeClr val="bg1"/>
              </a:solidFill>
            </a:endParaRPr>
          </a:p>
        </p:txBody>
      </p:sp>
    </p:spTree>
    <p:custDataLst>
      <p:tags r:id="rId1"/>
    </p:custDataLst>
    <p:extLst>
      <p:ext uri="{BB962C8B-B14F-4D97-AF65-F5344CB8AC3E}">
        <p14:creationId xmlns:p14="http://schemas.microsoft.com/office/powerpoint/2010/main" val="3705808856"/>
      </p:ext>
    </p:extLst>
  </p:cSld>
  <p:clrMapOvr>
    <a:masterClrMapping/>
  </p:clrMapOvr>
  <mc:AlternateContent xmlns:mc="http://schemas.openxmlformats.org/markup-compatibility/2006">
    <mc:Choice xmlns:p14="http://schemas.microsoft.com/office/powerpoint/2010/main" Requires="p14">
      <p:transition spd="slow" p14:dur="2000" advTm="28229"/>
    </mc:Choice>
    <mc:Fallback>
      <p:transition spd="slow" advTm="28229"/>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SLIDE_COUNT" val="14"/>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Vapor Trail">
  <a:themeElements>
    <a:clrScheme name="Vapor Trail">
      <a:dk1>
        <a:srgbClr val="000000"/>
      </a:dk1>
      <a:lt1>
        <a:srgbClr val="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19267F6D1A260A4394C18F5AF72445EA" ma:contentTypeVersion="3" ma:contentTypeDescription="Create a new document." ma:contentTypeScope="" ma:versionID="d6a723735a0ade9a92961b83aee31dda">
  <xsd:schema xmlns:xsd="http://www.w3.org/2001/XMLSchema" xmlns:xs="http://www.w3.org/2001/XMLSchema" xmlns:p="http://schemas.microsoft.com/office/2006/metadata/properties" targetNamespace="http://schemas.microsoft.com/office/2006/metadata/properties" ma:root="true" ma:fieldsID="e345bd7673956a623930e5662e321f3a">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4"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E9B35DD-16B6-4415-A905-CDACA4FC6DBE}">
  <ds:schemaRefs>
    <ds:schemaRef ds:uri="http://schemas.openxmlformats.org/package/2006/metadata/core-properties"/>
    <ds:schemaRef ds:uri="http://www.w3.org/XML/1998/namespace"/>
    <ds:schemaRef ds:uri="http://schemas.microsoft.com/office/2006/documentManagement/types"/>
    <ds:schemaRef ds:uri="http://purl.org/dc/elements/1.1/"/>
    <ds:schemaRef ds:uri="http://purl.org/dc/dcmitype/"/>
    <ds:schemaRef ds:uri="http://schemas.microsoft.com/office/2006/metadata/properties"/>
    <ds:schemaRef ds:uri="http://schemas.microsoft.com/office/infopath/2007/PartnerControls"/>
    <ds:schemaRef ds:uri="http://purl.org/dc/terms/"/>
  </ds:schemaRefs>
</ds:datastoreItem>
</file>

<file path=customXml/itemProps2.xml><?xml version="1.0" encoding="utf-8"?>
<ds:datastoreItem xmlns:ds="http://schemas.openxmlformats.org/officeDocument/2006/customXml" ds:itemID="{F398236C-7FA9-40C9-B456-AA158A506A32}">
  <ds:schemaRefs>
    <ds:schemaRef ds:uri="http://schemas.microsoft.com/sharepoint/v3/contenttype/forms"/>
  </ds:schemaRefs>
</ds:datastoreItem>
</file>

<file path=customXml/itemProps3.xml><?xml version="1.0" encoding="utf-8"?>
<ds:datastoreItem xmlns:ds="http://schemas.openxmlformats.org/officeDocument/2006/customXml" ds:itemID="{3DB4D054-FC38-43E0-B24C-8E3420B75B8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1190</TotalTime>
  <Words>2989</Words>
  <Application>Microsoft Macintosh PowerPoint</Application>
  <PresentationFormat>Widescreen</PresentationFormat>
  <Paragraphs>288</Paragraphs>
  <Slides>19</Slides>
  <Notes>19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Century Gothic</vt:lpstr>
      <vt:lpstr>Calibri</vt:lpstr>
      <vt:lpstr>Symbol</vt:lpstr>
      <vt:lpstr>Arial</vt:lpstr>
      <vt:lpstr>Vapor Trail</vt:lpstr>
      <vt:lpstr>Green Pace</vt:lpstr>
      <vt:lpstr>OVERVIEW: DEFENSE IN DEPTH</vt:lpstr>
      <vt:lpstr>PowerPoint Presentation</vt:lpstr>
      <vt:lpstr>10 PRINCIPLES</vt:lpstr>
      <vt:lpstr>CODING STANDARDS</vt:lpstr>
      <vt:lpstr>ENCRYPTION POLICIES</vt:lpstr>
      <vt:lpstr>TRIPLE-A POLICIES</vt:lpstr>
      <vt:lpstr>Unit Testing</vt:lpstr>
      <vt:lpstr>Unit Testing</vt:lpstr>
      <vt:lpstr>Unit Testing</vt:lpstr>
      <vt:lpstr>Unit Testing</vt:lpstr>
      <vt:lpstr>Unit Testing</vt:lpstr>
      <vt:lpstr>AUTOMATION SUMMARY</vt:lpstr>
      <vt:lpstr>RISKS AND BENEFITS</vt:lpstr>
      <vt:lpstr>Risks and Benefits of Acting Now</vt:lpstr>
      <vt:lpstr>Risks and Benefits of Waiting</vt:lpstr>
      <vt:lpstr>RECOMMENDATIONS</vt:lpstr>
      <vt:lpstr>CONCLUSIONS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405 Project Two Presentation Template</dc:title>
  <dc:creator>Kathy Shields</dc:creator>
  <cp:lastModifiedBy>Hamilton, Corey</cp:lastModifiedBy>
  <cp:revision>10</cp:revision>
  <dcterms:created xsi:type="dcterms:W3CDTF">2020-08-19T17:59:24Z</dcterms:created>
  <dcterms:modified xsi:type="dcterms:W3CDTF">2024-08-01T22:51:04Z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DA78308B-55B0-44AB-B406-C6A80F5E53EB</vt:lpwstr>
  </property>
  <property fmtid="{D5CDD505-2E9C-101B-9397-08002B2CF9AE}" pid="3" name="ArticulatePath">
    <vt:lpwstr>CS 405 P2 Presentation Template</vt:lpwstr>
  </property>
  <property fmtid="{D5CDD505-2E9C-101B-9397-08002B2CF9AE}" pid="4" name="ContentTypeId">
    <vt:lpwstr>0x01010019267F6D1A260A4394C18F5AF72445EA</vt:lpwstr>
  </property>
</Properties>
</file>