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8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40" d="100"/>
          <a:sy n="40" d="100"/>
        </p:scale>
        <p:origin x="-972" y="-10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438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799" y="2130425"/>
            <a:ext cx="77723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64007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2021-05-27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5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7" y="2214563"/>
            <a:ext cx="4857766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399" y="274638"/>
            <a:ext cx="2057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0197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2021-05-27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3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3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2021-05-27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2021-05-27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7" y="1643063"/>
            <a:ext cx="82295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7" y="398422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2021-05-27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54863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3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3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2021-05-27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5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2295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482453" y="1507331"/>
            <a:ext cx="4179093" cy="2928937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84130" y="2024592"/>
            <a:ext cx="3575739" cy="3386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dirty="0" err="1">
                <a:solidFill>
                  <a:schemeClr val="bg1"/>
                </a:solidFill>
                <a:latin typeface="나눔스퀘어 ExtraBold"/>
                <a:ea typeface="나눔스퀘어 ExtraBold"/>
              </a:rPr>
              <a:t>모바일</a:t>
            </a:r>
            <a:endParaRPr lang="ko-KR" altLang="en-US" sz="3600" dirty="0">
              <a:solidFill>
                <a:schemeClr val="bg1"/>
              </a:solidFill>
              <a:latin typeface="나눔스퀘어 ExtraBold"/>
              <a:ea typeface="나눔스퀘어 ExtraBold"/>
            </a:endParaRPr>
          </a:p>
          <a:p>
            <a:pPr>
              <a:defRPr/>
            </a:pPr>
            <a:r>
              <a:rPr lang="ko-KR" altLang="en-US" sz="360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프로그래밍</a:t>
            </a:r>
          </a:p>
          <a:p>
            <a:pPr>
              <a:defRPr/>
            </a:pPr>
            <a:r>
              <a:rPr lang="ko-KR" altLang="en-US" sz="3600" dirty="0" err="1">
                <a:solidFill>
                  <a:schemeClr val="bg1"/>
                </a:solidFill>
                <a:latin typeface="나눔스퀘어 ExtraBold"/>
                <a:ea typeface="나눔스퀘어 ExtraBold"/>
              </a:rPr>
              <a:t>텀프로젝트</a:t>
            </a:r>
            <a:r>
              <a:rPr lang="ko-KR" altLang="en-US" sz="360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10</a:t>
            </a:r>
            <a:r>
              <a:rPr lang="ko-KR" altLang="en-US" sz="360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팀</a:t>
            </a:r>
          </a:p>
          <a:p>
            <a:pPr algn="ctr">
              <a:defRPr/>
            </a:pPr>
            <a:r>
              <a:rPr lang="ko-KR" altLang="en-US" sz="540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 </a:t>
            </a:r>
          </a:p>
          <a:p>
            <a:pPr algn="ctr">
              <a:defRPr/>
            </a:pPr>
            <a:endParaRPr lang="ko-KR" altLang="en-US" sz="5400" dirty="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6063" y="4436269"/>
            <a:ext cx="70518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2000" dirty="0">
              <a:solidFill>
                <a:schemeClr val="bg1"/>
              </a:solidFill>
              <a:latin typeface="나눔스퀘어 ExtraBold"/>
              <a:ea typeface="나눔스퀘어 ExtraBold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팀장 </a:t>
            </a:r>
            <a:r>
              <a:rPr lang="en-US" altLang="ko-KR" sz="200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: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ExtraBold"/>
                <a:ea typeface="나눔스퀘어 ExtraBold"/>
              </a:rPr>
              <a:t>2017156010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/>
                <a:ea typeface="나눔스퀘어 ExtraBold"/>
              </a:rPr>
              <a:t> 소프트웨어전공 김충희</a:t>
            </a:r>
            <a:endParaRPr lang="ko-KR" altLang="en-US" sz="2000" dirty="0">
              <a:solidFill>
                <a:schemeClr val="bg1"/>
              </a:solidFill>
              <a:latin typeface="나눔스퀘어 ExtraBold"/>
              <a:ea typeface="나눔스퀘어 ExtraBold"/>
            </a:endParaRPr>
          </a:p>
          <a:p>
            <a:pPr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나눔스퀘어 ExtraBold"/>
                <a:ea typeface="나눔스퀘어 ExtraBold"/>
              </a:rPr>
              <a:t>          2013152036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/>
                <a:ea typeface="나눔스퀘어 ExtraBold"/>
              </a:rPr>
              <a:t> 컴퓨터공학전공 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정재훈</a:t>
            </a:r>
          </a:p>
          <a:p>
            <a:pPr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나눔스퀘어 ExtraBold"/>
                <a:ea typeface="나눔스퀘어 ExtraBold"/>
              </a:rPr>
              <a:t>          2016152027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/>
                <a:ea typeface="나눔스퀘어 ExtraBold"/>
              </a:rPr>
              <a:t>컴퓨터공학전공 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오성필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776047" y="2225277"/>
            <a:ext cx="3225403" cy="3225403"/>
          </a:xfrm>
          <a:prstGeom prst="ellipse">
            <a:avLst/>
          </a:prstGeom>
          <a:noFill/>
          <a:ln w="12700">
            <a:solidFill>
              <a:srgbClr val="677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152238" y="2280641"/>
            <a:ext cx="657225" cy="657225"/>
          </a:xfrm>
          <a:prstGeom prst="ellipse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728202" y="3262909"/>
            <a:ext cx="657225" cy="657225"/>
          </a:xfrm>
          <a:prstGeom prst="ellipse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399590" y="4516636"/>
            <a:ext cx="657225" cy="657225"/>
          </a:xfrm>
          <a:prstGeom prst="ellipse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42907" y="2042113"/>
            <a:ext cx="1882478" cy="366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677787"/>
                </a:solidFill>
                <a:latin typeface="나눔스퀘어 ExtraBold"/>
                <a:ea typeface="나눔스퀘어 ExtraBold"/>
              </a:rPr>
              <a:t>로그아웃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56815" y="2408440"/>
            <a:ext cx="3831719" cy="285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200" lvl="0" indent="-214200">
              <a:buFont typeface="Arial"/>
              <a:buChar char="•"/>
              <a:defRPr/>
            </a:pP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현재 아이디를 로그아웃</a:t>
            </a:r>
          </a:p>
        </p:txBody>
      </p:sp>
      <p:sp>
        <p:nvSpPr>
          <p:cNvPr id="54" name="직사각형 1"/>
          <p:cNvSpPr/>
          <p:nvPr/>
        </p:nvSpPr>
        <p:spPr>
          <a:xfrm>
            <a:off x="0" y="0"/>
            <a:ext cx="9144000" cy="77152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직사각형 2"/>
          <p:cNvSpPr/>
          <p:nvPr/>
        </p:nvSpPr>
        <p:spPr>
          <a:xfrm>
            <a:off x="110728" y="132601"/>
            <a:ext cx="689371" cy="50632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3"/>
          <p:cNvSpPr txBox="1"/>
          <p:nvPr/>
        </p:nvSpPr>
        <p:spPr>
          <a:xfrm>
            <a:off x="250992" y="113551"/>
            <a:ext cx="614592" cy="57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나눔스퀘어"/>
                <a:ea typeface="나눔스퀘어"/>
              </a:rPr>
              <a:t>2</a:t>
            </a:r>
          </a:p>
        </p:txBody>
      </p:sp>
      <p:sp>
        <p:nvSpPr>
          <p:cNvPr id="57" name="TextBox 4"/>
          <p:cNvSpPr txBox="1"/>
          <p:nvPr/>
        </p:nvSpPr>
        <p:spPr>
          <a:xfrm>
            <a:off x="993317" y="191452"/>
            <a:ext cx="2267384" cy="38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개발 내용</a:t>
            </a:r>
          </a:p>
        </p:txBody>
      </p:sp>
      <p:sp>
        <p:nvSpPr>
          <p:cNvPr id="58" name="TextBox 6"/>
          <p:cNvSpPr txBox="1"/>
          <p:nvPr/>
        </p:nvSpPr>
        <p:spPr>
          <a:xfrm>
            <a:off x="986105" y="3429000"/>
            <a:ext cx="2805287" cy="70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buNone/>
              <a:defRPr/>
            </a:pPr>
            <a:r>
              <a:rPr lang="en-US" altLang="ko-KR" sz="2000" b="1" dirty="0" err="1">
                <a:solidFill>
                  <a:srgbClr val="677787"/>
                </a:solidFill>
                <a:latin typeface="나눔스퀘어 ExtraBold"/>
                <a:ea typeface="나눔스퀘어 ExtraBold"/>
              </a:rPr>
              <a:t>SideBar</a:t>
            </a:r>
            <a:endParaRPr lang="en-US" altLang="ko-KR" sz="2000" b="1" dirty="0">
              <a:solidFill>
                <a:srgbClr val="677787"/>
              </a:solidFill>
              <a:latin typeface="나눔스퀘어 ExtraBold"/>
              <a:ea typeface="나눔스퀘어 ExtraBold"/>
            </a:endParaRPr>
          </a:p>
          <a:p>
            <a:pPr marL="0" lvl="0" indent="0" algn="ctr">
              <a:buNone/>
              <a:defRPr/>
            </a:pPr>
            <a:r>
              <a:rPr lang="en-US" altLang="ko-KR" sz="2000" b="1" dirty="0">
                <a:solidFill>
                  <a:srgbClr val="677787"/>
                </a:solidFill>
                <a:latin typeface="나눔스퀘어 ExtraBold"/>
                <a:ea typeface="나눔스퀘어 ExtraBold"/>
              </a:rPr>
              <a:t>(</a:t>
            </a:r>
            <a:r>
              <a:rPr lang="ko-KR" altLang="en-US" sz="2000" b="1" dirty="0">
                <a:solidFill>
                  <a:srgbClr val="677787"/>
                </a:solidFill>
                <a:latin typeface="나눔스퀘어 ExtraBold"/>
                <a:ea typeface="나눔스퀘어 ExtraBold"/>
              </a:rPr>
              <a:t>다양한 기능 </a:t>
            </a:r>
            <a:r>
              <a:rPr lang="ko-KR" altLang="en-US" sz="2000" b="1" dirty="0" err="1">
                <a:solidFill>
                  <a:srgbClr val="677787"/>
                </a:solidFill>
                <a:latin typeface="나눔스퀘어 ExtraBold"/>
                <a:ea typeface="나눔스퀘어 ExtraBold"/>
              </a:rPr>
              <a:t>사이드바</a:t>
            </a:r>
            <a:r>
              <a:rPr lang="en-US" altLang="ko-KR" sz="2000" b="1" dirty="0">
                <a:solidFill>
                  <a:srgbClr val="677787"/>
                </a:solidFill>
                <a:latin typeface="나눔스퀘어 ExtraBold"/>
                <a:ea typeface="나눔스퀘어 ExtraBold"/>
              </a:rPr>
              <a:t>)</a:t>
            </a:r>
          </a:p>
        </p:txBody>
      </p:sp>
      <p:sp>
        <p:nvSpPr>
          <p:cNvPr id="59" name="TextBox 3"/>
          <p:cNvSpPr txBox="1"/>
          <p:nvPr/>
        </p:nvSpPr>
        <p:spPr>
          <a:xfrm>
            <a:off x="3194871" y="2321088"/>
            <a:ext cx="614592" cy="57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200">
                <a:solidFill>
                  <a:schemeClr val="bg1"/>
                </a:solidFill>
                <a:latin typeface="나눔스퀘어"/>
                <a:ea typeface="나눔스퀘어"/>
              </a:rPr>
              <a:t>1</a:t>
            </a:r>
          </a:p>
        </p:txBody>
      </p:sp>
      <p:sp>
        <p:nvSpPr>
          <p:cNvPr id="60" name="TextBox 3"/>
          <p:cNvSpPr txBox="1"/>
          <p:nvPr/>
        </p:nvSpPr>
        <p:spPr>
          <a:xfrm>
            <a:off x="3749519" y="3303356"/>
            <a:ext cx="614592" cy="57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200">
                <a:solidFill>
                  <a:schemeClr val="bg1"/>
                </a:solidFill>
                <a:latin typeface="나눔스퀘어"/>
                <a:ea typeface="나눔스퀘어"/>
              </a:rPr>
              <a:t>2</a:t>
            </a:r>
          </a:p>
        </p:txBody>
      </p:sp>
      <p:sp>
        <p:nvSpPr>
          <p:cNvPr id="61" name="TextBox 3"/>
          <p:cNvSpPr txBox="1"/>
          <p:nvPr/>
        </p:nvSpPr>
        <p:spPr>
          <a:xfrm>
            <a:off x="3420906" y="4562383"/>
            <a:ext cx="614592" cy="57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200">
                <a:solidFill>
                  <a:schemeClr val="bg1"/>
                </a:solidFill>
                <a:latin typeface="나눔스퀘어"/>
                <a:ea typeface="나눔스퀘어"/>
              </a:rPr>
              <a:t>3</a:t>
            </a:r>
          </a:p>
        </p:txBody>
      </p:sp>
      <p:sp>
        <p:nvSpPr>
          <p:cNvPr id="62" name="TextBox 18"/>
          <p:cNvSpPr txBox="1"/>
          <p:nvPr/>
        </p:nvSpPr>
        <p:spPr>
          <a:xfrm>
            <a:off x="4572000" y="3172507"/>
            <a:ext cx="1882478" cy="366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677787"/>
                </a:solidFill>
                <a:latin typeface="나눔스퀘어 ExtraBold"/>
                <a:ea typeface="나눔스퀘어 ExtraBold"/>
              </a:rPr>
              <a:t>회원 정보 수정</a:t>
            </a:r>
          </a:p>
        </p:txBody>
      </p:sp>
      <p:sp>
        <p:nvSpPr>
          <p:cNvPr id="63" name="TextBox 50"/>
          <p:cNvSpPr txBox="1"/>
          <p:nvPr/>
        </p:nvSpPr>
        <p:spPr>
          <a:xfrm>
            <a:off x="4685912" y="3538834"/>
            <a:ext cx="3802260" cy="288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200" lvl="0" indent="-214200">
              <a:buFont typeface="Arial"/>
              <a:buChar char="•"/>
              <a:defRPr/>
            </a:pP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현재 로그인된 아이디의 이름과 비밀번호 변경</a:t>
            </a:r>
          </a:p>
        </p:txBody>
      </p:sp>
      <p:sp>
        <p:nvSpPr>
          <p:cNvPr id="66" name="TextBox 18"/>
          <p:cNvSpPr txBox="1"/>
          <p:nvPr/>
        </p:nvSpPr>
        <p:spPr>
          <a:xfrm>
            <a:off x="4271516" y="4477851"/>
            <a:ext cx="1882478" cy="367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677787"/>
                </a:solidFill>
                <a:latin typeface="나눔스퀘어 ExtraBold"/>
                <a:ea typeface="나눔스퀘어 ExtraBold"/>
              </a:rPr>
              <a:t>예매 확인</a:t>
            </a:r>
          </a:p>
        </p:txBody>
      </p:sp>
      <p:sp>
        <p:nvSpPr>
          <p:cNvPr id="67" name="TextBox 50"/>
          <p:cNvSpPr txBox="1"/>
          <p:nvPr/>
        </p:nvSpPr>
        <p:spPr>
          <a:xfrm>
            <a:off x="4385428" y="4844177"/>
            <a:ext cx="3802260" cy="287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200" lvl="0" indent="-214200">
              <a:buFont typeface="Arial"/>
              <a:buChar char="•"/>
              <a:defRPr/>
            </a:pP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파일로 저장된 예매 내역을 읽어 화면에 띄움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55414" y="1568187"/>
            <a:ext cx="2392516" cy="4123952"/>
          </a:xfrm>
          <a:prstGeom prst="rect">
            <a:avLst/>
          </a:prstGeom>
          <a:noFill/>
          <a:ln>
            <a:solidFill>
              <a:srgbClr val="677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55414" y="5753680"/>
            <a:ext cx="2392517" cy="330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ctr">
              <a:buFont typeface="Arial"/>
              <a:buChar char="•"/>
              <a:defRPr/>
            </a:pPr>
            <a:r>
              <a:rPr lang="ko-KR" altLang="en-US" sz="1600">
                <a:solidFill>
                  <a:srgbClr val="677787"/>
                </a:solidFill>
                <a:latin typeface="나눔스퀘어 ExtraBold"/>
                <a:ea typeface="나눔스퀘어 ExtraBold"/>
              </a:rPr>
              <a:t>첫번째 액티비티 실행</a:t>
            </a:r>
          </a:p>
        </p:txBody>
      </p:sp>
      <p:sp>
        <p:nvSpPr>
          <p:cNvPr id="36" name="직사각형 1"/>
          <p:cNvSpPr/>
          <p:nvPr/>
        </p:nvSpPr>
        <p:spPr>
          <a:xfrm>
            <a:off x="0" y="0"/>
            <a:ext cx="9144000" cy="77152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2"/>
          <p:cNvSpPr/>
          <p:nvPr/>
        </p:nvSpPr>
        <p:spPr>
          <a:xfrm>
            <a:off x="110728" y="132601"/>
            <a:ext cx="689371" cy="50632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3"/>
          <p:cNvSpPr txBox="1"/>
          <p:nvPr/>
        </p:nvSpPr>
        <p:spPr>
          <a:xfrm>
            <a:off x="250992" y="113551"/>
            <a:ext cx="614592" cy="57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나눔스퀘어"/>
                <a:ea typeface="나눔스퀘어"/>
              </a:rPr>
              <a:t>3</a:t>
            </a:r>
          </a:p>
        </p:txBody>
      </p:sp>
      <p:sp>
        <p:nvSpPr>
          <p:cNvPr id="39" name="TextBox 4"/>
          <p:cNvSpPr txBox="1"/>
          <p:nvPr/>
        </p:nvSpPr>
        <p:spPr>
          <a:xfrm>
            <a:off x="993317" y="191452"/>
            <a:ext cx="2267384" cy="38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실행 화면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1640" y="1672010"/>
            <a:ext cx="2169472" cy="3948319"/>
          </a:xfrm>
          <a:prstGeom prst="rect">
            <a:avLst/>
          </a:prstGeom>
        </p:spPr>
      </p:pic>
      <p:sp>
        <p:nvSpPr>
          <p:cNvPr id="41" name="직사각형 7"/>
          <p:cNvSpPr/>
          <p:nvPr/>
        </p:nvSpPr>
        <p:spPr>
          <a:xfrm>
            <a:off x="3375741" y="1568187"/>
            <a:ext cx="2392516" cy="4123952"/>
          </a:xfrm>
          <a:prstGeom prst="rect">
            <a:avLst/>
          </a:prstGeom>
          <a:noFill/>
          <a:ln>
            <a:solidFill>
              <a:srgbClr val="677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TextBox 32"/>
          <p:cNvSpPr txBox="1"/>
          <p:nvPr/>
        </p:nvSpPr>
        <p:spPr>
          <a:xfrm>
            <a:off x="3375741" y="5753680"/>
            <a:ext cx="2392517" cy="330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ctr">
              <a:buFont typeface="Arial"/>
              <a:buChar char="•"/>
              <a:defRPr/>
            </a:pPr>
            <a:r>
              <a:rPr lang="ko-KR" altLang="en-US" sz="1600">
                <a:solidFill>
                  <a:srgbClr val="677787"/>
                </a:solidFill>
                <a:latin typeface="나눔스퀘어 ExtraBold"/>
                <a:ea typeface="나눔스퀘어 ExtraBold"/>
              </a:rPr>
              <a:t>회원가입 창</a:t>
            </a:r>
          </a:p>
        </p:txBody>
      </p:sp>
      <p:sp>
        <p:nvSpPr>
          <p:cNvPr id="43" name="직사각형 7"/>
          <p:cNvSpPr/>
          <p:nvPr/>
        </p:nvSpPr>
        <p:spPr>
          <a:xfrm>
            <a:off x="6260780" y="1568187"/>
            <a:ext cx="2392516" cy="4123952"/>
          </a:xfrm>
          <a:prstGeom prst="rect">
            <a:avLst/>
          </a:prstGeom>
          <a:noFill/>
          <a:ln>
            <a:solidFill>
              <a:srgbClr val="677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TextBox 32"/>
          <p:cNvSpPr txBox="1"/>
          <p:nvPr/>
        </p:nvSpPr>
        <p:spPr>
          <a:xfrm>
            <a:off x="6260779" y="5753680"/>
            <a:ext cx="2392518" cy="330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ctr">
              <a:buFont typeface="Arial"/>
              <a:buChar char="•"/>
              <a:defRPr/>
            </a:pPr>
            <a:r>
              <a:rPr lang="ko-KR" altLang="en-US" sz="1600">
                <a:solidFill>
                  <a:srgbClr val="677787"/>
                </a:solidFill>
                <a:latin typeface="나눔스퀘어 ExtraBold"/>
                <a:ea typeface="나눔스퀘어 ExtraBold"/>
              </a:rPr>
              <a:t>로그인 창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87263" y="1676386"/>
            <a:ext cx="2169473" cy="3943943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72302" y="1629721"/>
            <a:ext cx="2169473" cy="399060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663223" y="1568187"/>
            <a:ext cx="2392516" cy="4123952"/>
          </a:xfrm>
          <a:prstGeom prst="rect">
            <a:avLst/>
          </a:prstGeom>
          <a:noFill/>
          <a:ln>
            <a:solidFill>
              <a:srgbClr val="677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663223" y="5753680"/>
            <a:ext cx="2392517" cy="330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ctr">
              <a:buFont typeface="Arial"/>
              <a:buChar char="•"/>
              <a:defRPr/>
            </a:pPr>
            <a:r>
              <a:rPr lang="ko-KR" altLang="en-US" sz="1600">
                <a:solidFill>
                  <a:srgbClr val="677787"/>
                </a:solidFill>
                <a:latin typeface="나눔스퀘어 ExtraBold"/>
                <a:ea typeface="나눔스퀘어 ExtraBold"/>
              </a:rPr>
              <a:t>두번째 액티비티 실행</a:t>
            </a:r>
          </a:p>
        </p:txBody>
      </p:sp>
      <p:sp>
        <p:nvSpPr>
          <p:cNvPr id="36" name="직사각형 1"/>
          <p:cNvSpPr/>
          <p:nvPr/>
        </p:nvSpPr>
        <p:spPr>
          <a:xfrm>
            <a:off x="0" y="0"/>
            <a:ext cx="9144000" cy="77152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2"/>
          <p:cNvSpPr/>
          <p:nvPr/>
        </p:nvSpPr>
        <p:spPr>
          <a:xfrm>
            <a:off x="110728" y="132601"/>
            <a:ext cx="689371" cy="50632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3"/>
          <p:cNvSpPr txBox="1"/>
          <p:nvPr/>
        </p:nvSpPr>
        <p:spPr>
          <a:xfrm>
            <a:off x="250992" y="113551"/>
            <a:ext cx="614592" cy="57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나눔스퀘어"/>
                <a:ea typeface="나눔스퀘어"/>
              </a:rPr>
              <a:t>3</a:t>
            </a:r>
          </a:p>
        </p:txBody>
      </p:sp>
      <p:sp>
        <p:nvSpPr>
          <p:cNvPr id="39" name="TextBox 4"/>
          <p:cNvSpPr txBox="1"/>
          <p:nvPr/>
        </p:nvSpPr>
        <p:spPr>
          <a:xfrm>
            <a:off x="993317" y="191452"/>
            <a:ext cx="2267384" cy="38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실행 화면</a:t>
            </a:r>
          </a:p>
        </p:txBody>
      </p:sp>
      <p:sp>
        <p:nvSpPr>
          <p:cNvPr id="43" name="직사각형 7"/>
          <p:cNvSpPr/>
          <p:nvPr/>
        </p:nvSpPr>
        <p:spPr>
          <a:xfrm>
            <a:off x="5023512" y="1568186"/>
            <a:ext cx="2392516" cy="4123952"/>
          </a:xfrm>
          <a:prstGeom prst="rect">
            <a:avLst/>
          </a:prstGeom>
          <a:noFill/>
          <a:ln>
            <a:solidFill>
              <a:srgbClr val="677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TextBox 32"/>
          <p:cNvSpPr txBox="1"/>
          <p:nvPr/>
        </p:nvSpPr>
        <p:spPr>
          <a:xfrm>
            <a:off x="5023512" y="5753680"/>
            <a:ext cx="2392518" cy="330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ctr">
              <a:buFont typeface="Arial"/>
              <a:buChar char="•"/>
              <a:defRPr/>
            </a:pPr>
            <a:r>
              <a:rPr lang="ko-KR" altLang="en-US" sz="1600">
                <a:solidFill>
                  <a:srgbClr val="677787"/>
                </a:solidFill>
                <a:latin typeface="나눔스퀘어 ExtraBold"/>
                <a:ea typeface="나눔스퀘어 ExtraBold"/>
              </a:rPr>
              <a:t>사이드바 메뉴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7902" y="1664665"/>
            <a:ext cx="2163159" cy="395566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38191" y="1664665"/>
            <a:ext cx="2163159" cy="397389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55414" y="1568187"/>
            <a:ext cx="2392516" cy="4123952"/>
          </a:xfrm>
          <a:prstGeom prst="rect">
            <a:avLst/>
          </a:prstGeom>
          <a:noFill/>
          <a:ln>
            <a:solidFill>
              <a:srgbClr val="677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55414" y="5753680"/>
            <a:ext cx="2392517" cy="330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ctr">
              <a:buFont typeface="Arial"/>
              <a:buChar char="•"/>
              <a:defRPr/>
            </a:pPr>
            <a:r>
              <a:rPr lang="ko-KR" altLang="en-US" sz="1600">
                <a:solidFill>
                  <a:srgbClr val="677787"/>
                </a:solidFill>
                <a:latin typeface="나눔스퀘어 ExtraBold"/>
                <a:ea typeface="나눔스퀘어 ExtraBold"/>
              </a:rPr>
              <a:t>세번째 액티비티 실행</a:t>
            </a:r>
          </a:p>
        </p:txBody>
      </p:sp>
      <p:sp>
        <p:nvSpPr>
          <p:cNvPr id="36" name="직사각형 1"/>
          <p:cNvSpPr/>
          <p:nvPr/>
        </p:nvSpPr>
        <p:spPr>
          <a:xfrm>
            <a:off x="0" y="0"/>
            <a:ext cx="9144000" cy="77152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2"/>
          <p:cNvSpPr/>
          <p:nvPr/>
        </p:nvSpPr>
        <p:spPr>
          <a:xfrm>
            <a:off x="110728" y="132601"/>
            <a:ext cx="689371" cy="50632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3"/>
          <p:cNvSpPr txBox="1"/>
          <p:nvPr/>
        </p:nvSpPr>
        <p:spPr>
          <a:xfrm>
            <a:off x="250992" y="113551"/>
            <a:ext cx="614592" cy="57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나눔스퀘어"/>
                <a:ea typeface="나눔스퀘어"/>
              </a:rPr>
              <a:t>3</a:t>
            </a:r>
          </a:p>
        </p:txBody>
      </p:sp>
      <p:sp>
        <p:nvSpPr>
          <p:cNvPr id="39" name="TextBox 4"/>
          <p:cNvSpPr txBox="1"/>
          <p:nvPr/>
        </p:nvSpPr>
        <p:spPr>
          <a:xfrm>
            <a:off x="993317" y="191452"/>
            <a:ext cx="2267384" cy="38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실행 화면</a:t>
            </a:r>
          </a:p>
        </p:txBody>
      </p:sp>
      <p:sp>
        <p:nvSpPr>
          <p:cNvPr id="41" name="직사각형 7"/>
          <p:cNvSpPr/>
          <p:nvPr/>
        </p:nvSpPr>
        <p:spPr>
          <a:xfrm>
            <a:off x="3375741" y="1568187"/>
            <a:ext cx="2392516" cy="4123952"/>
          </a:xfrm>
          <a:prstGeom prst="rect">
            <a:avLst/>
          </a:prstGeom>
          <a:noFill/>
          <a:ln>
            <a:solidFill>
              <a:srgbClr val="677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TextBox 32"/>
          <p:cNvSpPr txBox="1"/>
          <p:nvPr/>
        </p:nvSpPr>
        <p:spPr>
          <a:xfrm>
            <a:off x="3375741" y="5753680"/>
            <a:ext cx="2392517" cy="330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ctr">
              <a:buFont typeface="Arial"/>
              <a:buChar char="•"/>
              <a:defRPr/>
            </a:pPr>
            <a:r>
              <a:rPr lang="ko-KR" altLang="en-US" sz="1600">
                <a:solidFill>
                  <a:srgbClr val="677787"/>
                </a:solidFill>
                <a:latin typeface="나눔스퀘어 ExtraBold"/>
                <a:ea typeface="나눔스퀘어 ExtraBold"/>
              </a:rPr>
              <a:t>다른 날짜 영화 목록</a:t>
            </a:r>
          </a:p>
        </p:txBody>
      </p:sp>
      <p:sp>
        <p:nvSpPr>
          <p:cNvPr id="43" name="직사각형 7"/>
          <p:cNvSpPr/>
          <p:nvPr/>
        </p:nvSpPr>
        <p:spPr>
          <a:xfrm>
            <a:off x="6260780" y="1568187"/>
            <a:ext cx="2392516" cy="4123952"/>
          </a:xfrm>
          <a:prstGeom prst="rect">
            <a:avLst/>
          </a:prstGeom>
          <a:noFill/>
          <a:ln>
            <a:solidFill>
              <a:srgbClr val="677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TextBox 32"/>
          <p:cNvSpPr txBox="1"/>
          <p:nvPr/>
        </p:nvSpPr>
        <p:spPr>
          <a:xfrm>
            <a:off x="6260779" y="5753680"/>
            <a:ext cx="2392518" cy="330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ctr">
              <a:buFont typeface="Arial"/>
              <a:buChar char="•"/>
              <a:defRPr/>
            </a:pPr>
            <a:r>
              <a:rPr lang="ko-KR" altLang="en-US" sz="1600">
                <a:solidFill>
                  <a:srgbClr val="677787"/>
                </a:solidFill>
                <a:latin typeface="나눔스퀘어 ExtraBold"/>
                <a:ea typeface="나눔스퀘어 ExtraBold"/>
              </a:rPr>
              <a:t>영화 정보 다이얼로그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0093" y="1658589"/>
            <a:ext cx="2163159" cy="396174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90420" y="1658589"/>
            <a:ext cx="2163159" cy="3963743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375459" y="1670638"/>
            <a:ext cx="2163159" cy="395169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663223" y="1568187"/>
            <a:ext cx="2392516" cy="4123952"/>
          </a:xfrm>
          <a:prstGeom prst="rect">
            <a:avLst/>
          </a:prstGeom>
          <a:noFill/>
          <a:ln>
            <a:solidFill>
              <a:srgbClr val="677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663223" y="5753680"/>
            <a:ext cx="2392517" cy="330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ctr">
              <a:buFont typeface="Arial"/>
              <a:buChar char="•"/>
              <a:defRPr/>
            </a:pPr>
            <a:r>
              <a:rPr lang="ko-KR" altLang="en-US" sz="1600">
                <a:solidFill>
                  <a:srgbClr val="677787"/>
                </a:solidFill>
                <a:latin typeface="나눔스퀘어 ExtraBold"/>
                <a:ea typeface="나눔스퀘어 ExtraBold"/>
              </a:rPr>
              <a:t>네번째 액티비티 실행</a:t>
            </a:r>
          </a:p>
        </p:txBody>
      </p:sp>
      <p:sp>
        <p:nvSpPr>
          <p:cNvPr id="36" name="직사각형 1"/>
          <p:cNvSpPr/>
          <p:nvPr/>
        </p:nvSpPr>
        <p:spPr>
          <a:xfrm>
            <a:off x="0" y="0"/>
            <a:ext cx="9144000" cy="77152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2"/>
          <p:cNvSpPr/>
          <p:nvPr/>
        </p:nvSpPr>
        <p:spPr>
          <a:xfrm>
            <a:off x="110728" y="132601"/>
            <a:ext cx="689371" cy="50632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3"/>
          <p:cNvSpPr txBox="1"/>
          <p:nvPr/>
        </p:nvSpPr>
        <p:spPr>
          <a:xfrm>
            <a:off x="250992" y="113551"/>
            <a:ext cx="614592" cy="57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나눔스퀘어"/>
                <a:ea typeface="나눔스퀘어"/>
              </a:rPr>
              <a:t>3</a:t>
            </a:r>
          </a:p>
        </p:txBody>
      </p:sp>
      <p:sp>
        <p:nvSpPr>
          <p:cNvPr id="39" name="TextBox 4"/>
          <p:cNvSpPr txBox="1"/>
          <p:nvPr/>
        </p:nvSpPr>
        <p:spPr>
          <a:xfrm>
            <a:off x="993317" y="191452"/>
            <a:ext cx="2267384" cy="38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실행 화면</a:t>
            </a:r>
          </a:p>
        </p:txBody>
      </p:sp>
      <p:sp>
        <p:nvSpPr>
          <p:cNvPr id="43" name="직사각형 7"/>
          <p:cNvSpPr/>
          <p:nvPr/>
        </p:nvSpPr>
        <p:spPr>
          <a:xfrm>
            <a:off x="5023512" y="1568186"/>
            <a:ext cx="2392516" cy="4123952"/>
          </a:xfrm>
          <a:prstGeom prst="rect">
            <a:avLst/>
          </a:prstGeom>
          <a:noFill/>
          <a:ln>
            <a:solidFill>
              <a:srgbClr val="677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TextBox 32"/>
          <p:cNvSpPr txBox="1"/>
          <p:nvPr/>
        </p:nvSpPr>
        <p:spPr>
          <a:xfrm>
            <a:off x="5023512" y="5753680"/>
            <a:ext cx="2392518" cy="330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ctr">
              <a:buFont typeface="Arial"/>
              <a:buChar char="•"/>
              <a:defRPr/>
            </a:pPr>
            <a:r>
              <a:rPr lang="ko-KR" altLang="en-US" sz="1600">
                <a:solidFill>
                  <a:srgbClr val="677787"/>
                </a:solidFill>
                <a:latin typeface="나눔스퀘어 ExtraBold"/>
                <a:ea typeface="나눔스퀘어 ExtraBold"/>
              </a:rPr>
              <a:t>인원</a:t>
            </a:r>
            <a:r>
              <a:rPr lang="en-US" altLang="ko-KR" sz="1600">
                <a:solidFill>
                  <a:srgbClr val="677787"/>
                </a:solidFill>
                <a:latin typeface="나눔스퀘어 ExtraBold"/>
                <a:ea typeface="나눔스퀘어 ExtraBold"/>
              </a:rPr>
              <a:t>,</a:t>
            </a:r>
            <a:r>
              <a:rPr lang="ko-KR" altLang="en-US" sz="1600">
                <a:solidFill>
                  <a:srgbClr val="677787"/>
                </a:solidFill>
                <a:latin typeface="나눔스퀘어 ExtraBold"/>
                <a:ea typeface="나눔스퀘어 ExtraBold"/>
              </a:rPr>
              <a:t>좌석 선택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54382" y="1637875"/>
            <a:ext cx="2210199" cy="4027474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14672" y="1637875"/>
            <a:ext cx="2210199" cy="40438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663223" y="1568187"/>
            <a:ext cx="2392516" cy="4123952"/>
          </a:xfrm>
          <a:prstGeom prst="rect">
            <a:avLst/>
          </a:prstGeom>
          <a:noFill/>
          <a:ln>
            <a:solidFill>
              <a:srgbClr val="677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663223" y="5753680"/>
            <a:ext cx="2392517" cy="569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ctr">
              <a:buFont typeface="Arial"/>
              <a:buChar char="•"/>
              <a:defRPr/>
            </a:pPr>
            <a:r>
              <a:rPr lang="ko-KR" altLang="en-US" sz="1600">
                <a:solidFill>
                  <a:srgbClr val="677787"/>
                </a:solidFill>
                <a:latin typeface="나눔스퀘어 ExtraBold"/>
                <a:ea typeface="나눔스퀘어 ExtraBold"/>
              </a:rPr>
              <a:t>사이드바</a:t>
            </a:r>
          </a:p>
          <a:p>
            <a:pPr marL="0" lvl="0" indent="0" algn="ctr">
              <a:buFont typeface="Arial"/>
              <a:buNone/>
              <a:defRPr/>
            </a:pPr>
            <a:r>
              <a:rPr lang="ko-KR" altLang="en-US" sz="1600">
                <a:solidFill>
                  <a:srgbClr val="677787"/>
                </a:solidFill>
                <a:latin typeface="나눔스퀘어 ExtraBold"/>
                <a:ea typeface="나눔스퀘어 ExtraBold"/>
              </a:rPr>
              <a:t>회원 정보 수정</a:t>
            </a:r>
          </a:p>
        </p:txBody>
      </p:sp>
      <p:sp>
        <p:nvSpPr>
          <p:cNvPr id="36" name="직사각형 1"/>
          <p:cNvSpPr/>
          <p:nvPr/>
        </p:nvSpPr>
        <p:spPr>
          <a:xfrm>
            <a:off x="0" y="0"/>
            <a:ext cx="9144000" cy="77152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2"/>
          <p:cNvSpPr/>
          <p:nvPr/>
        </p:nvSpPr>
        <p:spPr>
          <a:xfrm>
            <a:off x="110728" y="132601"/>
            <a:ext cx="689371" cy="50632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3"/>
          <p:cNvSpPr txBox="1"/>
          <p:nvPr/>
        </p:nvSpPr>
        <p:spPr>
          <a:xfrm>
            <a:off x="250992" y="113551"/>
            <a:ext cx="614592" cy="57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나눔스퀘어"/>
                <a:ea typeface="나눔스퀘어"/>
              </a:rPr>
              <a:t>3</a:t>
            </a:r>
          </a:p>
        </p:txBody>
      </p:sp>
      <p:sp>
        <p:nvSpPr>
          <p:cNvPr id="39" name="TextBox 4"/>
          <p:cNvSpPr txBox="1"/>
          <p:nvPr/>
        </p:nvSpPr>
        <p:spPr>
          <a:xfrm>
            <a:off x="993317" y="191452"/>
            <a:ext cx="2267384" cy="38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실행 화면</a:t>
            </a:r>
          </a:p>
        </p:txBody>
      </p:sp>
      <p:sp>
        <p:nvSpPr>
          <p:cNvPr id="43" name="직사각형 7"/>
          <p:cNvSpPr/>
          <p:nvPr/>
        </p:nvSpPr>
        <p:spPr>
          <a:xfrm>
            <a:off x="5023512" y="1568186"/>
            <a:ext cx="2392516" cy="4123952"/>
          </a:xfrm>
          <a:prstGeom prst="rect">
            <a:avLst/>
          </a:prstGeom>
          <a:noFill/>
          <a:ln>
            <a:solidFill>
              <a:srgbClr val="677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TextBox 32"/>
          <p:cNvSpPr txBox="1"/>
          <p:nvPr/>
        </p:nvSpPr>
        <p:spPr>
          <a:xfrm>
            <a:off x="5023512" y="5753680"/>
            <a:ext cx="2392518" cy="569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ctr">
              <a:buFont typeface="Arial"/>
              <a:buChar char="•"/>
              <a:defRPr/>
            </a:pPr>
            <a:r>
              <a:rPr lang="ko-KR" altLang="en-US" sz="1600">
                <a:solidFill>
                  <a:srgbClr val="677787"/>
                </a:solidFill>
                <a:latin typeface="나눔스퀘어 ExtraBold"/>
                <a:ea typeface="나눔스퀘어 ExtraBold"/>
              </a:rPr>
              <a:t>사이드바</a:t>
            </a:r>
          </a:p>
          <a:p>
            <a:pPr marL="0" lvl="0" indent="0" algn="ctr">
              <a:buFont typeface="Arial"/>
              <a:buNone/>
              <a:defRPr/>
            </a:pPr>
            <a:r>
              <a:rPr lang="ko-KR" altLang="en-US" sz="1600">
                <a:solidFill>
                  <a:srgbClr val="677787"/>
                </a:solidFill>
                <a:latin typeface="나눔스퀘어 ExtraBold"/>
                <a:ea typeface="나눔스퀘어 ExtraBold"/>
              </a:rPr>
              <a:t>예매 내역 확인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08802" y="1637875"/>
            <a:ext cx="2301358" cy="399031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36512" y="1635007"/>
            <a:ext cx="2166518" cy="399031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093949" y="2024325"/>
            <a:ext cx="1728787" cy="3776982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93948" y="3285666"/>
            <a:ext cx="1728788" cy="1256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예매 내역 확인</a:t>
            </a:r>
          </a:p>
          <a:p>
            <a:pPr algn="ctr">
              <a:defRPr/>
            </a:pPr>
            <a:endParaRPr lang="ko-KR" altLang="en-US" sz="1100" dirty="0">
              <a:ln w="9525"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/>
              <a:ea typeface="나눔스퀘어"/>
            </a:endParaRPr>
          </a:p>
          <a:p>
            <a:pPr marL="0" indent="0">
              <a:buNone/>
              <a:defRPr/>
            </a:pP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 </a:t>
            </a:r>
            <a:r>
              <a:rPr lang="en-US" altLang="ko-KR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영화 포스터도 파일에</a:t>
            </a:r>
          </a:p>
          <a:p>
            <a:pPr marL="0" indent="0">
              <a:buNone/>
              <a:defRPr/>
            </a:pP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  저장 </a:t>
            </a:r>
            <a:r>
              <a:rPr lang="en-US" altLang="ko-KR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(</a:t>
            </a: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포토티켓 형식</a:t>
            </a:r>
            <a:r>
              <a:rPr lang="en-US" altLang="ko-KR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)</a:t>
            </a:r>
          </a:p>
          <a:p>
            <a:pPr marL="0" indent="0">
              <a:buNone/>
              <a:defRPr/>
            </a:pPr>
            <a:endParaRPr lang="en-US" altLang="ko-KR" sz="1100" dirty="0">
              <a:ln w="9525"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/>
              <a:ea typeface="나눔스퀘어"/>
            </a:endParaRPr>
          </a:p>
          <a:p>
            <a:pPr marL="0" indent="0">
              <a:buNone/>
              <a:defRPr/>
            </a:pP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 </a:t>
            </a:r>
            <a:r>
              <a:rPr lang="en-US" altLang="ko-KR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예매정보 </a:t>
            </a:r>
            <a:r>
              <a:rPr lang="ko-KR" altLang="en-US" sz="1100" dirty="0" err="1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인텐트해서</a:t>
            </a: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</a:t>
            </a:r>
          </a:p>
          <a:p>
            <a:pPr marL="0" indent="0">
              <a:buNone/>
              <a:defRPr/>
            </a:pP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  </a:t>
            </a:r>
            <a:r>
              <a:rPr lang="ko-KR" altLang="en-US" sz="1100" dirty="0" err="1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리스트뷰</a:t>
            </a: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1100" dirty="0" err="1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액티비티</a:t>
            </a:r>
            <a:endParaRPr lang="ko-KR" altLang="en-US" sz="1100" dirty="0">
              <a:ln w="9525"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/>
              <a:ea typeface="나눔스퀘어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54891" y="2023319"/>
            <a:ext cx="1728787" cy="3776982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1"/>
          <p:cNvSpPr/>
          <p:nvPr/>
        </p:nvSpPr>
        <p:spPr>
          <a:xfrm>
            <a:off x="0" y="0"/>
            <a:ext cx="9144000" cy="77152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"/>
          <p:cNvSpPr/>
          <p:nvPr/>
        </p:nvSpPr>
        <p:spPr>
          <a:xfrm>
            <a:off x="110728" y="132601"/>
            <a:ext cx="689371" cy="50632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3"/>
          <p:cNvSpPr txBox="1"/>
          <p:nvPr/>
        </p:nvSpPr>
        <p:spPr>
          <a:xfrm>
            <a:off x="250992" y="113551"/>
            <a:ext cx="614592" cy="57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나눔스퀘어"/>
                <a:ea typeface="나눔스퀘어"/>
              </a:rPr>
              <a:t>4</a:t>
            </a:r>
          </a:p>
        </p:txBody>
      </p:sp>
      <p:sp>
        <p:nvSpPr>
          <p:cNvPr id="25" name="TextBox 4"/>
          <p:cNvSpPr txBox="1"/>
          <p:nvPr/>
        </p:nvSpPr>
        <p:spPr>
          <a:xfrm>
            <a:off x="993317" y="191452"/>
            <a:ext cx="3439073" cy="387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제약 및 미구현 사항</a:t>
            </a:r>
          </a:p>
        </p:txBody>
      </p:sp>
      <p:sp>
        <p:nvSpPr>
          <p:cNvPr id="30" name="TextBox 8"/>
          <p:cNvSpPr txBox="1"/>
          <p:nvPr/>
        </p:nvSpPr>
        <p:spPr>
          <a:xfrm>
            <a:off x="5364142" y="3198388"/>
            <a:ext cx="1728788" cy="1428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다양한 영화관 예약</a:t>
            </a:r>
          </a:p>
          <a:p>
            <a:pPr algn="ctr">
              <a:defRPr/>
            </a:pPr>
            <a:endParaRPr lang="ko-KR" altLang="en-US" sz="1100" dirty="0">
              <a:ln w="9525"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/>
              <a:ea typeface="나눔스퀘어"/>
            </a:endParaRPr>
          </a:p>
          <a:p>
            <a:pPr marL="0" indent="0">
              <a:buNone/>
              <a:defRPr/>
            </a:pP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 </a:t>
            </a:r>
            <a:r>
              <a:rPr lang="en-US" altLang="ko-KR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탭을 이용</a:t>
            </a:r>
            <a:r>
              <a:rPr lang="en-US" altLang="ko-KR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,</a:t>
            </a: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여러 영화관</a:t>
            </a:r>
          </a:p>
          <a:p>
            <a:pPr marL="0" indent="0">
              <a:buNone/>
              <a:defRPr/>
            </a:pP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  을 한 </a:t>
            </a:r>
            <a:r>
              <a:rPr lang="ko-KR" altLang="en-US" sz="1100" dirty="0" err="1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앱에서</a:t>
            </a: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예약하는</a:t>
            </a:r>
          </a:p>
          <a:p>
            <a:pPr marL="0" indent="0">
              <a:buNone/>
              <a:defRPr/>
            </a:pP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  형식으로</a:t>
            </a:r>
          </a:p>
          <a:p>
            <a:pPr marL="0" indent="0">
              <a:buNone/>
              <a:defRPr/>
            </a:pPr>
            <a:endParaRPr lang="en-US" altLang="ko-KR" sz="1100" dirty="0">
              <a:ln w="9525"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/>
              <a:ea typeface="나눔스퀘어"/>
            </a:endParaRPr>
          </a:p>
          <a:p>
            <a:pPr marL="0" indent="0">
              <a:buNone/>
              <a:defRPr/>
            </a:pP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 </a:t>
            </a:r>
            <a:r>
              <a:rPr lang="en-US" altLang="ko-KR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너무 많은 영화 정보를</a:t>
            </a:r>
          </a:p>
          <a:p>
            <a:pPr marL="0" indent="0">
              <a:buNone/>
              <a:defRPr/>
            </a:pP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  다뤄야 해서 제약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"/>
          <p:cNvSpPr/>
          <p:nvPr/>
        </p:nvSpPr>
        <p:spPr>
          <a:xfrm>
            <a:off x="0" y="0"/>
            <a:ext cx="9144000" cy="77152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"/>
          <p:cNvSpPr/>
          <p:nvPr/>
        </p:nvSpPr>
        <p:spPr>
          <a:xfrm>
            <a:off x="110728" y="132601"/>
            <a:ext cx="689371" cy="50632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3"/>
          <p:cNvSpPr txBox="1"/>
          <p:nvPr/>
        </p:nvSpPr>
        <p:spPr>
          <a:xfrm>
            <a:off x="250992" y="113551"/>
            <a:ext cx="614592" cy="57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나눔스퀘어"/>
                <a:ea typeface="나눔스퀘어"/>
              </a:rPr>
              <a:t>5</a:t>
            </a:r>
          </a:p>
        </p:txBody>
      </p:sp>
      <p:sp>
        <p:nvSpPr>
          <p:cNvPr id="25" name="TextBox 4"/>
          <p:cNvSpPr txBox="1"/>
          <p:nvPr/>
        </p:nvSpPr>
        <p:spPr>
          <a:xfrm>
            <a:off x="993317" y="191452"/>
            <a:ext cx="3439073" cy="387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참고자료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784130" y="2836009"/>
            <a:ext cx="3575739" cy="1735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>
                <a:solidFill>
                  <a:schemeClr val="bg1"/>
                </a:solidFill>
                <a:latin typeface="나눔스퀘어 ExtraBold"/>
                <a:ea typeface="나눔스퀘어 ExtraBold"/>
              </a:rPr>
              <a:t>감사합니다</a:t>
            </a:r>
            <a:r>
              <a:rPr lang="en-US" altLang="ko-KR" sz="3600">
                <a:solidFill>
                  <a:schemeClr val="bg1"/>
                </a:solidFill>
                <a:latin typeface="나눔스퀘어 ExtraBold"/>
                <a:ea typeface="나눔스퀘어 ExtraBold"/>
              </a:rPr>
              <a:t>.</a:t>
            </a:r>
            <a:r>
              <a:rPr lang="ko-KR" altLang="en-US" sz="5400">
                <a:solidFill>
                  <a:schemeClr val="bg1"/>
                </a:solidFill>
                <a:latin typeface="나눔스퀘어 ExtraBold"/>
                <a:ea typeface="나눔스퀘어 ExtraBold"/>
              </a:rPr>
              <a:t> </a:t>
            </a:r>
          </a:p>
          <a:p>
            <a:pPr algn="ctr">
              <a:defRPr/>
            </a:pPr>
            <a:endParaRPr lang="ko-KR" altLang="en-US" sz="54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4007643" cy="68580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92485" y="2021681"/>
            <a:ext cx="2714625" cy="2928937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08063" y="2561503"/>
            <a:ext cx="1083470" cy="1734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목차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00129" y="1201580"/>
            <a:ext cx="614592" cy="574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rgbClr val="677787"/>
                </a:solidFill>
                <a:latin typeface="나눔스퀘어 ExtraBold"/>
                <a:ea typeface="나눔스퀘어 ExtraBold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14721" y="1293843"/>
            <a:ext cx="2527453" cy="395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주제 및 개요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4721" y="1657474"/>
            <a:ext cx="1652135" cy="728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9920" lvl="0" indent="-199920">
              <a:buFont typeface="Arial"/>
              <a:buChar char="•"/>
              <a:defRPr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주제선정</a:t>
            </a:r>
          </a:p>
          <a:p>
            <a:pPr marL="199920" lvl="0" indent="-199920">
              <a:buFont typeface="Arial"/>
              <a:buChar char="•"/>
              <a:defRPr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역할 분담</a:t>
            </a:r>
          </a:p>
          <a:p>
            <a:pPr marL="199920" lvl="0" indent="-199920">
              <a:buFont typeface="Arial"/>
              <a:buChar char="•"/>
              <a:defRPr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개발 일정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00129" y="2675926"/>
            <a:ext cx="614592" cy="572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rgbClr val="677787"/>
                </a:solidFill>
                <a:latin typeface="나눔스퀘어 ExtraBold"/>
                <a:ea typeface="나눔스퀘어 ExtraBold"/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14721" y="2769166"/>
            <a:ext cx="2527453" cy="395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개발 내용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14721" y="3131820"/>
            <a:ext cx="1946722" cy="295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9920" lvl="0" indent="-199920">
              <a:buFont typeface="Arial"/>
              <a:buChar char="•"/>
              <a:defRPr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주요 액티비티 설명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00129" y="3905857"/>
            <a:ext cx="614592" cy="575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rgbClr val="677787"/>
                </a:solidFill>
                <a:latin typeface="나눔스퀘어 ExtraBold"/>
                <a:ea typeface="나눔스퀘어 ExtraBold"/>
              </a:rPr>
              <a:t>3</a:t>
            </a:r>
            <a:endParaRPr lang="ko-KR" altLang="en-US" sz="3200">
              <a:solidFill>
                <a:srgbClr val="677787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14721" y="3998188"/>
            <a:ext cx="2527453" cy="393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실행화면</a:t>
            </a:r>
          </a:p>
        </p:txBody>
      </p:sp>
      <p:sp>
        <p:nvSpPr>
          <p:cNvPr id="25" name="TextBox 19"/>
          <p:cNvSpPr txBox="1"/>
          <p:nvPr/>
        </p:nvSpPr>
        <p:spPr>
          <a:xfrm>
            <a:off x="4600129" y="5190051"/>
            <a:ext cx="614592" cy="575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0" i="0" u="none" strike="noStrike" kern="1200" cap="none" spc="0" normalizeH="0" baseline="0">
                <a:solidFill>
                  <a:srgbClr val="677787"/>
                </a:solidFill>
                <a:latin typeface="나눔스퀘어 ExtraBold"/>
                <a:ea typeface="나눔스퀘어 ExtraBold"/>
              </a:rPr>
              <a:t>4</a:t>
            </a:r>
          </a:p>
        </p:txBody>
      </p:sp>
      <p:sp>
        <p:nvSpPr>
          <p:cNvPr id="26" name="TextBox 20"/>
          <p:cNvSpPr txBox="1"/>
          <p:nvPr/>
        </p:nvSpPr>
        <p:spPr>
          <a:xfrm>
            <a:off x="5214721" y="5282384"/>
            <a:ext cx="2527453" cy="392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404040"/>
                </a:solidFill>
                <a:latin typeface="나눔스퀘어 Bold"/>
                <a:ea typeface="나눔스퀘어 Bold"/>
              </a:rPr>
              <a:t>구현 제약 사항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77152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0728" y="132601"/>
            <a:ext cx="689371" cy="50632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0992" y="113551"/>
            <a:ext cx="614592" cy="57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나눔스퀘어"/>
                <a:ea typeface="나눔스퀘어"/>
              </a:rPr>
              <a:t>1</a:t>
            </a:r>
            <a:endParaRPr lang="ko-KR" altLang="en-US" sz="320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3317" y="191452"/>
            <a:ext cx="2267384" cy="38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주제 및 개요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3354" y="1620060"/>
            <a:ext cx="2587347" cy="4326878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55827" y="3457575"/>
            <a:ext cx="1822400" cy="519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buNone/>
              <a:defRPr/>
            </a:pPr>
            <a:r>
              <a:rPr lang="ko-KR" altLang="en-US" sz="2800" b="1">
                <a:solidFill>
                  <a:srgbClr val="677787"/>
                </a:solidFill>
                <a:latin typeface="나눔스퀘어 ExtraBold"/>
                <a:ea typeface="나눔스퀘어 ExtraBold"/>
              </a:rPr>
              <a:t>주제 선정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7457" y="1620060"/>
            <a:ext cx="3578683" cy="853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dirty="0">
                <a:solidFill>
                  <a:srgbClr val="677787"/>
                </a:solidFill>
                <a:latin typeface="나눔스퀘어 ExtraBold"/>
                <a:ea typeface="나눔스퀘어 ExtraBold"/>
              </a:rPr>
              <a:t>KPU CINEMA</a:t>
            </a:r>
          </a:p>
          <a:p>
            <a:pPr>
              <a:defRPr/>
            </a:pPr>
            <a:r>
              <a:rPr lang="ko-KR" altLang="en-US" sz="2500" dirty="0">
                <a:solidFill>
                  <a:srgbClr val="677787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2500" dirty="0">
                <a:solidFill>
                  <a:srgbClr val="677787"/>
                </a:solidFill>
                <a:latin typeface="나눔스퀘어 ExtraBold"/>
                <a:ea typeface="나눔스퀘어 ExtraBold"/>
              </a:rPr>
              <a:t>-</a:t>
            </a:r>
            <a:r>
              <a:rPr lang="ko-KR" altLang="en-US" sz="2500" dirty="0">
                <a:solidFill>
                  <a:srgbClr val="677787"/>
                </a:solidFill>
                <a:latin typeface="나눔스퀘어 ExtraBold"/>
                <a:ea typeface="나눔스퀘어 ExtraBold"/>
              </a:rPr>
              <a:t> 통합 영화 예약 시스템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77456" y="2640504"/>
            <a:ext cx="4361377" cy="643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360" indent="-171360">
              <a:buFont typeface="Arial"/>
              <a:buChar char="•"/>
              <a:defRPr/>
            </a:pPr>
            <a:r>
              <a:rPr lang="ko-KR" altLang="en-US" sz="12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교재의 </a:t>
            </a:r>
            <a:r>
              <a:rPr lang="ko-KR" altLang="en-US" sz="1200" dirty="0" err="1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그리드뷰</a:t>
            </a:r>
            <a:r>
              <a:rPr lang="ko-KR" altLang="en-US" sz="12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예제의 영향을 받음</a:t>
            </a:r>
          </a:p>
          <a:p>
            <a:pPr marL="171360" indent="-171360">
              <a:buFont typeface="Arial"/>
              <a:buChar char="•"/>
              <a:defRPr/>
            </a:pPr>
            <a:r>
              <a:rPr lang="ko-KR" altLang="en-US" sz="12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영화 포스터를 보여주던 </a:t>
            </a:r>
            <a:r>
              <a:rPr lang="ko-KR" altLang="en-US" sz="1200" dirty="0" err="1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뷰에서</a:t>
            </a:r>
            <a:r>
              <a:rPr lang="ko-KR" altLang="en-US" sz="12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영화 예약 시스템으로 발전</a:t>
            </a:r>
          </a:p>
          <a:p>
            <a:pPr marL="171360" indent="-171360">
              <a:buFont typeface="Arial"/>
              <a:buChar char="•"/>
              <a:defRPr/>
            </a:pPr>
            <a:endParaRPr lang="ko-KR" altLang="en-US" sz="1200" dirty="0">
              <a:ln w="9525"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/>
              <a:ea typeface="나눔스퀘어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77152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0728" y="132601"/>
            <a:ext cx="689371" cy="50632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0992" y="113551"/>
            <a:ext cx="614592" cy="57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나눔스퀘어"/>
                <a:ea typeface="나눔스퀘어"/>
              </a:rPr>
              <a:t>1</a:t>
            </a:r>
            <a:endParaRPr lang="ko-KR" altLang="en-US" sz="320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3317" y="191452"/>
            <a:ext cx="2267384" cy="38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주제 및 개요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3354" y="1620060"/>
            <a:ext cx="2587347" cy="4326878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55827" y="3457575"/>
            <a:ext cx="1822400" cy="519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buNone/>
              <a:defRPr/>
            </a:pPr>
            <a:r>
              <a:rPr lang="ko-KR" altLang="en-US" sz="2800" b="1">
                <a:solidFill>
                  <a:srgbClr val="677787"/>
                </a:solidFill>
                <a:latin typeface="나눔스퀘어 ExtraBold"/>
                <a:ea typeface="나눔스퀘어 ExtraBold"/>
              </a:rPr>
              <a:t>역할 분담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7457" y="1620060"/>
            <a:ext cx="3578683" cy="853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dirty="0">
                <a:solidFill>
                  <a:srgbClr val="677787"/>
                </a:solidFill>
                <a:latin typeface="나눔스퀘어 ExtraBold"/>
                <a:ea typeface="나눔스퀘어 ExtraBold"/>
              </a:rPr>
              <a:t>KPU CINEMA</a:t>
            </a:r>
          </a:p>
          <a:p>
            <a:pPr>
              <a:defRPr/>
            </a:pPr>
            <a:r>
              <a:rPr lang="ko-KR" altLang="en-US" sz="2500" dirty="0">
                <a:solidFill>
                  <a:srgbClr val="677787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2500" dirty="0">
                <a:solidFill>
                  <a:srgbClr val="677787"/>
                </a:solidFill>
                <a:latin typeface="나눔스퀘어 ExtraBold"/>
                <a:ea typeface="나눔스퀘어 ExtraBold"/>
              </a:rPr>
              <a:t>-</a:t>
            </a:r>
            <a:r>
              <a:rPr lang="ko-KR" altLang="en-US" sz="2500" dirty="0">
                <a:solidFill>
                  <a:srgbClr val="677787"/>
                </a:solidFill>
                <a:latin typeface="나눔스퀘어 ExtraBold"/>
                <a:ea typeface="나눔스퀘어 ExtraBold"/>
              </a:rPr>
              <a:t> 통합 영화 예약 시스템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77456" y="2640504"/>
            <a:ext cx="4361377" cy="2834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360" indent="-171360">
              <a:buFont typeface="Arial"/>
              <a:buChar char="•"/>
              <a:defRPr/>
            </a:pPr>
            <a:r>
              <a:rPr lang="ko-KR" altLang="en-US" sz="12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김충희 </a:t>
            </a:r>
            <a:r>
              <a:rPr lang="en-US" altLang="ko-KR" sz="12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(</a:t>
            </a:r>
            <a:r>
              <a:rPr lang="ko-KR" altLang="en-US" sz="12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팀장</a:t>
            </a:r>
            <a:r>
              <a:rPr lang="en-US" altLang="ko-KR" sz="12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)</a:t>
            </a:r>
          </a:p>
          <a:p>
            <a:pPr marL="171360" indent="-171360">
              <a:buFont typeface="Arial"/>
              <a:buChar char="•"/>
              <a:defRPr/>
            </a:pPr>
            <a:endParaRPr lang="en-US" altLang="ko-KR" sz="1200" dirty="0">
              <a:ln w="9525"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/>
              <a:ea typeface="나눔스퀘어"/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        </a:t>
            </a:r>
            <a:r>
              <a:rPr lang="en-US" altLang="ko-KR" sz="12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2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로그인 및 회원가입 </a:t>
            </a:r>
            <a:r>
              <a:rPr lang="en-US" altLang="ko-KR" sz="12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DB,</a:t>
            </a:r>
            <a:r>
              <a:rPr lang="ko-KR" altLang="en-US" sz="12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1200" dirty="0" err="1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사이드바</a:t>
            </a:r>
            <a:endParaRPr lang="ko-KR" altLang="en-US" sz="1200" dirty="0">
              <a:ln w="9525"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/>
              <a:ea typeface="나눔스퀘어"/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          팀원 </a:t>
            </a:r>
            <a:r>
              <a:rPr lang="ko-KR" altLang="en-US" sz="1200" dirty="0" err="1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액티비티</a:t>
            </a:r>
            <a:r>
              <a:rPr lang="ko-KR" altLang="en-US" sz="12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통합 및 마무리 </a:t>
            </a:r>
          </a:p>
          <a:p>
            <a:pPr marL="171360" indent="-171360">
              <a:buFont typeface="Arial"/>
              <a:buChar char="•"/>
              <a:defRPr/>
            </a:pPr>
            <a:endParaRPr lang="ko-KR" altLang="en-US" sz="1200" dirty="0">
              <a:ln w="9525"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/>
              <a:ea typeface="나눔스퀘어"/>
            </a:endParaRPr>
          </a:p>
          <a:p>
            <a:pPr marL="171360" indent="-171360">
              <a:buFont typeface="Arial"/>
              <a:buChar char="•"/>
              <a:defRPr/>
            </a:pPr>
            <a:endParaRPr lang="ko-KR" altLang="en-US" sz="1200" dirty="0">
              <a:ln w="9525"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/>
              <a:ea typeface="나눔스퀘어"/>
            </a:endParaRPr>
          </a:p>
          <a:p>
            <a:pPr marL="171360" indent="-171360">
              <a:buFont typeface="Arial"/>
              <a:buChar char="•"/>
              <a:defRPr/>
            </a:pPr>
            <a:r>
              <a:rPr lang="ko-KR" altLang="en-US" sz="12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정재훈</a:t>
            </a:r>
          </a:p>
          <a:p>
            <a:pPr marL="171360" indent="-171360">
              <a:buFont typeface="Arial"/>
              <a:buChar char="•"/>
              <a:defRPr/>
            </a:pPr>
            <a:endParaRPr lang="ko-KR" altLang="en-US" sz="1200" dirty="0">
              <a:ln w="9525"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/>
              <a:ea typeface="나눔스퀘어"/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        </a:t>
            </a:r>
            <a:r>
              <a:rPr lang="en-US" altLang="ko-KR" sz="12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2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영화 예매날짜 선택</a:t>
            </a:r>
            <a:r>
              <a:rPr lang="en-US" altLang="ko-KR" sz="12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,</a:t>
            </a:r>
            <a:r>
              <a:rPr lang="ko-KR" altLang="en-US" sz="12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영화 목록 및 영화 정보</a:t>
            </a:r>
          </a:p>
          <a:p>
            <a:pPr marL="0" indent="0">
              <a:buFont typeface="Arial"/>
              <a:buNone/>
              <a:defRPr/>
            </a:pPr>
            <a:r>
              <a:rPr lang="ko-KR" altLang="en-US" sz="12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          좌석 선택 시스템</a:t>
            </a:r>
          </a:p>
          <a:p>
            <a:pPr marL="0" indent="0">
              <a:buFont typeface="Arial"/>
              <a:buNone/>
              <a:defRPr/>
            </a:pPr>
            <a:endParaRPr lang="ko-KR" altLang="en-US" sz="1200" dirty="0">
              <a:ln w="9525"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/>
              <a:ea typeface="나눔스퀘어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dirty="0">
              <a:ln w="9525"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/>
              <a:ea typeface="나눔스퀘어"/>
            </a:endParaRPr>
          </a:p>
          <a:p>
            <a:pPr marL="171360" indent="-171360">
              <a:buFont typeface="Arial"/>
              <a:buChar char="•"/>
              <a:defRPr/>
            </a:pPr>
            <a:r>
              <a:rPr lang="ko-KR" altLang="en-US" sz="12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오성필</a:t>
            </a:r>
          </a:p>
          <a:p>
            <a:pPr marL="171360" indent="-171360">
              <a:buFont typeface="Arial"/>
              <a:buChar char="•"/>
              <a:defRPr/>
            </a:pPr>
            <a:endParaRPr lang="ko-KR" altLang="en-US" sz="1200" dirty="0">
              <a:ln w="9525"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/>
              <a:ea typeface="나눔스퀘어"/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        </a:t>
            </a:r>
            <a:r>
              <a:rPr lang="en-US" altLang="ko-KR" sz="12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2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자료조사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35793" y="3016693"/>
            <a:ext cx="1728787" cy="2364931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27471" y="3289953"/>
            <a:ext cx="1564481" cy="1603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360" indent="-171360">
              <a:buFont typeface="Arial"/>
              <a:buChar char="•"/>
              <a:defRPr/>
            </a:pP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각 팀원이 맡은 </a:t>
            </a:r>
          </a:p>
          <a:p>
            <a:pPr marL="0" indent="0">
              <a:buFont typeface="Arial"/>
              <a:buNone/>
              <a:defRPr/>
            </a:pP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주요 </a:t>
            </a:r>
            <a:r>
              <a:rPr lang="ko-KR" altLang="en-US" sz="1100" dirty="0" err="1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액티비티</a:t>
            </a: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개발</a:t>
            </a:r>
          </a:p>
          <a:p>
            <a:pPr marL="0" indent="0">
              <a:buFont typeface="Arial"/>
              <a:buNone/>
              <a:defRPr/>
            </a:pPr>
            <a:endParaRPr lang="ko-KR" altLang="en-US" sz="1100" dirty="0">
              <a:ln w="9525"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/>
              <a:ea typeface="나눔스퀘어"/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 </a:t>
            </a:r>
            <a:r>
              <a:rPr lang="en-US" altLang="ko-KR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회원가입 및 로그인</a:t>
            </a:r>
          </a:p>
          <a:p>
            <a:pPr marL="0" indent="0">
              <a:buFont typeface="Arial"/>
              <a:buNone/>
              <a:defRPr/>
            </a:pP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 </a:t>
            </a:r>
            <a:r>
              <a:rPr lang="en-US" altLang="ko-KR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예매 날짜선택</a:t>
            </a:r>
          </a:p>
          <a:p>
            <a:pPr marL="0" indent="0">
              <a:buFont typeface="Arial"/>
              <a:buNone/>
              <a:defRPr/>
            </a:pP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 </a:t>
            </a:r>
            <a:r>
              <a:rPr lang="en-US" altLang="ko-KR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영화 목록 </a:t>
            </a:r>
            <a:r>
              <a:rPr lang="ko-KR" altLang="en-US" sz="1100" dirty="0" err="1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그리드뷰</a:t>
            </a:r>
            <a:endParaRPr lang="ko-KR" altLang="en-US" sz="1100" dirty="0">
              <a:ln w="9525"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/>
              <a:ea typeface="나눔스퀘어"/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 </a:t>
            </a:r>
            <a:r>
              <a:rPr lang="en-US" altLang="ko-KR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좌석 선택</a:t>
            </a:r>
            <a:r>
              <a:rPr lang="en-US" altLang="ko-KR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,</a:t>
            </a: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예매완료</a:t>
            </a:r>
          </a:p>
          <a:p>
            <a:pPr marL="0" indent="0">
              <a:buFont typeface="Arial"/>
              <a:buNone/>
              <a:defRPr/>
            </a:pPr>
            <a:endParaRPr lang="ko-KR" altLang="en-US" sz="1100" dirty="0">
              <a:ln w="9525"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/>
              <a:ea typeface="나눔스퀘어"/>
            </a:endParaRPr>
          </a:p>
          <a:p>
            <a:pPr marL="157080" indent="-157080">
              <a:buFont typeface="Arial"/>
              <a:buChar char="•"/>
              <a:defRPr/>
            </a:pPr>
            <a:r>
              <a:rPr lang="en-US" altLang="ko-KR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13</a:t>
            </a: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일 </a:t>
            </a:r>
            <a:r>
              <a:rPr lang="ko-KR" altLang="en-US" sz="1100" dirty="0" err="1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액티비티</a:t>
            </a: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통합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703603" y="3016693"/>
            <a:ext cx="1728787" cy="2364931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771414" y="3016693"/>
            <a:ext cx="1728787" cy="2364931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839224" y="3016693"/>
            <a:ext cx="1728787" cy="2364931"/>
          </a:xfrm>
          <a:prstGeom prst="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3655" y="3956946"/>
            <a:ext cx="1537774" cy="270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360" indent="-171360" algn="ctr">
              <a:buFont typeface="Arial"/>
              <a:buChar char="•"/>
              <a:defRPr/>
            </a:pPr>
            <a:r>
              <a:rPr lang="ko-KR" altLang="en-US" sz="120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chemeClr val="bg1"/>
                </a:solidFill>
                <a:latin typeface="나눔스퀘어"/>
                <a:ea typeface="나눔스퀘어"/>
              </a:rPr>
              <a:t>최종 발표 및 데모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35793" y="2324129"/>
            <a:ext cx="1728787" cy="692564"/>
          </a:xfrm>
          <a:prstGeom prst="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35793" y="2514610"/>
            <a:ext cx="1728788" cy="29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bg1"/>
                </a:solidFill>
                <a:latin typeface="나눔스퀘어 ExtraBold"/>
                <a:ea typeface="나눔스퀘어 ExtraBold"/>
              </a:rPr>
              <a:t>5</a:t>
            </a:r>
            <a:r>
              <a:rPr lang="ko-KR" altLang="en-US" sz="1400">
                <a:solidFill>
                  <a:schemeClr val="bg1"/>
                </a:solidFill>
                <a:latin typeface="나눔스퀘어 ExtraBold"/>
                <a:ea typeface="나눔스퀘어 ExtraBold"/>
              </a:rPr>
              <a:t>월 </a:t>
            </a:r>
            <a:r>
              <a:rPr lang="en-US" altLang="ko-KR" sz="1400">
                <a:solidFill>
                  <a:schemeClr val="bg1"/>
                </a:solidFill>
                <a:latin typeface="나눔스퀘어 ExtraBold"/>
                <a:ea typeface="나눔스퀘어 ExtraBold"/>
              </a:rPr>
              <a:t>6</a:t>
            </a:r>
            <a:r>
              <a:rPr lang="ko-KR" altLang="en-US" sz="1400">
                <a:solidFill>
                  <a:schemeClr val="bg1"/>
                </a:solidFill>
                <a:latin typeface="나눔스퀘어 ExtraBold"/>
                <a:ea typeface="나눔스퀘어 ExtraBold"/>
              </a:rPr>
              <a:t>일 </a:t>
            </a:r>
            <a:r>
              <a:rPr lang="en-US" altLang="ko-KR" sz="1400">
                <a:solidFill>
                  <a:schemeClr val="bg1"/>
                </a:solidFill>
                <a:latin typeface="나눔스퀘어 ExtraBold"/>
                <a:ea typeface="나눔스퀘어 ExtraBold"/>
              </a:rPr>
              <a:t>~</a:t>
            </a:r>
            <a:r>
              <a:rPr lang="ko-KR" altLang="en-US" sz="1400">
                <a:solidFill>
                  <a:schemeClr val="bg1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나눔스퀘어 ExtraBold"/>
                <a:ea typeface="나눔스퀘어 ExtraBold"/>
              </a:rPr>
              <a:t>5</a:t>
            </a:r>
            <a:r>
              <a:rPr lang="ko-KR" altLang="en-US" sz="1400">
                <a:solidFill>
                  <a:schemeClr val="bg1"/>
                </a:solidFill>
                <a:latin typeface="나눔스퀘어 ExtraBold"/>
                <a:ea typeface="나눔스퀘어 ExtraBold"/>
              </a:rPr>
              <a:t>월</a:t>
            </a:r>
            <a:r>
              <a:rPr lang="en-US" altLang="ko-KR" sz="1400">
                <a:solidFill>
                  <a:schemeClr val="bg1"/>
                </a:solidFill>
                <a:latin typeface="나눔스퀘어 ExtraBold"/>
                <a:ea typeface="나눔스퀘어 ExtraBold"/>
              </a:rPr>
              <a:t>13</a:t>
            </a:r>
            <a:r>
              <a:rPr lang="ko-KR" altLang="en-US" sz="1400">
                <a:solidFill>
                  <a:schemeClr val="bg1"/>
                </a:solidFill>
                <a:latin typeface="나눔스퀘어 ExtraBold"/>
                <a:ea typeface="나눔스퀘어 ExtraBold"/>
              </a:rPr>
              <a:t>일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703603" y="2324129"/>
            <a:ext cx="1728787" cy="692564"/>
          </a:xfrm>
          <a:prstGeom prst="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771414" y="2324129"/>
            <a:ext cx="1728787" cy="692564"/>
          </a:xfrm>
          <a:prstGeom prst="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839224" y="2324129"/>
            <a:ext cx="1728787" cy="692564"/>
          </a:xfrm>
          <a:prstGeom prst="rect">
            <a:avLst/>
          </a:prstGeom>
          <a:solidFill>
            <a:schemeClr val="bg1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016138" y="2505085"/>
            <a:ext cx="1415291" cy="29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677787"/>
                </a:solidFill>
                <a:latin typeface="나눔스퀘어 ExtraBold"/>
                <a:ea typeface="나눔스퀘어 ExtraBold"/>
              </a:rPr>
              <a:t>5</a:t>
            </a:r>
            <a:r>
              <a:rPr lang="ko-KR" altLang="en-US" sz="1400">
                <a:solidFill>
                  <a:srgbClr val="677787"/>
                </a:solidFill>
                <a:latin typeface="나눔스퀘어 ExtraBold"/>
                <a:ea typeface="나눔스퀘어 ExtraBold"/>
              </a:rPr>
              <a:t>월 </a:t>
            </a:r>
            <a:r>
              <a:rPr lang="en-US" altLang="ko-KR" sz="1400">
                <a:solidFill>
                  <a:srgbClr val="677787"/>
                </a:solidFill>
                <a:latin typeface="나눔스퀘어 ExtraBold"/>
                <a:ea typeface="나눔스퀘어 ExtraBold"/>
              </a:rPr>
              <a:t>27</a:t>
            </a:r>
            <a:r>
              <a:rPr lang="ko-KR" altLang="en-US" sz="1400">
                <a:solidFill>
                  <a:srgbClr val="677787"/>
                </a:solidFill>
                <a:latin typeface="나눔스퀘어 ExtraBold"/>
                <a:ea typeface="나눔스퀘어 ExtraBold"/>
              </a:rPr>
              <a:t>일</a:t>
            </a:r>
          </a:p>
        </p:txBody>
      </p:sp>
      <p:sp>
        <p:nvSpPr>
          <p:cNvPr id="48" name="직사각형 1"/>
          <p:cNvSpPr/>
          <p:nvPr/>
        </p:nvSpPr>
        <p:spPr>
          <a:xfrm>
            <a:off x="0" y="0"/>
            <a:ext cx="9144000" cy="77152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직사각형 2"/>
          <p:cNvSpPr/>
          <p:nvPr/>
        </p:nvSpPr>
        <p:spPr>
          <a:xfrm>
            <a:off x="110728" y="132601"/>
            <a:ext cx="689371" cy="50632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TextBox 3"/>
          <p:cNvSpPr txBox="1"/>
          <p:nvPr/>
        </p:nvSpPr>
        <p:spPr>
          <a:xfrm>
            <a:off x="250992" y="113551"/>
            <a:ext cx="614592" cy="57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나눔스퀘어"/>
                <a:ea typeface="나눔스퀘어"/>
              </a:rPr>
              <a:t>1</a:t>
            </a:r>
            <a:endParaRPr lang="ko-KR" altLang="en-US" sz="320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51" name="TextBox 4"/>
          <p:cNvSpPr txBox="1"/>
          <p:nvPr/>
        </p:nvSpPr>
        <p:spPr>
          <a:xfrm>
            <a:off x="993317" y="191452"/>
            <a:ext cx="2267384" cy="38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주제 및 개요</a:t>
            </a:r>
          </a:p>
        </p:txBody>
      </p:sp>
      <p:sp>
        <p:nvSpPr>
          <p:cNvPr id="52" name="TextBox 38"/>
          <p:cNvSpPr txBox="1"/>
          <p:nvPr/>
        </p:nvSpPr>
        <p:spPr>
          <a:xfrm>
            <a:off x="2703604" y="2521829"/>
            <a:ext cx="1728788" cy="297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bg1"/>
                </a:solidFill>
                <a:latin typeface="나눔스퀘어 ExtraBold"/>
                <a:ea typeface="나눔스퀘어 ExtraBold"/>
              </a:rPr>
              <a:t>5</a:t>
            </a:r>
            <a:r>
              <a:rPr lang="ko-KR" altLang="en-US" sz="1400">
                <a:solidFill>
                  <a:schemeClr val="bg1"/>
                </a:solidFill>
                <a:latin typeface="나눔스퀘어 ExtraBold"/>
                <a:ea typeface="나눔스퀘어 ExtraBold"/>
              </a:rPr>
              <a:t>월 </a:t>
            </a:r>
            <a:r>
              <a:rPr lang="en-US" altLang="ko-KR" sz="1400">
                <a:solidFill>
                  <a:schemeClr val="bg1"/>
                </a:solidFill>
                <a:latin typeface="나눔스퀘어 ExtraBold"/>
                <a:ea typeface="나눔스퀘어 ExtraBold"/>
              </a:rPr>
              <a:t>13</a:t>
            </a:r>
            <a:r>
              <a:rPr lang="ko-KR" altLang="en-US" sz="1400">
                <a:solidFill>
                  <a:schemeClr val="bg1"/>
                </a:solidFill>
                <a:latin typeface="나눔스퀘어 ExtraBold"/>
                <a:ea typeface="나눔스퀘어 ExtraBold"/>
              </a:rPr>
              <a:t>일 </a:t>
            </a:r>
            <a:r>
              <a:rPr lang="en-US" altLang="ko-KR" sz="1400">
                <a:solidFill>
                  <a:schemeClr val="bg1"/>
                </a:solidFill>
                <a:latin typeface="나눔스퀘어 ExtraBold"/>
                <a:ea typeface="나눔스퀘어 ExtraBold"/>
              </a:rPr>
              <a:t>~</a:t>
            </a:r>
            <a:r>
              <a:rPr lang="ko-KR" altLang="en-US" sz="1400">
                <a:solidFill>
                  <a:schemeClr val="bg1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나눔스퀘어 ExtraBold"/>
                <a:ea typeface="나눔스퀘어 ExtraBold"/>
              </a:rPr>
              <a:t>5</a:t>
            </a:r>
            <a:r>
              <a:rPr lang="ko-KR" altLang="en-US" sz="1400">
                <a:solidFill>
                  <a:schemeClr val="bg1"/>
                </a:solidFill>
                <a:latin typeface="나눔스퀘어 ExtraBold"/>
                <a:ea typeface="나눔스퀘어 ExtraBold"/>
              </a:rPr>
              <a:t>월</a:t>
            </a:r>
            <a:r>
              <a:rPr lang="en-US" altLang="ko-KR" sz="1400">
                <a:solidFill>
                  <a:schemeClr val="bg1"/>
                </a:solidFill>
                <a:latin typeface="나눔스퀘어 ExtraBold"/>
                <a:ea typeface="나눔스퀘어 ExtraBold"/>
              </a:rPr>
              <a:t>20</a:t>
            </a:r>
            <a:r>
              <a:rPr lang="ko-KR" altLang="en-US" sz="1400">
                <a:solidFill>
                  <a:schemeClr val="bg1"/>
                </a:solidFill>
                <a:latin typeface="나눔스퀘어 ExtraBold"/>
                <a:ea typeface="나눔스퀘어 ExtraBold"/>
              </a:rPr>
              <a:t>일</a:t>
            </a:r>
          </a:p>
        </p:txBody>
      </p:sp>
      <p:sp>
        <p:nvSpPr>
          <p:cNvPr id="53" name="TextBox 38"/>
          <p:cNvSpPr txBox="1"/>
          <p:nvPr/>
        </p:nvSpPr>
        <p:spPr>
          <a:xfrm>
            <a:off x="4771412" y="2521829"/>
            <a:ext cx="1728788" cy="295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bg1"/>
                </a:solidFill>
                <a:latin typeface="나눔스퀘어 ExtraBold"/>
                <a:ea typeface="나눔스퀘어 ExtraBold"/>
              </a:rPr>
              <a:t>5</a:t>
            </a:r>
            <a:r>
              <a:rPr lang="ko-KR" altLang="en-US" sz="1400">
                <a:solidFill>
                  <a:schemeClr val="bg1"/>
                </a:solidFill>
                <a:latin typeface="나눔스퀘어 ExtraBold"/>
                <a:ea typeface="나눔스퀘어 ExtraBold"/>
              </a:rPr>
              <a:t>월 </a:t>
            </a:r>
            <a:r>
              <a:rPr lang="en-US" altLang="ko-KR" sz="1400">
                <a:solidFill>
                  <a:schemeClr val="bg1"/>
                </a:solidFill>
                <a:latin typeface="나눔스퀘어 ExtraBold"/>
                <a:ea typeface="나눔스퀘어 ExtraBold"/>
              </a:rPr>
              <a:t>20</a:t>
            </a:r>
            <a:r>
              <a:rPr lang="ko-KR" altLang="en-US" sz="1400">
                <a:solidFill>
                  <a:schemeClr val="bg1"/>
                </a:solidFill>
                <a:latin typeface="나눔스퀘어 ExtraBold"/>
                <a:ea typeface="나눔스퀘어 ExtraBold"/>
              </a:rPr>
              <a:t>일 </a:t>
            </a:r>
            <a:r>
              <a:rPr lang="en-US" altLang="ko-KR" sz="1400">
                <a:solidFill>
                  <a:schemeClr val="bg1"/>
                </a:solidFill>
                <a:latin typeface="나눔스퀘어 ExtraBold"/>
                <a:ea typeface="나눔스퀘어 ExtraBold"/>
              </a:rPr>
              <a:t>~</a:t>
            </a:r>
            <a:r>
              <a:rPr lang="ko-KR" altLang="en-US" sz="1400">
                <a:solidFill>
                  <a:schemeClr val="bg1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나눔스퀘어 ExtraBold"/>
                <a:ea typeface="나눔스퀘어 ExtraBold"/>
              </a:rPr>
              <a:t>5</a:t>
            </a:r>
            <a:r>
              <a:rPr lang="ko-KR" altLang="en-US" sz="1400">
                <a:solidFill>
                  <a:schemeClr val="bg1"/>
                </a:solidFill>
                <a:latin typeface="나눔스퀘어 ExtraBold"/>
                <a:ea typeface="나눔스퀘어 ExtraBold"/>
              </a:rPr>
              <a:t>월</a:t>
            </a:r>
            <a:r>
              <a:rPr lang="en-US" altLang="ko-KR" sz="1400">
                <a:solidFill>
                  <a:schemeClr val="bg1"/>
                </a:solidFill>
                <a:latin typeface="나눔스퀘어 ExtraBold"/>
                <a:ea typeface="나눔스퀘어 ExtraBold"/>
              </a:rPr>
              <a:t>26</a:t>
            </a:r>
            <a:r>
              <a:rPr lang="ko-KR" altLang="en-US" sz="1400">
                <a:solidFill>
                  <a:schemeClr val="bg1"/>
                </a:solidFill>
                <a:latin typeface="나눔스퀘어 ExtraBold"/>
                <a:ea typeface="나눔스퀘어 ExtraBold"/>
              </a:rPr>
              <a:t>일</a:t>
            </a:r>
          </a:p>
        </p:txBody>
      </p:sp>
      <p:sp>
        <p:nvSpPr>
          <p:cNvPr id="54" name="TextBox 6"/>
          <p:cNvSpPr txBox="1"/>
          <p:nvPr/>
        </p:nvSpPr>
        <p:spPr>
          <a:xfrm>
            <a:off x="3660800" y="1300604"/>
            <a:ext cx="1822400" cy="519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buNone/>
              <a:defRPr/>
            </a:pPr>
            <a:r>
              <a:rPr lang="ko-KR" altLang="en-US" sz="2800" b="1">
                <a:solidFill>
                  <a:srgbClr val="677787"/>
                </a:solidFill>
                <a:latin typeface="나눔스퀘어 ExtraBold"/>
                <a:ea typeface="나눔스퀘어 ExtraBold"/>
              </a:rPr>
              <a:t>개발 일정</a:t>
            </a:r>
          </a:p>
        </p:txBody>
      </p:sp>
      <p:sp>
        <p:nvSpPr>
          <p:cNvPr id="55" name="TextBox 24"/>
          <p:cNvSpPr txBox="1"/>
          <p:nvPr/>
        </p:nvSpPr>
        <p:spPr>
          <a:xfrm>
            <a:off x="2785757" y="3289953"/>
            <a:ext cx="1564481" cy="1603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7080" indent="-157080">
              <a:buFont typeface="Arial"/>
              <a:buChar char="•"/>
              <a:defRPr/>
            </a:pP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세부사항 추가</a:t>
            </a:r>
          </a:p>
          <a:p>
            <a:pPr marL="0" indent="0">
              <a:buFont typeface="Arial"/>
              <a:buNone/>
              <a:defRPr/>
            </a:pP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  </a:t>
            </a:r>
            <a:r>
              <a:rPr lang="en-US" altLang="ko-KR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(</a:t>
            </a: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조건 및 제약사항</a:t>
            </a:r>
            <a:r>
              <a:rPr lang="en-US" altLang="ko-KR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)</a:t>
            </a:r>
          </a:p>
          <a:p>
            <a:pPr marL="0" indent="0">
              <a:buFont typeface="Arial"/>
              <a:buNone/>
              <a:defRPr/>
            </a:pPr>
            <a:endParaRPr lang="en-US" altLang="ko-KR" sz="1100" dirty="0">
              <a:ln w="9525"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/>
              <a:ea typeface="나눔스퀘어"/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 </a:t>
            </a:r>
            <a:r>
              <a:rPr lang="en-US" altLang="ko-KR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회원 정보 수정기능</a:t>
            </a:r>
          </a:p>
          <a:p>
            <a:pPr marL="0" indent="0">
              <a:buFont typeface="Arial"/>
              <a:buNone/>
              <a:defRPr/>
            </a:pP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 </a:t>
            </a:r>
            <a:r>
              <a:rPr lang="en-US" altLang="ko-KR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1100" dirty="0" err="1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사이드바</a:t>
            </a: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메뉴</a:t>
            </a:r>
          </a:p>
          <a:p>
            <a:pPr marL="0" indent="0">
              <a:buFont typeface="Arial"/>
              <a:buNone/>
              <a:defRPr/>
            </a:pP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 </a:t>
            </a:r>
            <a:r>
              <a:rPr lang="en-US" altLang="ko-KR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 예매 내역 파일저장</a:t>
            </a:r>
          </a:p>
          <a:p>
            <a:pPr marL="0" indent="0">
              <a:buFont typeface="Arial"/>
              <a:buNone/>
              <a:defRPr/>
            </a:pPr>
            <a:endParaRPr lang="ko-KR" altLang="en-US" sz="1100" dirty="0">
              <a:ln w="9525"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/>
              <a:ea typeface="나눔스퀘어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1100" dirty="0">
              <a:ln w="9525"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/>
              <a:ea typeface="나눔스퀘어"/>
            </a:endParaRPr>
          </a:p>
          <a:p>
            <a:pPr marL="157080" indent="-157080">
              <a:buFont typeface="Arial"/>
              <a:buChar char="•"/>
              <a:defRPr/>
            </a:pPr>
            <a:r>
              <a:rPr lang="en-US" altLang="ko-KR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20</a:t>
            </a: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일 수정사항 통합</a:t>
            </a:r>
          </a:p>
        </p:txBody>
      </p:sp>
      <p:sp>
        <p:nvSpPr>
          <p:cNvPr id="56" name="TextBox 24"/>
          <p:cNvSpPr txBox="1"/>
          <p:nvPr/>
        </p:nvSpPr>
        <p:spPr>
          <a:xfrm>
            <a:off x="4853567" y="3794778"/>
            <a:ext cx="1564481" cy="594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7080" indent="-157080">
              <a:buFont typeface="Arial"/>
              <a:buChar char="•"/>
              <a:defRPr/>
            </a:pP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오류 수정 및 마무리</a:t>
            </a:r>
          </a:p>
          <a:p>
            <a:pPr marL="0" indent="0">
              <a:buFont typeface="Arial"/>
              <a:buNone/>
              <a:defRPr/>
            </a:pPr>
            <a:endParaRPr lang="en-US" altLang="ko-KR" sz="1100" dirty="0">
              <a:ln w="9525"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/>
              <a:ea typeface="나눔스퀘어"/>
            </a:endParaRPr>
          </a:p>
          <a:p>
            <a:pPr marL="157080" indent="-157080">
              <a:buFont typeface="Arial"/>
              <a:buChar char="•"/>
              <a:defRPr/>
            </a:pPr>
            <a:r>
              <a:rPr lang="en-US" altLang="ko-KR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26</a:t>
            </a:r>
            <a:r>
              <a:rPr lang="ko-KR" altLang="en-US" sz="1100" dirty="0">
                <a:ln w="9525"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/>
                <a:ea typeface="나눔스퀘어"/>
              </a:rPr>
              <a:t>일  최종 통합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776047" y="2225277"/>
            <a:ext cx="3225403" cy="3225403"/>
          </a:xfrm>
          <a:prstGeom prst="ellipse">
            <a:avLst/>
          </a:prstGeom>
          <a:noFill/>
          <a:ln w="12700">
            <a:solidFill>
              <a:srgbClr val="677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152238" y="2280641"/>
            <a:ext cx="657225" cy="657225"/>
          </a:xfrm>
          <a:prstGeom prst="ellipse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728202" y="3262909"/>
            <a:ext cx="657225" cy="657225"/>
          </a:xfrm>
          <a:prstGeom prst="ellipse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81002" y="2100051"/>
            <a:ext cx="1882478" cy="366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677787"/>
                </a:solidFill>
                <a:latin typeface="나눔스퀘어 ExtraBold"/>
                <a:ea typeface="나눔스퀘어 ExtraBold"/>
              </a:rPr>
              <a:t>DB</a:t>
            </a:r>
            <a:r>
              <a:rPr lang="ko-KR" altLang="en-US">
                <a:solidFill>
                  <a:srgbClr val="677787"/>
                </a:solidFill>
                <a:latin typeface="나눔스퀘어 ExtraBold"/>
                <a:ea typeface="나눔스퀘어 ExtraBold"/>
              </a:rPr>
              <a:t> 연동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94914" y="2466378"/>
            <a:ext cx="3537131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200" lvl="0" indent="-214200">
              <a:buFont typeface="Arial"/>
              <a:buChar char="•"/>
              <a:defRPr/>
            </a:pP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안드로이드 내부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DB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인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SQLite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 이용</a:t>
            </a:r>
          </a:p>
        </p:txBody>
      </p:sp>
      <p:sp>
        <p:nvSpPr>
          <p:cNvPr id="54" name="직사각형 1"/>
          <p:cNvSpPr/>
          <p:nvPr/>
        </p:nvSpPr>
        <p:spPr>
          <a:xfrm>
            <a:off x="0" y="0"/>
            <a:ext cx="9144000" cy="77152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직사각형 2"/>
          <p:cNvSpPr/>
          <p:nvPr/>
        </p:nvSpPr>
        <p:spPr>
          <a:xfrm>
            <a:off x="110728" y="132601"/>
            <a:ext cx="689371" cy="50632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3"/>
          <p:cNvSpPr txBox="1"/>
          <p:nvPr/>
        </p:nvSpPr>
        <p:spPr>
          <a:xfrm>
            <a:off x="250992" y="113551"/>
            <a:ext cx="614592" cy="57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나눔스퀘어"/>
                <a:ea typeface="나눔스퀘어"/>
              </a:rPr>
              <a:t>2</a:t>
            </a:r>
          </a:p>
        </p:txBody>
      </p:sp>
      <p:sp>
        <p:nvSpPr>
          <p:cNvPr id="57" name="TextBox 4"/>
          <p:cNvSpPr txBox="1"/>
          <p:nvPr/>
        </p:nvSpPr>
        <p:spPr>
          <a:xfrm>
            <a:off x="993317" y="191452"/>
            <a:ext cx="2267384" cy="38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개발 내용</a:t>
            </a:r>
          </a:p>
        </p:txBody>
      </p:sp>
      <p:sp>
        <p:nvSpPr>
          <p:cNvPr id="58" name="TextBox 6"/>
          <p:cNvSpPr txBox="1"/>
          <p:nvPr/>
        </p:nvSpPr>
        <p:spPr>
          <a:xfrm>
            <a:off x="986105" y="3429000"/>
            <a:ext cx="2805287" cy="70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buNone/>
              <a:defRPr/>
            </a:pPr>
            <a:r>
              <a:rPr lang="en-US" altLang="ko-KR" sz="2000" b="1">
                <a:solidFill>
                  <a:srgbClr val="677787"/>
                </a:solidFill>
                <a:latin typeface="나눔스퀘어 ExtraBold"/>
                <a:ea typeface="나눔스퀘어 ExtraBold"/>
              </a:rPr>
              <a:t>FirstActivity</a:t>
            </a:r>
          </a:p>
          <a:p>
            <a:pPr marL="0" lvl="0" indent="0" algn="ctr">
              <a:buNone/>
              <a:defRPr/>
            </a:pPr>
            <a:r>
              <a:rPr lang="en-US" altLang="ko-KR" sz="2000" b="1">
                <a:solidFill>
                  <a:srgbClr val="677787"/>
                </a:solidFill>
                <a:latin typeface="나눔스퀘어 ExtraBold"/>
                <a:ea typeface="나눔스퀘어 ExtraBold"/>
              </a:rPr>
              <a:t>(</a:t>
            </a:r>
            <a:r>
              <a:rPr lang="ko-KR" altLang="en-US" sz="2000" b="1">
                <a:solidFill>
                  <a:srgbClr val="677787"/>
                </a:solidFill>
                <a:latin typeface="나눔스퀘어 ExtraBold"/>
                <a:ea typeface="나눔스퀘어 ExtraBold"/>
              </a:rPr>
              <a:t>로그인 및 회원가입</a:t>
            </a:r>
            <a:r>
              <a:rPr lang="en-US" altLang="ko-KR" sz="2000" b="1">
                <a:solidFill>
                  <a:srgbClr val="677787"/>
                </a:solidFill>
                <a:latin typeface="나눔스퀘어 ExtraBold"/>
                <a:ea typeface="나눔스퀘어 ExtraBold"/>
              </a:rPr>
              <a:t>)</a:t>
            </a:r>
          </a:p>
        </p:txBody>
      </p:sp>
      <p:sp>
        <p:nvSpPr>
          <p:cNvPr id="59" name="TextBox 3"/>
          <p:cNvSpPr txBox="1"/>
          <p:nvPr/>
        </p:nvSpPr>
        <p:spPr>
          <a:xfrm>
            <a:off x="3194871" y="2321088"/>
            <a:ext cx="614592" cy="57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200">
                <a:solidFill>
                  <a:schemeClr val="bg1"/>
                </a:solidFill>
                <a:latin typeface="나눔스퀘어"/>
                <a:ea typeface="나눔스퀘어"/>
              </a:rPr>
              <a:t>1</a:t>
            </a:r>
          </a:p>
        </p:txBody>
      </p:sp>
      <p:sp>
        <p:nvSpPr>
          <p:cNvPr id="60" name="TextBox 3"/>
          <p:cNvSpPr txBox="1"/>
          <p:nvPr/>
        </p:nvSpPr>
        <p:spPr>
          <a:xfrm>
            <a:off x="3749519" y="3303356"/>
            <a:ext cx="614592" cy="57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200">
                <a:solidFill>
                  <a:schemeClr val="bg1"/>
                </a:solidFill>
                <a:latin typeface="나눔스퀘어"/>
                <a:ea typeface="나눔스퀘어"/>
              </a:rPr>
              <a:t>2</a:t>
            </a:r>
          </a:p>
        </p:txBody>
      </p:sp>
      <p:sp>
        <p:nvSpPr>
          <p:cNvPr id="62" name="TextBox 18"/>
          <p:cNvSpPr txBox="1"/>
          <p:nvPr/>
        </p:nvSpPr>
        <p:spPr>
          <a:xfrm>
            <a:off x="4572000" y="3172507"/>
            <a:ext cx="1882478" cy="366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677787"/>
                </a:solidFill>
                <a:latin typeface="나눔스퀘어 ExtraBold"/>
                <a:ea typeface="나눔스퀘어 ExtraBold"/>
              </a:rPr>
              <a:t>회원가입</a:t>
            </a:r>
          </a:p>
        </p:txBody>
      </p:sp>
      <p:sp>
        <p:nvSpPr>
          <p:cNvPr id="63" name="TextBox 50"/>
          <p:cNvSpPr txBox="1"/>
          <p:nvPr/>
        </p:nvSpPr>
        <p:spPr>
          <a:xfrm>
            <a:off x="4685912" y="3538834"/>
            <a:ext cx="3802260" cy="681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200" lvl="0" indent="-214200">
              <a:buFont typeface="Arial"/>
              <a:buChar char="•"/>
              <a:defRPr/>
            </a:pPr>
            <a:r>
              <a:rPr lang="ko-KR" alt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대화상자창을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 이용</a:t>
            </a:r>
          </a:p>
          <a:p>
            <a:pPr marL="214200" lvl="0" indent="-214200">
              <a:buFont typeface="Arial"/>
              <a:buChar char="•"/>
              <a:defRPr/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DB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에 아이디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,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 비밀번호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,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 닉네임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(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이름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),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 잔액을 저장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776047" y="2225277"/>
            <a:ext cx="3225403" cy="3225403"/>
          </a:xfrm>
          <a:prstGeom prst="ellipse">
            <a:avLst/>
          </a:prstGeom>
          <a:noFill/>
          <a:ln w="12700">
            <a:solidFill>
              <a:srgbClr val="677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152238" y="2280641"/>
            <a:ext cx="657225" cy="657225"/>
          </a:xfrm>
          <a:prstGeom prst="ellipse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728202" y="3262909"/>
            <a:ext cx="657225" cy="657225"/>
          </a:xfrm>
          <a:prstGeom prst="ellipse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81002" y="2100051"/>
            <a:ext cx="1882478" cy="366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677787"/>
                </a:solidFill>
                <a:latin typeface="나눔스퀘어 ExtraBold"/>
                <a:ea typeface="나눔스퀘어 ExtraBold"/>
              </a:rPr>
              <a:t>캘린더뷰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94914" y="2466378"/>
            <a:ext cx="3537131" cy="484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200" lvl="0" indent="-214200">
              <a:buFont typeface="Arial"/>
              <a:buChar char="•"/>
              <a:defRPr/>
            </a:pP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캘린더뷰에서 날짜를 선택</a:t>
            </a:r>
          </a:p>
          <a:p>
            <a:pPr marL="214200" lvl="0" indent="-214200">
              <a:buFont typeface="Arial"/>
              <a:buChar char="•"/>
              <a:defRPr/>
            </a:pP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오늘 기준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6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일 이후까지</a:t>
            </a:r>
          </a:p>
        </p:txBody>
      </p:sp>
      <p:sp>
        <p:nvSpPr>
          <p:cNvPr id="54" name="직사각형 1"/>
          <p:cNvSpPr/>
          <p:nvPr/>
        </p:nvSpPr>
        <p:spPr>
          <a:xfrm>
            <a:off x="0" y="0"/>
            <a:ext cx="9144000" cy="77152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직사각형 2"/>
          <p:cNvSpPr/>
          <p:nvPr/>
        </p:nvSpPr>
        <p:spPr>
          <a:xfrm>
            <a:off x="110728" y="132601"/>
            <a:ext cx="689371" cy="50632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3"/>
          <p:cNvSpPr txBox="1"/>
          <p:nvPr/>
        </p:nvSpPr>
        <p:spPr>
          <a:xfrm>
            <a:off x="250992" y="113551"/>
            <a:ext cx="614592" cy="57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나눔스퀘어"/>
                <a:ea typeface="나눔스퀘어"/>
              </a:rPr>
              <a:t>2</a:t>
            </a:r>
          </a:p>
        </p:txBody>
      </p:sp>
      <p:sp>
        <p:nvSpPr>
          <p:cNvPr id="57" name="TextBox 4"/>
          <p:cNvSpPr txBox="1"/>
          <p:nvPr/>
        </p:nvSpPr>
        <p:spPr>
          <a:xfrm>
            <a:off x="993317" y="191452"/>
            <a:ext cx="2267384" cy="38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개발 내용</a:t>
            </a:r>
          </a:p>
        </p:txBody>
      </p:sp>
      <p:sp>
        <p:nvSpPr>
          <p:cNvPr id="58" name="TextBox 6"/>
          <p:cNvSpPr txBox="1"/>
          <p:nvPr/>
        </p:nvSpPr>
        <p:spPr>
          <a:xfrm>
            <a:off x="986105" y="3429000"/>
            <a:ext cx="2805287" cy="70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buNone/>
              <a:defRPr/>
            </a:pPr>
            <a:r>
              <a:rPr lang="en-US" altLang="ko-KR" sz="2000" b="1">
                <a:solidFill>
                  <a:srgbClr val="677787"/>
                </a:solidFill>
                <a:latin typeface="나눔스퀘어 ExtraBold"/>
                <a:ea typeface="나눔스퀘어 ExtraBold"/>
              </a:rPr>
              <a:t>SecondActivity</a:t>
            </a:r>
          </a:p>
          <a:p>
            <a:pPr marL="0" lvl="0" indent="0" algn="ctr">
              <a:buNone/>
              <a:defRPr/>
            </a:pPr>
            <a:r>
              <a:rPr lang="en-US" altLang="ko-KR" sz="2000" b="1">
                <a:solidFill>
                  <a:srgbClr val="677787"/>
                </a:solidFill>
                <a:latin typeface="나눔스퀘어 ExtraBold"/>
                <a:ea typeface="나눔스퀘어 ExtraBold"/>
              </a:rPr>
              <a:t>(</a:t>
            </a:r>
            <a:r>
              <a:rPr lang="ko-KR" altLang="en-US" sz="2000" b="1">
                <a:solidFill>
                  <a:srgbClr val="677787"/>
                </a:solidFill>
                <a:latin typeface="나눔스퀘어 ExtraBold"/>
                <a:ea typeface="나눔스퀘어 ExtraBold"/>
              </a:rPr>
              <a:t>예매 날짜 선택</a:t>
            </a:r>
            <a:r>
              <a:rPr lang="en-US" altLang="ko-KR" sz="2000" b="1">
                <a:solidFill>
                  <a:srgbClr val="677787"/>
                </a:solidFill>
                <a:latin typeface="나눔스퀘어 ExtraBold"/>
                <a:ea typeface="나눔스퀘어 ExtraBold"/>
              </a:rPr>
              <a:t>)</a:t>
            </a:r>
          </a:p>
        </p:txBody>
      </p:sp>
      <p:sp>
        <p:nvSpPr>
          <p:cNvPr id="59" name="TextBox 3"/>
          <p:cNvSpPr txBox="1"/>
          <p:nvPr/>
        </p:nvSpPr>
        <p:spPr>
          <a:xfrm>
            <a:off x="3194871" y="2321088"/>
            <a:ext cx="614592" cy="57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200">
                <a:solidFill>
                  <a:schemeClr val="bg1"/>
                </a:solidFill>
                <a:latin typeface="나눔스퀘어"/>
                <a:ea typeface="나눔스퀘어"/>
              </a:rPr>
              <a:t>1</a:t>
            </a:r>
          </a:p>
        </p:txBody>
      </p:sp>
      <p:sp>
        <p:nvSpPr>
          <p:cNvPr id="60" name="TextBox 3"/>
          <p:cNvSpPr txBox="1"/>
          <p:nvPr/>
        </p:nvSpPr>
        <p:spPr>
          <a:xfrm>
            <a:off x="3749519" y="3303356"/>
            <a:ext cx="614592" cy="57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200">
                <a:solidFill>
                  <a:schemeClr val="bg1"/>
                </a:solidFill>
                <a:latin typeface="나눔스퀘어"/>
                <a:ea typeface="나눔스퀘어"/>
              </a:rPr>
              <a:t>2</a:t>
            </a:r>
          </a:p>
        </p:txBody>
      </p:sp>
      <p:sp>
        <p:nvSpPr>
          <p:cNvPr id="62" name="TextBox 18"/>
          <p:cNvSpPr txBox="1"/>
          <p:nvPr/>
        </p:nvSpPr>
        <p:spPr>
          <a:xfrm>
            <a:off x="4572000" y="3172507"/>
            <a:ext cx="1882478" cy="366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677787"/>
                </a:solidFill>
                <a:latin typeface="나눔스퀘어 ExtraBold"/>
                <a:ea typeface="나눔스퀘어 ExtraBold"/>
              </a:rPr>
              <a:t>사이드바</a:t>
            </a:r>
          </a:p>
        </p:txBody>
      </p:sp>
      <p:sp>
        <p:nvSpPr>
          <p:cNvPr id="63" name="TextBox 50"/>
          <p:cNvSpPr txBox="1"/>
          <p:nvPr/>
        </p:nvSpPr>
        <p:spPr>
          <a:xfrm>
            <a:off x="4685912" y="3538834"/>
            <a:ext cx="3802260" cy="288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200" lvl="0" indent="-214200">
              <a:buFont typeface="Arial"/>
              <a:buChar char="•"/>
              <a:defRPr/>
            </a:pP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다양한 메뉴 선택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776047" y="2225277"/>
            <a:ext cx="3225403" cy="3225403"/>
          </a:xfrm>
          <a:prstGeom prst="ellipse">
            <a:avLst/>
          </a:prstGeom>
          <a:noFill/>
          <a:ln w="12700">
            <a:solidFill>
              <a:srgbClr val="677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152238" y="2280641"/>
            <a:ext cx="657225" cy="657225"/>
          </a:xfrm>
          <a:prstGeom prst="ellipse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728202" y="3262909"/>
            <a:ext cx="657225" cy="657225"/>
          </a:xfrm>
          <a:prstGeom prst="ellipse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399590" y="4516636"/>
            <a:ext cx="657225" cy="657225"/>
          </a:xfrm>
          <a:prstGeom prst="ellipse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42907" y="2042113"/>
            <a:ext cx="1882478" cy="366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677787"/>
                </a:solidFill>
                <a:latin typeface="나눔스퀘어 ExtraBold"/>
                <a:ea typeface="나눔스퀘어 ExtraBold"/>
              </a:rPr>
              <a:t>그리드뷰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56815" y="2408440"/>
            <a:ext cx="3831719" cy="485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200" lvl="0" indent="-214200">
              <a:buFont typeface="Arial"/>
              <a:buChar char="•"/>
              <a:defRPr/>
            </a:pP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그리드뷰를 이용하여 화면에 영화 포스터 띄움</a:t>
            </a:r>
          </a:p>
          <a:p>
            <a:pPr marL="214200" lvl="0" indent="-214200">
              <a:buFont typeface="Arial"/>
              <a:buChar char="•"/>
              <a:defRPr/>
            </a:pP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예매 날짜에 따라 다른 영화 목록 출력</a:t>
            </a:r>
          </a:p>
        </p:txBody>
      </p:sp>
      <p:sp>
        <p:nvSpPr>
          <p:cNvPr id="54" name="직사각형 1"/>
          <p:cNvSpPr/>
          <p:nvPr/>
        </p:nvSpPr>
        <p:spPr>
          <a:xfrm>
            <a:off x="0" y="0"/>
            <a:ext cx="9144000" cy="77152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직사각형 2"/>
          <p:cNvSpPr/>
          <p:nvPr/>
        </p:nvSpPr>
        <p:spPr>
          <a:xfrm>
            <a:off x="110728" y="132601"/>
            <a:ext cx="689371" cy="50632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3"/>
          <p:cNvSpPr txBox="1"/>
          <p:nvPr/>
        </p:nvSpPr>
        <p:spPr>
          <a:xfrm>
            <a:off x="250992" y="113551"/>
            <a:ext cx="614592" cy="57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나눔스퀘어"/>
                <a:ea typeface="나눔스퀘어"/>
              </a:rPr>
              <a:t>2</a:t>
            </a:r>
          </a:p>
        </p:txBody>
      </p:sp>
      <p:sp>
        <p:nvSpPr>
          <p:cNvPr id="57" name="TextBox 4"/>
          <p:cNvSpPr txBox="1"/>
          <p:nvPr/>
        </p:nvSpPr>
        <p:spPr>
          <a:xfrm>
            <a:off x="993317" y="191452"/>
            <a:ext cx="2267384" cy="38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개발 내용</a:t>
            </a:r>
          </a:p>
        </p:txBody>
      </p:sp>
      <p:sp>
        <p:nvSpPr>
          <p:cNvPr id="58" name="TextBox 6"/>
          <p:cNvSpPr txBox="1"/>
          <p:nvPr/>
        </p:nvSpPr>
        <p:spPr>
          <a:xfrm>
            <a:off x="986105" y="3429000"/>
            <a:ext cx="2805287" cy="70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buNone/>
              <a:defRPr/>
            </a:pPr>
            <a:r>
              <a:rPr lang="en-US" altLang="ko-KR" sz="2000" b="1">
                <a:solidFill>
                  <a:srgbClr val="677787"/>
                </a:solidFill>
                <a:latin typeface="나눔스퀘어 ExtraBold"/>
                <a:ea typeface="나눔스퀘어 ExtraBold"/>
              </a:rPr>
              <a:t>ThirdActivity</a:t>
            </a:r>
          </a:p>
          <a:p>
            <a:pPr marL="0" lvl="0" indent="0" algn="ctr">
              <a:buNone/>
              <a:defRPr/>
            </a:pPr>
            <a:r>
              <a:rPr lang="en-US" altLang="ko-KR" sz="2000" b="1">
                <a:solidFill>
                  <a:srgbClr val="677787"/>
                </a:solidFill>
                <a:latin typeface="나눔스퀘어 ExtraBold"/>
                <a:ea typeface="나눔스퀘어 ExtraBold"/>
              </a:rPr>
              <a:t>(</a:t>
            </a:r>
            <a:r>
              <a:rPr lang="ko-KR" altLang="en-US" sz="2000" b="1">
                <a:solidFill>
                  <a:srgbClr val="677787"/>
                </a:solidFill>
                <a:latin typeface="나눔스퀘어 ExtraBold"/>
                <a:ea typeface="나눔스퀘어 ExtraBold"/>
              </a:rPr>
              <a:t>영화 목록</a:t>
            </a:r>
            <a:r>
              <a:rPr lang="en-US" altLang="ko-KR" sz="2000" b="1">
                <a:solidFill>
                  <a:srgbClr val="677787"/>
                </a:solidFill>
                <a:latin typeface="나눔스퀘어 ExtraBold"/>
                <a:ea typeface="나눔스퀘어 ExtraBold"/>
              </a:rPr>
              <a:t>)</a:t>
            </a:r>
          </a:p>
        </p:txBody>
      </p:sp>
      <p:sp>
        <p:nvSpPr>
          <p:cNvPr id="59" name="TextBox 3"/>
          <p:cNvSpPr txBox="1"/>
          <p:nvPr/>
        </p:nvSpPr>
        <p:spPr>
          <a:xfrm>
            <a:off x="3194871" y="2321088"/>
            <a:ext cx="614592" cy="57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200">
                <a:solidFill>
                  <a:schemeClr val="bg1"/>
                </a:solidFill>
                <a:latin typeface="나눔스퀘어"/>
                <a:ea typeface="나눔스퀘어"/>
              </a:rPr>
              <a:t>1</a:t>
            </a:r>
          </a:p>
        </p:txBody>
      </p:sp>
      <p:sp>
        <p:nvSpPr>
          <p:cNvPr id="60" name="TextBox 3"/>
          <p:cNvSpPr txBox="1"/>
          <p:nvPr/>
        </p:nvSpPr>
        <p:spPr>
          <a:xfrm>
            <a:off x="3749519" y="3303356"/>
            <a:ext cx="614592" cy="57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200">
                <a:solidFill>
                  <a:schemeClr val="bg1"/>
                </a:solidFill>
                <a:latin typeface="나눔스퀘어"/>
                <a:ea typeface="나눔스퀘어"/>
              </a:rPr>
              <a:t>2</a:t>
            </a:r>
          </a:p>
        </p:txBody>
      </p:sp>
      <p:sp>
        <p:nvSpPr>
          <p:cNvPr id="61" name="TextBox 3"/>
          <p:cNvSpPr txBox="1"/>
          <p:nvPr/>
        </p:nvSpPr>
        <p:spPr>
          <a:xfrm>
            <a:off x="3420906" y="4562383"/>
            <a:ext cx="614592" cy="57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200">
                <a:solidFill>
                  <a:schemeClr val="bg1"/>
                </a:solidFill>
                <a:latin typeface="나눔스퀘어"/>
                <a:ea typeface="나눔스퀘어"/>
              </a:rPr>
              <a:t>3</a:t>
            </a:r>
          </a:p>
        </p:txBody>
      </p:sp>
      <p:sp>
        <p:nvSpPr>
          <p:cNvPr id="62" name="TextBox 18"/>
          <p:cNvSpPr txBox="1"/>
          <p:nvPr/>
        </p:nvSpPr>
        <p:spPr>
          <a:xfrm>
            <a:off x="4572000" y="3172507"/>
            <a:ext cx="1882478" cy="366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677787"/>
                </a:solidFill>
                <a:latin typeface="나눔스퀘어 ExtraBold"/>
                <a:ea typeface="나눔스퀘어 ExtraBold"/>
              </a:rPr>
              <a:t>영화 정보</a:t>
            </a:r>
          </a:p>
        </p:txBody>
      </p:sp>
      <p:sp>
        <p:nvSpPr>
          <p:cNvPr id="63" name="TextBox 50"/>
          <p:cNvSpPr txBox="1"/>
          <p:nvPr/>
        </p:nvSpPr>
        <p:spPr>
          <a:xfrm>
            <a:off x="4685912" y="3538834"/>
            <a:ext cx="3802260" cy="488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200" lvl="0" indent="-214200">
              <a:buFont typeface="Arial"/>
              <a:buChar char="•"/>
              <a:defRPr/>
            </a:pP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대화상자창을 이용</a:t>
            </a:r>
          </a:p>
          <a:p>
            <a:pPr marL="214200" lvl="0" indent="-214200">
              <a:buFont typeface="Arial"/>
              <a:buChar char="•"/>
              <a:defRPr/>
            </a:pP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선택한 영화에 맞는 정보가 나옴</a:t>
            </a:r>
          </a:p>
        </p:txBody>
      </p:sp>
      <p:sp>
        <p:nvSpPr>
          <p:cNvPr id="66" name="TextBox 18"/>
          <p:cNvSpPr txBox="1"/>
          <p:nvPr/>
        </p:nvSpPr>
        <p:spPr>
          <a:xfrm>
            <a:off x="4271516" y="4477851"/>
            <a:ext cx="1882478" cy="367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677787"/>
                </a:solidFill>
                <a:latin typeface="나눔스퀘어 ExtraBold"/>
                <a:ea typeface="나눔스퀘어 ExtraBold"/>
              </a:rPr>
              <a:t>트레일러</a:t>
            </a:r>
          </a:p>
        </p:txBody>
      </p:sp>
      <p:sp>
        <p:nvSpPr>
          <p:cNvPr id="67" name="TextBox 50"/>
          <p:cNvSpPr txBox="1"/>
          <p:nvPr/>
        </p:nvSpPr>
        <p:spPr>
          <a:xfrm>
            <a:off x="4385428" y="4844177"/>
            <a:ext cx="3802260" cy="287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200" lvl="0" indent="-214200">
              <a:buFont typeface="Arial"/>
              <a:buChar char="•"/>
              <a:defRPr/>
            </a:pP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영화정보 창에서 트레일러 영상 사이트로 이동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776047" y="2225277"/>
            <a:ext cx="3225403" cy="3225403"/>
          </a:xfrm>
          <a:prstGeom prst="ellipse">
            <a:avLst/>
          </a:prstGeom>
          <a:noFill/>
          <a:ln w="12700">
            <a:solidFill>
              <a:srgbClr val="677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152238" y="2280641"/>
            <a:ext cx="657225" cy="657225"/>
          </a:xfrm>
          <a:prstGeom prst="ellipse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728202" y="3262909"/>
            <a:ext cx="657225" cy="657225"/>
          </a:xfrm>
          <a:prstGeom prst="ellipse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42907" y="2042113"/>
            <a:ext cx="1882478" cy="366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677787"/>
                </a:solidFill>
                <a:latin typeface="나눔스퀘어 ExtraBold"/>
                <a:ea typeface="나눔스퀘어 ExtraBold"/>
              </a:rPr>
              <a:t>버튼 리스너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56815" y="2408440"/>
            <a:ext cx="3831719" cy="285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200" lvl="0" indent="-214200">
              <a:buFont typeface="Arial"/>
              <a:buChar char="•"/>
              <a:defRPr/>
            </a:pP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버튼을 클릭해서 좌석을 선택</a:t>
            </a:r>
          </a:p>
        </p:txBody>
      </p:sp>
      <p:sp>
        <p:nvSpPr>
          <p:cNvPr id="54" name="직사각형 1"/>
          <p:cNvSpPr/>
          <p:nvPr/>
        </p:nvSpPr>
        <p:spPr>
          <a:xfrm>
            <a:off x="0" y="0"/>
            <a:ext cx="9144000" cy="77152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직사각형 2"/>
          <p:cNvSpPr/>
          <p:nvPr/>
        </p:nvSpPr>
        <p:spPr>
          <a:xfrm>
            <a:off x="110728" y="132601"/>
            <a:ext cx="689371" cy="50632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3"/>
          <p:cNvSpPr txBox="1"/>
          <p:nvPr/>
        </p:nvSpPr>
        <p:spPr>
          <a:xfrm>
            <a:off x="250992" y="113551"/>
            <a:ext cx="614592" cy="57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나눔스퀘어"/>
                <a:ea typeface="나눔스퀘어"/>
              </a:rPr>
              <a:t>2</a:t>
            </a:r>
          </a:p>
        </p:txBody>
      </p:sp>
      <p:sp>
        <p:nvSpPr>
          <p:cNvPr id="57" name="TextBox 4"/>
          <p:cNvSpPr txBox="1"/>
          <p:nvPr/>
        </p:nvSpPr>
        <p:spPr>
          <a:xfrm>
            <a:off x="993317" y="191452"/>
            <a:ext cx="2267384" cy="38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개발 내용</a:t>
            </a:r>
          </a:p>
        </p:txBody>
      </p:sp>
      <p:sp>
        <p:nvSpPr>
          <p:cNvPr id="58" name="TextBox 6"/>
          <p:cNvSpPr txBox="1"/>
          <p:nvPr/>
        </p:nvSpPr>
        <p:spPr>
          <a:xfrm>
            <a:off x="986105" y="3429000"/>
            <a:ext cx="2805287" cy="70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buNone/>
              <a:defRPr/>
            </a:pPr>
            <a:r>
              <a:rPr lang="en-US" altLang="ko-KR" sz="2000" b="1">
                <a:solidFill>
                  <a:srgbClr val="677787"/>
                </a:solidFill>
                <a:latin typeface="나눔스퀘어 ExtraBold"/>
                <a:ea typeface="나눔스퀘어 ExtraBold"/>
              </a:rPr>
              <a:t>FourthActivity</a:t>
            </a:r>
          </a:p>
          <a:p>
            <a:pPr marL="0" lvl="0" indent="0" algn="ctr">
              <a:buNone/>
              <a:defRPr/>
            </a:pPr>
            <a:r>
              <a:rPr lang="en-US" altLang="ko-KR" sz="2000" b="1">
                <a:solidFill>
                  <a:srgbClr val="677787"/>
                </a:solidFill>
                <a:latin typeface="나눔스퀘어 ExtraBold"/>
                <a:ea typeface="나눔스퀘어 ExtraBold"/>
              </a:rPr>
              <a:t>(</a:t>
            </a:r>
            <a:r>
              <a:rPr lang="ko-KR" altLang="en-US" sz="2000" b="1">
                <a:solidFill>
                  <a:srgbClr val="677787"/>
                </a:solidFill>
                <a:latin typeface="나눔스퀘어 ExtraBold"/>
                <a:ea typeface="나눔스퀘어 ExtraBold"/>
              </a:rPr>
              <a:t>영화 예매 및 좌석 선택</a:t>
            </a:r>
            <a:r>
              <a:rPr lang="en-US" altLang="ko-KR" sz="2000" b="1">
                <a:solidFill>
                  <a:srgbClr val="677787"/>
                </a:solidFill>
                <a:latin typeface="나눔스퀘어 ExtraBold"/>
                <a:ea typeface="나눔스퀘어 ExtraBold"/>
              </a:rPr>
              <a:t>)</a:t>
            </a:r>
          </a:p>
        </p:txBody>
      </p:sp>
      <p:sp>
        <p:nvSpPr>
          <p:cNvPr id="59" name="TextBox 3"/>
          <p:cNvSpPr txBox="1"/>
          <p:nvPr/>
        </p:nvSpPr>
        <p:spPr>
          <a:xfrm>
            <a:off x="3194871" y="2321088"/>
            <a:ext cx="614592" cy="57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200">
                <a:solidFill>
                  <a:schemeClr val="bg1"/>
                </a:solidFill>
                <a:latin typeface="나눔스퀘어"/>
                <a:ea typeface="나눔스퀘어"/>
              </a:rPr>
              <a:t>1</a:t>
            </a:r>
          </a:p>
        </p:txBody>
      </p:sp>
      <p:sp>
        <p:nvSpPr>
          <p:cNvPr id="60" name="TextBox 3"/>
          <p:cNvSpPr txBox="1"/>
          <p:nvPr/>
        </p:nvSpPr>
        <p:spPr>
          <a:xfrm>
            <a:off x="3749519" y="3303356"/>
            <a:ext cx="614592" cy="57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200">
                <a:solidFill>
                  <a:schemeClr val="bg1"/>
                </a:solidFill>
                <a:latin typeface="나눔스퀘어"/>
                <a:ea typeface="나눔스퀘어"/>
              </a:rPr>
              <a:t>2</a:t>
            </a:r>
          </a:p>
        </p:txBody>
      </p:sp>
      <p:sp>
        <p:nvSpPr>
          <p:cNvPr id="62" name="TextBox 18"/>
          <p:cNvSpPr txBox="1"/>
          <p:nvPr/>
        </p:nvSpPr>
        <p:spPr>
          <a:xfrm>
            <a:off x="4572000" y="3172507"/>
            <a:ext cx="1882478" cy="366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677787"/>
                </a:solidFill>
                <a:latin typeface="나눔스퀘어 ExtraBold"/>
                <a:ea typeface="나눔스퀘어 ExtraBold"/>
              </a:rPr>
              <a:t>예매 완료</a:t>
            </a:r>
          </a:p>
        </p:txBody>
      </p:sp>
      <p:sp>
        <p:nvSpPr>
          <p:cNvPr id="63" name="TextBox 50"/>
          <p:cNvSpPr txBox="1"/>
          <p:nvPr/>
        </p:nvSpPr>
        <p:spPr>
          <a:xfrm>
            <a:off x="4685912" y="3538834"/>
            <a:ext cx="3802260" cy="678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200" lvl="0" indent="-214200">
              <a:buFont typeface="Arial"/>
              <a:buChar char="•"/>
              <a:defRPr/>
            </a:pP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예매 완료후 잔액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DB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에 저장</a:t>
            </a:r>
          </a:p>
          <a:p>
            <a:pPr marL="214200" lvl="0" indent="-214200">
              <a:buFont typeface="Arial"/>
              <a:buChar char="•"/>
              <a:defRPr/>
            </a:pP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예매한사람 닉네임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(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이름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),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 예매날짜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,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 영화이름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,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 좌석 정보 파일에 저장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516</Words>
  <Application>Microsoft Office PowerPoint</Application>
  <PresentationFormat>화면 슬라이드 쇼(4:3)</PresentationFormat>
  <Paragraphs>189</Paragraphs>
  <Slides>18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프로그래밍 텀프로젝트 10조</dc:title>
  <dc:creator>JungJH</dc:creator>
  <cp:lastModifiedBy>kimch7032</cp:lastModifiedBy>
  <cp:revision>47</cp:revision>
  <dcterms:created xsi:type="dcterms:W3CDTF">2021-05-26T10:55:36Z</dcterms:created>
  <dcterms:modified xsi:type="dcterms:W3CDTF">2021-05-26T16:28:54Z</dcterms:modified>
  <cp:version>1000.0100.01</cp:version>
</cp:coreProperties>
</file>