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08" r:id="rId13"/>
  </p:sldMasterIdLst>
  <p:sldIdLst>
    <p:sldId id="257" r:id="rId15"/>
    <p:sldId id="258" r:id="rId16"/>
    <p:sldId id="265" r:id="rId17"/>
    <p:sldId id="266" r:id="rId18"/>
    <p:sldId id="270" r:id="rId19"/>
    <p:sldId id="271" r:id="rId20"/>
    <p:sldId id="273" r:id="rId21"/>
    <p:sldId id="272" r:id="rId22"/>
    <p:sldId id="268" r:id="rId23"/>
    <p:sldId id="269" r:id="rId24"/>
    <p:sldId id="263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12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viewProps" Target="viewProps.xml"></Relationship><Relationship Id="rId27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2023-03-08-(Wednesday)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75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2023-03-08-(Wednesday)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26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2023-03-08-(Wednesday)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2023-03-08-(Wednesday)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89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2023-03-08-(Wednesday)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3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2023-03-08-(Wednesday)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9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2023-03-08-(Wednesday)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28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2023-03-08-(Wednesday)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99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2023-03-08-(Wednesday)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24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2023-03-08-(Wednesday)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46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2023-03-08-(Wednesday)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47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2023-03-08-(Wednesday)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56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6.jpeg"></Relationship><Relationship Id="rId2" Type="http://schemas.openxmlformats.org/officeDocument/2006/relationships/image" Target="../media/image5.png"></Relationship><Relationship Id="rId4" Type="http://schemas.openxmlformats.org/officeDocument/2006/relationships/slideLayout" Target="../slideLayouts/slideLayout2.xml"></Relationship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14.png"></Relationship><Relationship Id="rId2" Type="http://schemas.openxmlformats.org/officeDocument/2006/relationships/image" Target="../media/image13.jpeg"></Relationship><Relationship Id="rId5" Type="http://schemas.openxmlformats.org/officeDocument/2006/relationships/image" Target="../media/image16.jpeg"></Relationship><Relationship Id="rId4" Type="http://schemas.openxmlformats.org/officeDocument/2006/relationships/image" Target="../media/image15.png"></Relationship><Relationship Id="rId6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8745" y="140970"/>
            <a:ext cx="12073255" cy="6719570"/>
            <a:chOff x="118745" y="140970"/>
            <a:chExt cx="12073255" cy="671957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A88E7D0-BF93-2A1E-C0C9-87ADE6670C9D}"/>
                </a:ext>
              </a:extLst>
            </p:cNvPr>
            <p:cNvSpPr/>
            <p:nvPr/>
          </p:nvSpPr>
          <p:spPr>
            <a:xfrm>
              <a:off x="252095" y="165735"/>
              <a:ext cx="11939905" cy="7607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23DA01B-93D8-5C6D-658F-B11D8EA8C773}"/>
                </a:ext>
              </a:extLst>
            </p:cNvPr>
            <p:cNvSpPr/>
            <p:nvPr/>
          </p:nvSpPr>
          <p:spPr>
            <a:xfrm>
              <a:off x="252095" y="205105"/>
              <a:ext cx="132080" cy="6655435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blurRad="228600" dist="139700" dir="10800000" algn="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959BAE2-C8C8-F598-8E62-2A91793AC46A}"/>
                </a:ext>
              </a:extLst>
            </p:cNvPr>
            <p:cNvSpPr/>
            <p:nvPr/>
          </p:nvSpPr>
          <p:spPr>
            <a:xfrm>
              <a:off x="660400" y="299720"/>
              <a:ext cx="309880" cy="30988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dist="50800" dir="18900000">
                <a:prstClr val="black">
                  <a:alpha val="8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원호 13">
              <a:extLst>
                <a:ext uri="{FF2B5EF4-FFF2-40B4-BE49-F238E27FC236}">
                  <a16:creationId xmlns:a16="http://schemas.microsoft.com/office/drawing/2014/main" id="{87E3BD76-1BC0-24EB-1D92-B70F67F2BDEE}"/>
                </a:ext>
              </a:extLst>
            </p:cNvPr>
            <p:cNvSpPr/>
            <p:nvPr/>
          </p:nvSpPr>
          <p:spPr>
            <a:xfrm rot="1800000">
              <a:off x="118745" y="250190"/>
              <a:ext cx="735965" cy="309880"/>
            </a:xfrm>
            <a:prstGeom prst="arc">
              <a:avLst>
                <a:gd name="adj1" fmla="val 8098225"/>
                <a:gd name="adj2" fmla="val 20572151"/>
              </a:avLst>
            </a:prstGeom>
            <a:ln w="165100" cap="rnd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prstMaterial="plastic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271EF86-14B6-F234-D688-4AD8FDA305EE}"/>
                </a:ext>
              </a:extLst>
            </p:cNvPr>
            <p:cNvSpPr/>
            <p:nvPr/>
          </p:nvSpPr>
          <p:spPr>
            <a:xfrm>
              <a:off x="251460" y="281940"/>
              <a:ext cx="132080" cy="360045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1DA20A2-0AAE-34FE-B920-F384105F1D25}"/>
                </a:ext>
              </a:extLst>
            </p:cNvPr>
            <p:cNvSpPr/>
            <p:nvPr/>
          </p:nvSpPr>
          <p:spPr>
            <a:xfrm rot="1344910">
              <a:off x="210820" y="140970"/>
              <a:ext cx="708025" cy="464820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직사각형 4"/>
          <p:cNvSpPr>
            <a:spLocks/>
          </p:cNvSpPr>
          <p:nvPr/>
        </p:nvSpPr>
        <p:spPr>
          <a:xfrm>
            <a:off x="3112770" y="1764030"/>
            <a:ext cx="6096635" cy="14300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sz="3600" i="0">
                <a:ln w="12700" cap="flat" cmpd="sng">
                  <a:solidFill>
                    <a:srgbClr val="000000">
                      <a:lumMod val="85000"/>
                      <a:lumOff val="15000"/>
                      <a:alpha val="10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Tmon몬소리 Black" charset="0"/>
                <a:ea typeface="Tmon몬소리 Black" charset="0"/>
              </a:rPr>
              <a:t>유니</a:t>
            </a:r>
            <a:r>
              <a:rPr lang="ko-KR" altLang="ko-KR" sz="3600" i="0">
                <a:ln w="12700" cap="flat" cmpd="sng">
                  <a:solidFill>
                    <a:srgbClr val="000000">
                      <a:lumMod val="85000"/>
                      <a:lumOff val="15000"/>
                      <a:alpha val="10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Tmon몬소리 Black" charset="0"/>
                <a:ea typeface="Tmon몬소리 Black" charset="0"/>
              </a:rPr>
              <a:t>티를 사용하는 횡스크롤 게임</a:t>
            </a:r>
            <a:r>
              <a:rPr lang="en-US" altLang="ko-KR" sz="3600" i="0">
                <a:ln w="12700" cap="flat" cmpd="sng">
                  <a:solidFill>
                    <a:srgbClr val="000000">
                      <a:lumMod val="85000"/>
                      <a:lumOff val="15000"/>
                      <a:alpha val="10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Tmon몬소리 Black" charset="0"/>
                <a:ea typeface="Tmon몬소리 Black" charset="0"/>
              </a:rPr>
              <a:t> </a:t>
            </a:r>
            <a:endParaRPr lang="ko-KR" altLang="en-US" sz="3600" i="0">
              <a:ln w="12700" cap="flat" cmpd="sng">
                <a:solidFill>
                  <a:srgbClr val="000000">
                    <a:lumMod val="85000"/>
                    <a:lumOff val="15000"/>
                    <a:alpha val="100000"/>
                  </a:srgbClr>
                </a:solidFill>
                <a:prstDash val="solid"/>
              </a:ln>
              <a:solidFill>
                <a:srgbClr val="000000">
                  <a:lumMod val="75000"/>
                  <a:lumOff val="25000"/>
                </a:srgbClr>
              </a:solidFill>
              <a:latin typeface="Tmon몬소리 Black" charset="0"/>
              <a:ea typeface="Tmon몬소리 Black" charset="0"/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ko-KR" altLang="ko-KR" sz="1000">
                <a:solidFill>
                  <a:srgbClr val="FFFFFF">
                    <a:lumMod val="65000"/>
                  </a:srgbClr>
                </a:solidFill>
                <a:latin typeface="맑은 고딕" charset="0"/>
                <a:ea typeface="맑은 고딕" charset="0"/>
                <a:cs typeface="+mn-cs"/>
              </a:rPr>
              <a:t>캡스톤 디자인 II</a:t>
            </a:r>
            <a:endParaRPr lang="ko-KR" altLang="en-US" sz="100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6" name="도형 1"/>
          <p:cNvSpPr>
            <a:spLocks/>
          </p:cNvSpPr>
          <p:nvPr/>
        </p:nvSpPr>
        <p:spPr>
          <a:xfrm>
            <a:off x="3115310" y="4410710"/>
            <a:ext cx="6096635" cy="12446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ko-KR" sz="1500" b="0" i="0">
                <a:ln w="9525" cap="rnd" cmpd="sng">
                  <a:solidFill>
                    <a:schemeClr val="tx1">
                      <a:lumMod val="65000"/>
                      <a:lumOff val="35000"/>
                      <a:alpha val="100000"/>
                    </a:schemeClr>
                  </a:solidFill>
                  <a:prstDash val="solid"/>
                  <a:bevel/>
                </a:ln>
                <a:solidFill>
                  <a:schemeClr val="bg1">
                    <a:lumMod val="50000"/>
                    <a:lumOff val="0"/>
                  </a:schemeClr>
                </a:solidFill>
                <a:latin typeface="굴림" charset="0"/>
                <a:ea typeface="굴림" charset="0"/>
              </a:rPr>
              <a:t>박문수 20163134</a:t>
            </a:r>
            <a:endParaRPr lang="ko-KR" altLang="en-US" sz="1500" b="0" i="0">
              <a:ln w="9525" cap="rnd" cmpd="sng">
                <a:solidFill>
                  <a:schemeClr val="tx1">
                    <a:lumMod val="65000"/>
                    <a:lumOff val="35000"/>
                    <a:alpha val="100000"/>
                  </a:schemeClr>
                </a:solidFill>
                <a:prstDash val="solid"/>
                <a:bevel/>
              </a:ln>
              <a:solidFill>
                <a:schemeClr val="bg1">
                  <a:lumMod val="50000"/>
                  <a:lumOff val="0"/>
                </a:schemeClr>
              </a:solidFill>
              <a:latin typeface="굴림" charset="0"/>
              <a:ea typeface="굴림" charset="0"/>
            </a:endParaRPr>
          </a:p>
          <a:p>
            <a:pPr marL="0" indent="0" algn="ctr" latinLnBrk="0">
              <a:buFontTx/>
              <a:buNone/>
              <a:defRPr/>
            </a:pPr>
            <a:r>
              <a:rPr lang="ko-KR" altLang="ko-KR" sz="1500" b="0" i="0">
                <a:ln w="9525" cap="rnd" cmpd="sng">
                  <a:solidFill>
                    <a:schemeClr val="tx1">
                      <a:lumMod val="65000"/>
                      <a:lumOff val="35000"/>
                      <a:alpha val="100000"/>
                    </a:schemeClr>
                  </a:solidFill>
                  <a:prstDash val="solid"/>
                  <a:bevel/>
                </a:ln>
                <a:solidFill>
                  <a:schemeClr val="bg1">
                    <a:lumMod val="50000"/>
                    <a:lumOff val="0"/>
                  </a:schemeClr>
                </a:solidFill>
                <a:latin typeface="굴림" charset="0"/>
                <a:ea typeface="굴림" charset="0"/>
              </a:rPr>
              <a:t>김민혁 20163116</a:t>
            </a:r>
            <a:endParaRPr lang="ko-KR" altLang="en-US" sz="1500" b="0" i="0">
              <a:ln w="9525" cap="rnd" cmpd="sng">
                <a:solidFill>
                  <a:schemeClr val="tx1">
                    <a:lumMod val="65000"/>
                    <a:lumOff val="35000"/>
                    <a:alpha val="100000"/>
                  </a:schemeClr>
                </a:solidFill>
                <a:prstDash val="solid"/>
                <a:bevel/>
              </a:ln>
              <a:solidFill>
                <a:schemeClr val="bg1">
                  <a:lumMod val="50000"/>
                  <a:lumOff val="0"/>
                </a:schemeClr>
              </a:solidFill>
              <a:latin typeface="굴림" charset="0"/>
              <a:ea typeface="굴림" charset="0"/>
            </a:endParaRPr>
          </a:p>
          <a:p>
            <a:pPr marL="0" indent="0" algn="ctr" latinLnBrk="0">
              <a:buFontTx/>
              <a:buNone/>
              <a:defRPr/>
            </a:pPr>
            <a:r>
              <a:rPr lang="ko-KR" altLang="ko-KR" sz="1500" b="0" i="0">
                <a:ln w="9525" cap="rnd" cmpd="sng">
                  <a:solidFill>
                    <a:schemeClr val="tx1">
                      <a:lumMod val="65000"/>
                      <a:lumOff val="35000"/>
                      <a:alpha val="100000"/>
                    </a:schemeClr>
                  </a:solidFill>
                  <a:prstDash val="solid"/>
                  <a:bevel/>
                </a:ln>
                <a:solidFill>
                  <a:schemeClr val="bg1">
                    <a:lumMod val="50000"/>
                    <a:lumOff val="0"/>
                  </a:schemeClr>
                </a:solidFill>
                <a:latin typeface="굴림" charset="0"/>
                <a:ea typeface="굴림" charset="0"/>
              </a:rPr>
              <a:t>김시훈 20182599</a:t>
            </a:r>
            <a:endParaRPr lang="ko-KR" altLang="en-US" sz="1500" b="0" i="0">
              <a:ln w="9525" cap="rnd" cmpd="sng">
                <a:solidFill>
                  <a:schemeClr val="tx1">
                    <a:lumMod val="65000"/>
                    <a:lumOff val="35000"/>
                    <a:alpha val="100000"/>
                  </a:schemeClr>
                </a:solidFill>
                <a:prstDash val="solid"/>
                <a:bevel/>
              </a:ln>
              <a:solidFill>
                <a:schemeClr val="bg1">
                  <a:lumMod val="50000"/>
                  <a:lumOff val="0"/>
                </a:schemeClr>
              </a:solidFill>
              <a:latin typeface="굴림" charset="0"/>
              <a:ea typeface="굴림" charset="0"/>
            </a:endParaRPr>
          </a:p>
          <a:p>
            <a:pPr marL="0" indent="0" algn="ctr" latinLnBrk="0">
              <a:buFontTx/>
              <a:buNone/>
              <a:defRPr/>
            </a:pPr>
            <a:r>
              <a:rPr lang="ko-KR" altLang="ko-KR" sz="1500" b="0" i="0">
                <a:ln w="9525" cap="rnd" cmpd="sng">
                  <a:solidFill>
                    <a:schemeClr val="tx1">
                      <a:lumMod val="65000"/>
                      <a:lumOff val="35000"/>
                      <a:alpha val="100000"/>
                    </a:schemeClr>
                  </a:solidFill>
                  <a:prstDash val="solid"/>
                  <a:bevel/>
                </a:ln>
                <a:solidFill>
                  <a:schemeClr val="bg1">
                    <a:lumMod val="50000"/>
                    <a:lumOff val="0"/>
                  </a:schemeClr>
                </a:solidFill>
                <a:latin typeface="굴림" charset="0"/>
                <a:ea typeface="굴림" charset="0"/>
              </a:rPr>
              <a:t>여동현 20182634</a:t>
            </a:r>
            <a:endParaRPr lang="ko-KR" altLang="en-US" sz="1500" b="0" i="0">
              <a:ln w="9525" cap="rnd" cmpd="sng">
                <a:solidFill>
                  <a:schemeClr val="tx1">
                    <a:lumMod val="65000"/>
                    <a:lumOff val="35000"/>
                    <a:alpha val="100000"/>
                  </a:schemeClr>
                </a:solidFill>
                <a:prstDash val="solid"/>
                <a:bevel/>
              </a:ln>
              <a:solidFill>
                <a:schemeClr val="bg1">
                  <a:lumMod val="50000"/>
                  <a:lumOff val="0"/>
                </a:schemeClr>
              </a:solidFill>
              <a:latin typeface="굴림" charset="0"/>
              <a:ea typeface="굴림" charset="0"/>
            </a:endParaRPr>
          </a:p>
          <a:p>
            <a:pPr marL="0" indent="0" algn="ctr" latinLnBrk="0">
              <a:buFontTx/>
              <a:buNone/>
              <a:defRPr/>
            </a:pPr>
            <a:r>
              <a:rPr lang="ko-KR" altLang="ko-KR" sz="1500" b="0" i="0">
                <a:ln w="9525" cap="rnd" cmpd="sng">
                  <a:solidFill>
                    <a:schemeClr val="tx1">
                      <a:lumMod val="65000"/>
                      <a:lumOff val="35000"/>
                      <a:alpha val="100000"/>
                    </a:schemeClr>
                  </a:solidFill>
                  <a:prstDash val="solid"/>
                  <a:bevel/>
                </a:ln>
                <a:solidFill>
                  <a:schemeClr val="bg1">
                    <a:lumMod val="50000"/>
                    <a:lumOff val="0"/>
                  </a:schemeClr>
                </a:solidFill>
                <a:latin typeface="굴림" charset="0"/>
                <a:ea typeface="굴림" charset="0"/>
              </a:rPr>
              <a:t>김경민 20172032</a:t>
            </a:r>
            <a:endParaRPr lang="ko-KR" altLang="en-US" sz="1500" b="0">
              <a:ln w="9525" cap="rnd" cmpd="sng">
                <a:solidFill>
                  <a:schemeClr val="tx1">
                    <a:lumMod val="65000"/>
                    <a:lumOff val="35000"/>
                    <a:alpha val="100000"/>
                  </a:schemeClr>
                </a:solidFill>
                <a:prstDash val="solid"/>
                <a:bevel/>
              </a:ln>
              <a:solidFill>
                <a:schemeClr val="bg1">
                  <a:lumMod val="50000"/>
                  <a:lumOff val="0"/>
                </a:schemeClr>
              </a:solidFill>
              <a:latin typeface="굴림" charset="0"/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085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>
          <a:xfrm>
            <a:off x="118745" y="140970"/>
            <a:ext cx="12073890" cy="6720205"/>
            <a:chOff x="118745" y="140970"/>
            <a:chExt cx="12073890" cy="6720205"/>
          </a:xfrm>
        </p:grpSpPr>
        <p:sp>
          <p:nvSpPr>
            <p:cNvPr id="7" name="Rect 0"/>
            <p:cNvSpPr>
              <a:spLocks/>
            </p:cNvSpPr>
            <p:nvPr/>
          </p:nvSpPr>
          <p:spPr>
            <a:xfrm>
              <a:off x="252095" y="165735"/>
              <a:ext cx="11940540" cy="761365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  <a:effectLst>
              <a:outerShdw blurRad="50800" dist="38100" dir="16200000" rotWithShape="0">
                <a:srgbClr val="000000">
                  <a:alpha val="4705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r>
                <a:rPr lang="ko-KR" altLang="ko-KR" sz="2400" i="1">
                  <a:ln w="12700" cap="flat" cmpd="sng">
                    <a:solidFill>
                      <a:srgbClr val="000000">
                        <a:lumMod val="85000"/>
                        <a:lumOff val="15000"/>
                        <a:alpha val="100000"/>
                      </a:srgbClr>
                    </a:solidFill>
                    <a:prstDash val="solid"/>
                  </a:ln>
                  <a:solidFill>
                    <a:srgbClr val="00B0F0"/>
                  </a:solidFill>
                  <a:latin typeface="Tmon몬소리 Black" charset="0"/>
                  <a:ea typeface="Tmon몬소리 Black" charset="0"/>
                </a:rPr>
                <a:t>개발 일정</a:t>
              </a:r>
              <a:r>
                <a:rPr lang="en-US" altLang="ko-KR" sz="2400" i="1">
                  <a:ln w="12700" cap="flat" cmpd="sng">
                    <a:solidFill>
                      <a:srgbClr val="000000">
                        <a:lumMod val="85000"/>
                        <a:lumOff val="15000"/>
                        <a:alpha val="100000"/>
                      </a:srgbClr>
                    </a:solidFill>
                    <a:prstDash val="solid"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Tmon몬소리 Black" charset="0"/>
                  <a:ea typeface="Tmon몬소리 Black" charset="0"/>
                </a:rPr>
                <a:t> </a:t>
              </a:r>
              <a:endParaRPr lang="ko-KR" altLang="en-US" sz="2400" i="1">
                <a:ln w="12700" cap="flat" cmpd="sng">
                  <a:solidFill>
                    <a:srgbClr val="000000">
                      <a:lumMod val="85000"/>
                      <a:lumOff val="15000"/>
                      <a:alpha val="10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Tmon몬소리 Black" charset="0"/>
                <a:ea typeface="Tmon몬소리 Black" charset="0"/>
              </a:endParaRPr>
            </a:p>
            <a:p>
              <a:pPr marL="0" indent="0" algn="ctr" latinLnBrk="0">
                <a:buFontTx/>
                <a:buNone/>
                <a:defRPr/>
              </a:pPr>
              <a:r>
                <a:rPr lang="ko-KR" altLang="ko-KR" sz="700">
                  <a:solidFill>
                    <a:srgbClr val="FFFFFF">
                      <a:lumMod val="65000"/>
                    </a:srgbClr>
                  </a:solidFill>
                  <a:latin typeface="맑은 고딕" charset="0"/>
                  <a:ea typeface="맑은 고딕" charset="0"/>
                  <a:cs typeface="+mn-cs"/>
                </a:rPr>
                <a:t>캡스톤 디자인 II</a:t>
              </a:r>
              <a:endParaRPr lang="ko-KR" altLang="en-US" sz="700">
                <a:solidFill>
                  <a:srgbClr val="FFFFFF">
                    <a:lumMod val="65000"/>
                  </a:srgbClr>
                </a:solidFill>
              </a:endParaRPr>
            </a:p>
          </p:txBody>
        </p:sp>
        <p:sp>
          <p:nvSpPr>
            <p:cNvPr id="12" name="Rect 0"/>
            <p:cNvSpPr>
              <a:spLocks/>
            </p:cNvSpPr>
            <p:nvPr/>
          </p:nvSpPr>
          <p:spPr>
            <a:xfrm>
              <a:off x="252095" y="205105"/>
              <a:ext cx="132715" cy="6656070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0">
              <a:noFill/>
              <a:prstDash/>
            </a:ln>
            <a:effectLst>
              <a:outerShdw blurRad="228600" dist="139700" dir="10800000" algn="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>
              <a:off x="660400" y="299720"/>
              <a:ext cx="310515" cy="3105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/>
            </a:ln>
            <a:effectLst>
              <a:innerShdw dist="50800" dir="18900000">
                <a:srgbClr val="000000">
                  <a:alpha val="83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1800000">
              <a:off x="118745" y="250190"/>
              <a:ext cx="736600" cy="310515"/>
            </a:xfrm>
            <a:prstGeom prst="arc">
              <a:avLst>
                <a:gd name="adj1" fmla="val 8098225"/>
                <a:gd name="adj2" fmla="val 20572151"/>
              </a:avLst>
            </a:prstGeom>
            <a:ln w="165100" cap="rnd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  <a:scene3d>
              <a:camera prst="orthographicFront"/>
              <a:lightRig rig="threePt" dir="t"/>
            </a:scene3d>
            <a:sp3d prstMaterial="plastic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Rect 0"/>
            <p:cNvSpPr>
              <a:spLocks/>
            </p:cNvSpPr>
            <p:nvPr/>
          </p:nvSpPr>
          <p:spPr>
            <a:xfrm>
              <a:off x="251460" y="281940"/>
              <a:ext cx="132715" cy="360680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320000">
              <a:off x="210820" y="140970"/>
              <a:ext cx="708660" cy="465455"/>
            </a:xfrm>
            <a:prstGeom prst="ellipse">
              <a:avLst/>
            </a:prstGeom>
            <a:solidFill>
              <a:schemeClr val="tx1">
                <a:alpha val="29830"/>
              </a:schemeClr>
            </a:solidFill>
            <a:ln w="0">
              <a:noFill/>
              <a:prstDash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16" name="표 32"/>
          <p:cNvGraphicFramePr>
            <a:graphicFrameLocks noGrp="1"/>
          </p:cNvGraphicFramePr>
          <p:nvPr/>
        </p:nvGraphicFramePr>
        <p:xfrm>
          <a:off x="821055" y="1530985"/>
          <a:ext cx="10677525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3848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1" i="0" kern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50" b="1" i="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1</a:t>
                      </a:r>
                      <a:endParaRPr lang="ko-KR" altLang="en-US" sz="1050" b="1" i="0" kern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50" b="1" i="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2</a:t>
                      </a:r>
                      <a:endParaRPr lang="ko-KR" altLang="en-US" sz="1050" b="1" i="0" kern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50" b="1" i="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3</a:t>
                      </a:r>
                      <a:endParaRPr lang="ko-KR" altLang="en-US" sz="1050" b="1" i="0" kern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50" b="1" i="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4</a:t>
                      </a:r>
                      <a:endParaRPr lang="ko-KR" altLang="en-US" sz="1050" b="1" i="0" kern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50" b="1" i="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5</a:t>
                      </a:r>
                      <a:endParaRPr lang="ko-KR" altLang="en-US" sz="1050" b="1" i="0" kern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50" b="1" i="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6</a:t>
                      </a:r>
                      <a:endParaRPr lang="ko-KR" altLang="en-US" sz="1050" b="1" i="0" kern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50" b="1" i="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7</a:t>
                      </a:r>
                      <a:endParaRPr lang="ko-KR" altLang="en-US" sz="1050" b="1" i="0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50" b="1" i="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8</a:t>
                      </a:r>
                      <a:endParaRPr lang="ko-KR" altLang="en-US" sz="1050" b="1" i="0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50" b="1" i="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9</a:t>
                      </a:r>
                      <a:endParaRPr lang="ko-KR" altLang="en-US" sz="1050" b="1" i="0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50" b="1" i="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0</a:t>
                      </a:r>
                      <a:endParaRPr lang="ko-KR" altLang="en-US" sz="1050" b="1" i="0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50" b="1" i="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11</a:t>
                      </a:r>
                      <a:endParaRPr lang="ko-KR" altLang="en-US" sz="1050" b="1" i="0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50" b="1" i="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12</a:t>
                      </a:r>
                      <a:endParaRPr lang="ko-KR" altLang="en-US" sz="1050" b="1" i="0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50" b="1" i="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1</a:t>
                      </a:r>
                      <a:r>
                        <a:rPr lang="ko-KR" altLang="ko-KR" sz="1050" b="1" i="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3</a:t>
                      </a:r>
                      <a:endParaRPr lang="ko-KR" altLang="en-US" sz="1050" b="1" i="0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50" b="1" i="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14</a:t>
                      </a:r>
                      <a:endParaRPr lang="ko-KR" altLang="en-US" sz="1050" b="1" i="0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50" b="1" i="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15</a:t>
                      </a:r>
                      <a:endParaRPr lang="ko-KR" altLang="en-US" sz="1050" b="1" i="0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14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50" b="1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기획</a:t>
                      </a:r>
                      <a:endParaRPr lang="ko-KR" altLang="en-US" sz="1050" b="1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200" b="1" i="0" kern="1200">
                          <a:solidFill>
                            <a:schemeClr val="accent1">
                              <a:lumMod val="75000"/>
                              <a:lumOff val="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게임에 필요한 기능 기획</a:t>
                      </a:r>
                      <a:endParaRPr lang="ko-KR" altLang="en-US" sz="1050" b="1" i="0" kern="1200">
                        <a:solidFill>
                          <a:schemeClr val="accent1">
                            <a:lumMod val="75000"/>
                            <a:lumOff val="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D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14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50" b="1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디자인</a:t>
                      </a:r>
                      <a:endParaRPr lang="ko-KR" altLang="en-US" sz="1050" b="1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DE4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14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50" b="1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프로토타입</a:t>
                      </a:r>
                      <a:r>
                        <a:rPr lang="ko-KR" altLang="ko-KR" sz="1050" b="1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050" b="1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제작</a:t>
                      </a:r>
                      <a:endParaRPr lang="ko-KR" altLang="en-US" sz="1050" b="1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200" b="1" i="0" kern="1200">
                          <a:solidFill>
                            <a:schemeClr val="accent1">
                              <a:lumMod val="75000"/>
                              <a:lumOff val="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플레이 할수 있는 버전을 빠르게 구현</a:t>
                      </a:r>
                      <a:endParaRPr lang="ko-KR" altLang="en-US" sz="1050" b="1" i="0" kern="1200">
                        <a:solidFill>
                          <a:schemeClr val="accent1">
                            <a:lumMod val="75000"/>
                            <a:lumOff val="0"/>
                          </a:schemeClr>
                        </a:solidFill>
                      </a:endParaRPr>
                    </a:p>
                  </a:txBody>
                  <a:tcPr marL="90170" marR="90170" marT="46990" marB="4699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D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14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50" b="1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게임개발</a:t>
                      </a:r>
                      <a:endParaRPr lang="ko-KR" altLang="en-US" sz="1050" b="1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200" b="1" i="0" kern="1200">
                          <a:solidFill>
                            <a:schemeClr val="accent1">
                              <a:lumMod val="75000"/>
                              <a:lumOff val="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추가기능, 리팩토링, 디자인 패턴 적용</a:t>
                      </a:r>
                      <a:endParaRPr lang="ko-KR" altLang="en-US" sz="1050" b="1" i="0" kern="1200">
                        <a:solidFill>
                          <a:schemeClr val="accent1">
                            <a:lumMod val="75000"/>
                            <a:lumOff val="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D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14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50" b="1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테스트</a:t>
                      </a:r>
                      <a:endParaRPr lang="ko-KR" altLang="en-US" sz="1050" b="1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DE4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14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50" b="1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수정</a:t>
                      </a:r>
                      <a:endParaRPr lang="ko-KR" altLang="en-US" sz="1050" b="1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D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1"/>
          <p:cNvGrpSpPr>
            <a:grpSpLocks/>
          </p:cNvGrpSpPr>
          <p:nvPr/>
        </p:nvGrpSpPr>
        <p:grpSpPr>
          <a:xfrm>
            <a:off x="118745" y="140970"/>
            <a:ext cx="12073890" cy="6720205"/>
            <a:chOff x="118745" y="140970"/>
            <a:chExt cx="12073890" cy="6720205"/>
          </a:xfrm>
        </p:grpSpPr>
        <p:sp>
          <p:nvSpPr>
            <p:cNvPr id="17" name="도형 5"/>
            <p:cNvSpPr>
              <a:spLocks/>
            </p:cNvSpPr>
            <p:nvPr/>
          </p:nvSpPr>
          <p:spPr>
            <a:xfrm>
              <a:off x="252095" y="165735"/>
              <a:ext cx="11940540" cy="761365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  <a:effectLst>
              <a:outerShdw blurRad="50800" dist="38100" dir="16200000" rotWithShape="0">
                <a:srgbClr val="000000">
                  <a:alpha val="4705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endParaRPr lang="ko-KR" altLang="en-US" sz="700">
                <a:solidFill>
                  <a:srgbClr val="FFFFFF">
                    <a:lumMod val="65000"/>
                  </a:srgbClr>
                </a:solidFill>
              </a:endParaRPr>
            </a:p>
          </p:txBody>
        </p:sp>
        <p:sp>
          <p:nvSpPr>
            <p:cNvPr id="18" name="도형 6"/>
            <p:cNvSpPr>
              <a:spLocks/>
            </p:cNvSpPr>
            <p:nvPr/>
          </p:nvSpPr>
          <p:spPr>
            <a:xfrm>
              <a:off x="252095" y="205105"/>
              <a:ext cx="132715" cy="6656070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0">
              <a:noFill/>
              <a:prstDash/>
            </a:ln>
            <a:effectLst>
              <a:outerShdw blurRad="228600" dist="139700" dir="10800000" algn="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도형 7"/>
            <p:cNvSpPr>
              <a:spLocks/>
            </p:cNvSpPr>
            <p:nvPr/>
          </p:nvSpPr>
          <p:spPr>
            <a:xfrm>
              <a:off x="660400" y="299720"/>
              <a:ext cx="310515" cy="3105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/>
            </a:ln>
            <a:effectLst>
              <a:innerShdw dist="50800" dir="18900000">
                <a:srgbClr val="000000">
                  <a:alpha val="83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8"/>
            <p:cNvSpPr>
              <a:spLocks/>
            </p:cNvSpPr>
            <p:nvPr/>
          </p:nvSpPr>
          <p:spPr>
            <a:xfrm rot="1800000">
              <a:off x="118745" y="250190"/>
              <a:ext cx="736600" cy="310515"/>
            </a:xfrm>
            <a:prstGeom prst="arc">
              <a:avLst>
                <a:gd name="adj1" fmla="val 8098225"/>
                <a:gd name="adj2" fmla="val 20572151"/>
              </a:avLst>
            </a:prstGeom>
            <a:ln w="165100" cap="rnd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  <a:scene3d>
              <a:camera prst="orthographicFront"/>
              <a:lightRig rig="threePt" dir="t"/>
            </a:scene3d>
            <a:sp3d prstMaterial="plastic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도형 9"/>
            <p:cNvSpPr>
              <a:spLocks/>
            </p:cNvSpPr>
            <p:nvPr/>
          </p:nvSpPr>
          <p:spPr>
            <a:xfrm>
              <a:off x="251460" y="281940"/>
              <a:ext cx="132715" cy="360680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도형 10"/>
            <p:cNvSpPr>
              <a:spLocks/>
            </p:cNvSpPr>
            <p:nvPr/>
          </p:nvSpPr>
          <p:spPr>
            <a:xfrm rot="1320000">
              <a:off x="210820" y="140970"/>
              <a:ext cx="708660" cy="465455"/>
            </a:xfrm>
            <a:prstGeom prst="ellipse">
              <a:avLst/>
            </a:prstGeom>
            <a:solidFill>
              <a:schemeClr val="tx1">
                <a:alpha val="29830"/>
              </a:schemeClr>
            </a:solidFill>
            <a:ln w="0">
              <a:noFill/>
              <a:prstDash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3" name="도형 12"/>
          <p:cNvSpPr>
            <a:spLocks/>
          </p:cNvSpPr>
          <p:nvPr/>
        </p:nvSpPr>
        <p:spPr>
          <a:xfrm>
            <a:off x="3980180" y="2844165"/>
            <a:ext cx="4237355" cy="7378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2800" b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  <a:cs typeface="+mn-cs"/>
              </a:rPr>
              <a:t>감사합니다</a:t>
            </a:r>
            <a:endParaRPr lang="ko-KR" altLang="en-US" sz="2800" b="1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26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8745" y="69850"/>
            <a:ext cx="12073255" cy="6790690"/>
            <a:chOff x="118745" y="69850"/>
            <a:chExt cx="12073255" cy="6790690"/>
          </a:xfrm>
        </p:grpSpPr>
        <p:sp>
          <p:nvSpPr>
            <p:cNvPr id="7" name="직사각형 6"/>
            <p:cNvSpPr>
              <a:spLocks/>
            </p:cNvSpPr>
            <p:nvPr/>
          </p:nvSpPr>
          <p:spPr>
            <a:xfrm>
              <a:off x="252095" y="69850"/>
              <a:ext cx="11940540" cy="761365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  <a:effectLst>
              <a:outerShdw blurRad="50800" dist="38100" dir="16200000" rotWithShape="0">
                <a:srgbClr val="000000">
                  <a:alpha val="4705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sz="2400" i="1">
                <a:ln w="12700" cap="flat" cmpd="sng">
                  <a:solidFill>
                    <a:srgbClr val="000000">
                      <a:lumMod val="85000"/>
                      <a:lumOff val="15000"/>
                      <a:alpha val="100000"/>
                    </a:srgbClr>
                  </a:solidFill>
                  <a:prstDash val="solid"/>
                </a:ln>
                <a:solidFill>
                  <a:srgbClr val="00B0F0"/>
                </a:solidFill>
                <a:latin typeface="Tmon몬소리 Black" charset="0"/>
                <a:ea typeface="Tmon몬소리 Black" charset="0"/>
              </a:endParaRPr>
            </a:p>
            <a:p>
              <a:pPr marL="0" indent="0" algn="ctr" latinLnBrk="0">
                <a:buFontTx/>
                <a:buNone/>
                <a:defRPr/>
              </a:pPr>
              <a:endParaRPr lang="ko-KR" altLang="en-US" sz="2400" i="1">
                <a:ln w="12700" cap="flat" cmpd="sng">
                  <a:solidFill>
                    <a:srgbClr val="000000">
                      <a:lumMod val="85000"/>
                      <a:lumOff val="15000"/>
                      <a:alpha val="100000"/>
                    </a:srgbClr>
                  </a:solidFill>
                  <a:prstDash val="solid"/>
                </a:ln>
                <a:solidFill>
                  <a:srgbClr val="00B0F0"/>
                </a:solidFill>
                <a:latin typeface="Tmon몬소리 Black" charset="0"/>
                <a:ea typeface="Tmon몬소리 Black" charset="0"/>
              </a:endParaRPr>
            </a:p>
            <a:p>
              <a:pPr marL="0" indent="0" algn="ctr" latinLnBrk="0">
                <a:buFontTx/>
                <a:buNone/>
                <a:defRPr/>
              </a:pPr>
              <a:endParaRPr lang="ko-KR" altLang="en-US" sz="2400" i="1">
                <a:ln w="12700" cap="flat" cmpd="sng">
                  <a:solidFill>
                    <a:srgbClr val="000000">
                      <a:lumMod val="85000"/>
                      <a:lumOff val="15000"/>
                      <a:alpha val="100000"/>
                    </a:srgbClr>
                  </a:solidFill>
                  <a:prstDash val="solid"/>
                </a:ln>
                <a:solidFill>
                  <a:srgbClr val="00B0F0"/>
                </a:solidFill>
                <a:latin typeface="Tmon몬소리 Black" charset="0"/>
                <a:ea typeface="Tmon몬소리 Black" charset="0"/>
              </a:endParaRPr>
            </a:p>
            <a:p>
              <a:pPr marL="0" indent="0" algn="ctr" latinLnBrk="0">
                <a:buFontTx/>
                <a:buNone/>
                <a:defRPr/>
              </a:pPr>
              <a:endParaRPr lang="ko-KR" altLang="en-US" sz="2400" i="1">
                <a:ln w="12700" cap="flat" cmpd="sng">
                  <a:solidFill>
                    <a:srgbClr val="000000">
                      <a:lumMod val="85000"/>
                      <a:lumOff val="15000"/>
                      <a:alpha val="100000"/>
                    </a:srgbClr>
                  </a:solidFill>
                  <a:prstDash val="solid"/>
                </a:ln>
                <a:solidFill>
                  <a:srgbClr val="00B0F0"/>
                </a:solidFill>
                <a:latin typeface="Tmon몬소리 Black" charset="0"/>
                <a:ea typeface="Tmon몬소리 Black" charset="0"/>
              </a:endParaRPr>
            </a:p>
            <a:p>
              <a:pPr marL="0" indent="0" algn="ctr" latinLnBrk="0">
                <a:buFontTx/>
                <a:buNone/>
                <a:defRPr/>
              </a:pPr>
              <a:endParaRPr lang="ko-KR" altLang="en-US" sz="2400" i="1">
                <a:ln w="12700" cap="flat" cmpd="sng">
                  <a:solidFill>
                    <a:srgbClr val="000000">
                      <a:lumMod val="85000"/>
                      <a:lumOff val="15000"/>
                      <a:alpha val="100000"/>
                    </a:srgbClr>
                  </a:solidFill>
                  <a:prstDash val="solid"/>
                </a:ln>
                <a:solidFill>
                  <a:srgbClr val="00B0F0"/>
                </a:solidFill>
                <a:latin typeface="Tmon몬소리 Black" charset="0"/>
                <a:ea typeface="Tmon몬소리 Black" charset="0"/>
              </a:endParaRPr>
            </a:p>
            <a:p>
              <a:pPr marL="0" indent="0" algn="ctr" latinLnBrk="0">
                <a:buFontTx/>
                <a:buNone/>
                <a:defRPr/>
              </a:pPr>
              <a:endParaRPr lang="ko-KR" altLang="en-US" sz="2400" i="1">
                <a:ln w="12700" cap="flat" cmpd="sng">
                  <a:solidFill>
                    <a:srgbClr val="000000">
                      <a:lumMod val="85000"/>
                      <a:lumOff val="15000"/>
                      <a:alpha val="100000"/>
                    </a:srgbClr>
                  </a:solidFill>
                  <a:prstDash val="solid"/>
                </a:ln>
                <a:solidFill>
                  <a:srgbClr val="00B0F0"/>
                </a:solidFill>
                <a:latin typeface="Tmon몬소리 Black" charset="0"/>
                <a:ea typeface="Tmon몬소리 Black" charset="0"/>
              </a:endParaRPr>
            </a:p>
            <a:p>
              <a:pPr marL="0" indent="0" algn="ctr" latinLnBrk="0">
                <a:buFontTx/>
                <a:buNone/>
                <a:defRPr/>
              </a:pPr>
              <a:endParaRPr lang="ko-KR" altLang="en-US" sz="2400" i="1">
                <a:ln w="12700" cap="flat" cmpd="sng">
                  <a:solidFill>
                    <a:srgbClr val="000000">
                      <a:lumMod val="85000"/>
                      <a:lumOff val="15000"/>
                      <a:alpha val="100000"/>
                    </a:srgbClr>
                  </a:solidFill>
                  <a:prstDash val="solid"/>
                </a:ln>
                <a:solidFill>
                  <a:srgbClr val="00B0F0"/>
                </a:solidFill>
                <a:latin typeface="Tmon몬소리 Black" charset="0"/>
                <a:ea typeface="Tmon몬소리 Black" charset="0"/>
              </a:endParaRPr>
            </a:p>
            <a:p>
              <a:pPr marL="0" indent="0" algn="ctr" latinLnBrk="0">
                <a:buFontTx/>
                <a:buNone/>
                <a:defRPr/>
              </a:pPr>
              <a:r>
                <a:rPr lang="ko-KR" altLang="ko-KR" sz="3600" i="1">
                  <a:ln w="12700" cap="flat" cmpd="sng">
                    <a:solidFill>
                      <a:srgbClr val="000000">
                        <a:lumMod val="85000"/>
                        <a:lumOff val="15000"/>
                        <a:alpha val="100000"/>
                      </a:srgbClr>
                    </a:solidFill>
                    <a:prstDash val="solid"/>
                  </a:ln>
                  <a:solidFill>
                    <a:srgbClr val="00B0F0"/>
                  </a:solidFill>
                  <a:latin typeface="Tmon몬소리 Black" charset="0"/>
                  <a:ea typeface="Tmon몬소리 Black" charset="0"/>
                </a:rPr>
                <a:t>목차</a:t>
              </a:r>
              <a:endParaRPr lang="ko-KR" altLang="en-US" sz="3600" i="1">
                <a:ln w="12700" cap="flat" cmpd="sng">
                  <a:solidFill>
                    <a:srgbClr val="000000">
                      <a:lumMod val="85000"/>
                      <a:lumOff val="15000"/>
                      <a:alpha val="100000"/>
                    </a:srgbClr>
                  </a:solidFill>
                  <a:prstDash val="solid"/>
                </a:ln>
                <a:solidFill>
                  <a:srgbClr val="00B0F0"/>
                </a:solidFill>
                <a:latin typeface="Tmon몬소리 Black" charset="0"/>
                <a:ea typeface="Tmon몬소리 Black" charset="0"/>
              </a:endParaRPr>
            </a:p>
            <a:p>
              <a:pPr marL="0" indent="0" algn="ctr" latinLnBrk="0">
                <a:buFontTx/>
                <a:buNone/>
                <a:defRPr/>
              </a:pPr>
              <a:r>
                <a:rPr lang="ko-KR" altLang="ko-KR" sz="700">
                  <a:solidFill>
                    <a:srgbClr val="FFFFFF">
                      <a:lumMod val="65000"/>
                    </a:srgbClr>
                  </a:solidFill>
                  <a:latin typeface="맑은 고딕" charset="0"/>
                  <a:ea typeface="맑은 고딕" charset="0"/>
                  <a:cs typeface="+mn-cs"/>
                </a:rPr>
                <a:t>캡스톤 디자인 II</a:t>
              </a:r>
              <a:endParaRPr lang="ko-KR" altLang="en-US" sz="700">
                <a:solidFill>
                  <a:srgbClr val="FFFFFF">
                    <a:lumMod val="65000"/>
                  </a:srgbClr>
                </a:solidFill>
              </a:endParaRPr>
            </a:p>
          </p:txBody>
        </p:sp>
        <p:sp>
          <p:nvSpPr>
            <p:cNvPr id="12" name="직사각형 11"/>
            <p:cNvSpPr>
              <a:spLocks/>
            </p:cNvSpPr>
            <p:nvPr/>
          </p:nvSpPr>
          <p:spPr>
            <a:xfrm>
              <a:off x="252095" y="205105"/>
              <a:ext cx="132715" cy="6656070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0">
              <a:noFill/>
              <a:prstDash/>
            </a:ln>
            <a:effectLst>
              <a:outerShdw blurRad="228600" dist="139700" dir="10800000" algn="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타원 12"/>
            <p:cNvSpPr>
              <a:spLocks/>
            </p:cNvSpPr>
            <p:nvPr/>
          </p:nvSpPr>
          <p:spPr>
            <a:xfrm>
              <a:off x="660400" y="299720"/>
              <a:ext cx="310515" cy="3105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/>
            </a:ln>
            <a:effectLst>
              <a:innerShdw dist="50800" dir="18900000">
                <a:srgbClr val="000000">
                  <a:alpha val="83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원호 13"/>
            <p:cNvSpPr>
              <a:spLocks/>
            </p:cNvSpPr>
            <p:nvPr/>
          </p:nvSpPr>
          <p:spPr>
            <a:xfrm rot="1800000">
              <a:off x="118745" y="250190"/>
              <a:ext cx="736600" cy="310515"/>
            </a:xfrm>
            <a:prstGeom prst="arc">
              <a:avLst>
                <a:gd name="adj1" fmla="val 8098225"/>
                <a:gd name="adj2" fmla="val 20572151"/>
              </a:avLst>
            </a:prstGeom>
            <a:ln w="165100" cap="rnd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  <a:scene3d>
              <a:camera prst="orthographicFront"/>
              <a:lightRig rig="threePt" dir="t"/>
            </a:scene3d>
            <a:sp3d prstMaterial="plastic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직사각형 14"/>
            <p:cNvSpPr>
              <a:spLocks/>
            </p:cNvSpPr>
            <p:nvPr/>
          </p:nvSpPr>
          <p:spPr>
            <a:xfrm>
              <a:off x="251460" y="281940"/>
              <a:ext cx="132715" cy="360680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타원 1"/>
            <p:cNvSpPr>
              <a:spLocks/>
            </p:cNvSpPr>
            <p:nvPr/>
          </p:nvSpPr>
          <p:spPr>
            <a:xfrm rot="1320000">
              <a:off x="210820" y="140970"/>
              <a:ext cx="708660" cy="465455"/>
            </a:xfrm>
            <a:prstGeom prst="ellipse">
              <a:avLst/>
            </a:prstGeom>
            <a:solidFill>
              <a:schemeClr val="tx1">
                <a:alpha val="29830"/>
              </a:schemeClr>
            </a:solidFill>
            <a:ln w="0">
              <a:noFill/>
              <a:prstDash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7" name="Group 16">
            <a:extLst>
              <a:ext uri="{FF2B5EF4-FFF2-40B4-BE49-F238E27FC236}">
                <a16:creationId xmlns:a16="http://schemas.microsoft.com/office/drawing/2014/main" id="{CCCC1598-560A-56C4-0FEB-9F5C4B9173C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26785" y="2972435"/>
            <a:ext cx="294005" cy="338455"/>
            <a:chOff x="6026785" y="2972435"/>
            <a:chExt cx="294005" cy="338455"/>
          </a:xfrm>
          <a:solidFill>
            <a:schemeClr val="bg1"/>
          </a:solidFill>
        </p:grpSpPr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A27C208-8608-B05C-D570-00AF961DB3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26785" y="2972435"/>
              <a:ext cx="294005" cy="301625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8719DDB6-E394-EE51-0B1A-24F8A969F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5210" y="3265170"/>
              <a:ext cx="58420" cy="36195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3EB0AEEF-ABE7-4C2B-A641-EB9E2AEDD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695" y="3201670"/>
              <a:ext cx="48260" cy="48895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86B63DCE-7770-0DA2-0DBD-611677D5C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870" y="3252470"/>
              <a:ext cx="56515" cy="57785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자유형 32">
            <a:extLst>
              <a:ext uri="{FF2B5EF4-FFF2-40B4-BE49-F238E27FC236}">
                <a16:creationId xmlns:a16="http://schemas.microsoft.com/office/drawing/2014/main" id="{70606A63-D8EA-9CE9-A8B0-05708AEDFB4C}"/>
              </a:ext>
            </a:extLst>
          </p:cNvPr>
          <p:cNvSpPr>
            <a:spLocks/>
          </p:cNvSpPr>
          <p:nvPr/>
        </p:nvSpPr>
        <p:spPr bwMode="auto">
          <a:xfrm>
            <a:off x="6725285" y="4882515"/>
            <a:ext cx="328295" cy="328295"/>
          </a:xfrm>
          <a:custGeom>
            <a:avLst/>
            <a:gdLst>
              <a:gd name="connsiteX0" fmla="*/ 4509870 w 6502401"/>
              <a:gd name="connsiteY0" fmla="*/ 1250950 h 6502400"/>
              <a:gd name="connsiteX1" fmla="*/ 3460751 w 6502401"/>
              <a:gd name="connsiteY1" fmla="*/ 2299449 h 6502400"/>
              <a:gd name="connsiteX2" fmla="*/ 4204979 w 6502401"/>
              <a:gd name="connsiteY2" fmla="*/ 3043238 h 6502400"/>
              <a:gd name="connsiteX3" fmla="*/ 5253039 w 6502401"/>
              <a:gd name="connsiteY3" fmla="*/ 1994739 h 6502400"/>
              <a:gd name="connsiteX4" fmla="*/ 5487377 w 6502401"/>
              <a:gd name="connsiteY4" fmla="*/ 0 h 6502400"/>
              <a:gd name="connsiteX5" fmla="*/ 5557233 w 6502401"/>
              <a:gd name="connsiteY5" fmla="*/ 0 h 6502400"/>
              <a:gd name="connsiteX6" fmla="*/ 5626559 w 6502401"/>
              <a:gd name="connsiteY6" fmla="*/ 6350 h 6502400"/>
              <a:gd name="connsiteX7" fmla="*/ 5695356 w 6502401"/>
              <a:gd name="connsiteY7" fmla="*/ 20108 h 6502400"/>
              <a:gd name="connsiteX8" fmla="*/ 5763095 w 6502401"/>
              <a:gd name="connsiteY8" fmla="*/ 39688 h 6502400"/>
              <a:gd name="connsiteX9" fmla="*/ 5828717 w 6502401"/>
              <a:gd name="connsiteY9" fmla="*/ 66675 h 6502400"/>
              <a:gd name="connsiteX10" fmla="*/ 5891693 w 6502401"/>
              <a:gd name="connsiteY10" fmla="*/ 100013 h 6502400"/>
              <a:gd name="connsiteX11" fmla="*/ 5953081 w 6502401"/>
              <a:gd name="connsiteY11" fmla="*/ 139700 h 6502400"/>
              <a:gd name="connsiteX12" fmla="*/ 6010236 w 6502401"/>
              <a:gd name="connsiteY12" fmla="*/ 186796 h 6502400"/>
              <a:gd name="connsiteX13" fmla="*/ 6036697 w 6502401"/>
              <a:gd name="connsiteY13" fmla="*/ 212725 h 6502400"/>
              <a:gd name="connsiteX14" fmla="*/ 6289659 w 6502401"/>
              <a:gd name="connsiteY14" fmla="*/ 465667 h 6502400"/>
              <a:gd name="connsiteX15" fmla="*/ 6316649 w 6502401"/>
              <a:gd name="connsiteY15" fmla="*/ 493183 h 6502400"/>
              <a:gd name="connsiteX16" fmla="*/ 6362690 w 6502401"/>
              <a:gd name="connsiteY16" fmla="*/ 550333 h 6502400"/>
              <a:gd name="connsiteX17" fmla="*/ 6402381 w 6502401"/>
              <a:gd name="connsiteY17" fmla="*/ 610658 h 6502400"/>
              <a:gd name="connsiteX18" fmla="*/ 6436250 w 6502401"/>
              <a:gd name="connsiteY18" fmla="*/ 674158 h 6502400"/>
              <a:gd name="connsiteX19" fmla="*/ 6462711 w 6502401"/>
              <a:gd name="connsiteY19" fmla="*/ 739246 h 6502400"/>
              <a:gd name="connsiteX20" fmla="*/ 6482820 w 6502401"/>
              <a:gd name="connsiteY20" fmla="*/ 807508 h 6502400"/>
              <a:gd name="connsiteX21" fmla="*/ 6495522 w 6502401"/>
              <a:gd name="connsiteY21" fmla="*/ 875771 h 6502400"/>
              <a:gd name="connsiteX22" fmla="*/ 6502401 w 6502401"/>
              <a:gd name="connsiteY22" fmla="*/ 946150 h 6502400"/>
              <a:gd name="connsiteX23" fmla="*/ 6502401 w 6502401"/>
              <a:gd name="connsiteY23" fmla="*/ 1015471 h 6502400"/>
              <a:gd name="connsiteX24" fmla="*/ 6495522 w 6502401"/>
              <a:gd name="connsiteY24" fmla="*/ 1085321 h 6502400"/>
              <a:gd name="connsiteX25" fmla="*/ 6482820 w 6502401"/>
              <a:gd name="connsiteY25" fmla="*/ 1154113 h 6502400"/>
              <a:gd name="connsiteX26" fmla="*/ 6462711 w 6502401"/>
              <a:gd name="connsiteY26" fmla="*/ 1221846 h 6502400"/>
              <a:gd name="connsiteX27" fmla="*/ 6436250 w 6502401"/>
              <a:gd name="connsiteY27" fmla="*/ 1287463 h 6502400"/>
              <a:gd name="connsiteX28" fmla="*/ 6402381 w 6502401"/>
              <a:gd name="connsiteY28" fmla="*/ 1350963 h 6502400"/>
              <a:gd name="connsiteX29" fmla="*/ 6362690 w 6502401"/>
              <a:gd name="connsiteY29" fmla="*/ 1410759 h 6502400"/>
              <a:gd name="connsiteX30" fmla="*/ 6316649 w 6502401"/>
              <a:gd name="connsiteY30" fmla="*/ 1467909 h 6502400"/>
              <a:gd name="connsiteX31" fmla="*/ 6289659 w 6502401"/>
              <a:gd name="connsiteY31" fmla="*/ 1495425 h 6502400"/>
              <a:gd name="connsiteX32" fmla="*/ 5791143 w 6502401"/>
              <a:gd name="connsiteY32" fmla="*/ 1993900 h 6502400"/>
              <a:gd name="connsiteX33" fmla="*/ 6036697 w 6502401"/>
              <a:gd name="connsiteY33" fmla="*/ 2239433 h 6502400"/>
              <a:gd name="connsiteX34" fmla="*/ 6050456 w 6502401"/>
              <a:gd name="connsiteY34" fmla="*/ 2253192 h 6502400"/>
              <a:gd name="connsiteX35" fmla="*/ 6071095 w 6502401"/>
              <a:gd name="connsiteY35" fmla="*/ 2284942 h 6502400"/>
              <a:gd name="connsiteX36" fmla="*/ 6084855 w 6502401"/>
              <a:gd name="connsiteY36" fmla="*/ 2319338 h 6502400"/>
              <a:gd name="connsiteX37" fmla="*/ 6092264 w 6502401"/>
              <a:gd name="connsiteY37" fmla="*/ 2355321 h 6502400"/>
              <a:gd name="connsiteX38" fmla="*/ 6092264 w 6502401"/>
              <a:gd name="connsiteY38" fmla="*/ 2391833 h 6502400"/>
              <a:gd name="connsiteX39" fmla="*/ 6084855 w 6502401"/>
              <a:gd name="connsiteY39" fmla="*/ 2428346 h 6502400"/>
              <a:gd name="connsiteX40" fmla="*/ 6071095 w 6502401"/>
              <a:gd name="connsiteY40" fmla="*/ 2462742 h 6502400"/>
              <a:gd name="connsiteX41" fmla="*/ 6050456 w 6502401"/>
              <a:gd name="connsiteY41" fmla="*/ 2493963 h 6502400"/>
              <a:gd name="connsiteX42" fmla="*/ 6036697 w 6502401"/>
              <a:gd name="connsiteY42" fmla="*/ 2508250 h 6502400"/>
              <a:gd name="connsiteX43" fmla="*/ 6022408 w 6502401"/>
              <a:gd name="connsiteY43" fmla="*/ 2522008 h 6502400"/>
              <a:gd name="connsiteX44" fmla="*/ 5991185 w 6502401"/>
              <a:gd name="connsiteY44" fmla="*/ 2542646 h 6502400"/>
              <a:gd name="connsiteX45" fmla="*/ 5956786 w 6502401"/>
              <a:gd name="connsiteY45" fmla="*/ 2556933 h 6502400"/>
              <a:gd name="connsiteX46" fmla="*/ 5920270 w 6502401"/>
              <a:gd name="connsiteY46" fmla="*/ 2563813 h 6502400"/>
              <a:gd name="connsiteX47" fmla="*/ 5883755 w 6502401"/>
              <a:gd name="connsiteY47" fmla="*/ 2563813 h 6502400"/>
              <a:gd name="connsiteX48" fmla="*/ 5847769 w 6502401"/>
              <a:gd name="connsiteY48" fmla="*/ 2556933 h 6502400"/>
              <a:gd name="connsiteX49" fmla="*/ 5813370 w 6502401"/>
              <a:gd name="connsiteY49" fmla="*/ 2542646 h 6502400"/>
              <a:gd name="connsiteX50" fmla="*/ 5781617 w 6502401"/>
              <a:gd name="connsiteY50" fmla="*/ 2522008 h 6502400"/>
              <a:gd name="connsiteX51" fmla="*/ 5767858 w 6502401"/>
              <a:gd name="connsiteY51" fmla="*/ 2508250 h 6502400"/>
              <a:gd name="connsiteX52" fmla="*/ 5522305 w 6502401"/>
              <a:gd name="connsiteY52" fmla="*/ 2263775 h 6502400"/>
              <a:gd name="connsiteX53" fmla="*/ 3771678 w 6502401"/>
              <a:gd name="connsiteY53" fmla="*/ 4014258 h 6502400"/>
              <a:gd name="connsiteX54" fmla="*/ 2034283 w 6502401"/>
              <a:gd name="connsiteY54" fmla="*/ 5750454 h 6502400"/>
              <a:gd name="connsiteX55" fmla="*/ 2004118 w 6502401"/>
              <a:gd name="connsiteY55" fmla="*/ 5780088 h 6502400"/>
              <a:gd name="connsiteX56" fmla="*/ 1936908 w 6502401"/>
              <a:gd name="connsiteY56" fmla="*/ 5832475 h 6502400"/>
              <a:gd name="connsiteX57" fmla="*/ 1865465 w 6502401"/>
              <a:gd name="connsiteY57" fmla="*/ 5876925 h 6502400"/>
              <a:gd name="connsiteX58" fmla="*/ 1789259 w 6502401"/>
              <a:gd name="connsiteY58" fmla="*/ 5911850 h 6502400"/>
              <a:gd name="connsiteX59" fmla="*/ 1709877 w 6502401"/>
              <a:gd name="connsiteY59" fmla="*/ 5938838 h 6502400"/>
              <a:gd name="connsiteX60" fmla="*/ 1627320 w 6502401"/>
              <a:gd name="connsiteY60" fmla="*/ 5955242 h 6502400"/>
              <a:gd name="connsiteX61" fmla="*/ 1543705 w 6502401"/>
              <a:gd name="connsiteY61" fmla="*/ 5963709 h 6502400"/>
              <a:gd name="connsiteX62" fmla="*/ 1459032 w 6502401"/>
              <a:gd name="connsiteY62" fmla="*/ 5961592 h 6502400"/>
              <a:gd name="connsiteX63" fmla="*/ 1417224 w 6502401"/>
              <a:gd name="connsiteY63" fmla="*/ 5956300 h 6502400"/>
              <a:gd name="connsiteX64" fmla="*/ 890660 w 6502401"/>
              <a:gd name="connsiteY64" fmla="*/ 5881688 h 6502400"/>
              <a:gd name="connsiteX65" fmla="*/ 324935 w 6502401"/>
              <a:gd name="connsiteY65" fmla="*/ 6446838 h 6502400"/>
              <a:gd name="connsiteX66" fmla="*/ 310646 w 6502401"/>
              <a:gd name="connsiteY66" fmla="*/ 6460596 h 6502400"/>
              <a:gd name="connsiteX67" fmla="*/ 278364 w 6502401"/>
              <a:gd name="connsiteY67" fmla="*/ 6481234 h 6502400"/>
              <a:gd name="connsiteX68" fmla="*/ 243966 w 6502401"/>
              <a:gd name="connsiteY68" fmla="*/ 6494992 h 6502400"/>
              <a:gd name="connsiteX69" fmla="*/ 208509 w 6502401"/>
              <a:gd name="connsiteY69" fmla="*/ 6502400 h 6502400"/>
              <a:gd name="connsiteX70" fmla="*/ 171464 w 6502401"/>
              <a:gd name="connsiteY70" fmla="*/ 6502400 h 6502400"/>
              <a:gd name="connsiteX71" fmla="*/ 136007 w 6502401"/>
              <a:gd name="connsiteY71" fmla="*/ 6494992 h 6502400"/>
              <a:gd name="connsiteX72" fmla="*/ 101608 w 6502401"/>
              <a:gd name="connsiteY72" fmla="*/ 6481234 h 6502400"/>
              <a:gd name="connsiteX73" fmla="*/ 69856 w 6502401"/>
              <a:gd name="connsiteY73" fmla="*/ 6460596 h 6502400"/>
              <a:gd name="connsiteX74" fmla="*/ 55038 w 6502401"/>
              <a:gd name="connsiteY74" fmla="*/ 6446838 h 6502400"/>
              <a:gd name="connsiteX75" fmla="*/ 42337 w 6502401"/>
              <a:gd name="connsiteY75" fmla="*/ 6432550 h 6502400"/>
              <a:gd name="connsiteX76" fmla="*/ 20639 w 6502401"/>
              <a:gd name="connsiteY76" fmla="*/ 6401329 h 6502400"/>
              <a:gd name="connsiteX77" fmla="*/ 6880 w 6502401"/>
              <a:gd name="connsiteY77" fmla="*/ 6366934 h 6502400"/>
              <a:gd name="connsiteX78" fmla="*/ 0 w 6502401"/>
              <a:gd name="connsiteY78" fmla="*/ 6330421 h 6502400"/>
              <a:gd name="connsiteX79" fmla="*/ 0 w 6502401"/>
              <a:gd name="connsiteY79" fmla="*/ 6293909 h 6502400"/>
              <a:gd name="connsiteX80" fmla="*/ 6880 w 6502401"/>
              <a:gd name="connsiteY80" fmla="*/ 6257925 h 6502400"/>
              <a:gd name="connsiteX81" fmla="*/ 20639 w 6502401"/>
              <a:gd name="connsiteY81" fmla="*/ 6223529 h 6502400"/>
              <a:gd name="connsiteX82" fmla="*/ 42337 w 6502401"/>
              <a:gd name="connsiteY82" fmla="*/ 6191779 h 6502400"/>
              <a:gd name="connsiteX83" fmla="*/ 55038 w 6502401"/>
              <a:gd name="connsiteY83" fmla="*/ 6178021 h 6502400"/>
              <a:gd name="connsiteX84" fmla="*/ 621292 w 6502401"/>
              <a:gd name="connsiteY84" fmla="*/ 5611813 h 6502400"/>
              <a:gd name="connsiteX85" fmla="*/ 546145 w 6502401"/>
              <a:gd name="connsiteY85" fmla="*/ 5085821 h 6502400"/>
              <a:gd name="connsiteX86" fmla="*/ 540853 w 6502401"/>
              <a:gd name="connsiteY86" fmla="*/ 5042959 h 6502400"/>
              <a:gd name="connsiteX87" fmla="*/ 539265 w 6502401"/>
              <a:gd name="connsiteY87" fmla="*/ 4958821 h 6502400"/>
              <a:gd name="connsiteX88" fmla="*/ 546674 w 6502401"/>
              <a:gd name="connsiteY88" fmla="*/ 4874684 h 6502400"/>
              <a:gd name="connsiteX89" fmla="*/ 564138 w 6502401"/>
              <a:gd name="connsiteY89" fmla="*/ 4792663 h 6502400"/>
              <a:gd name="connsiteX90" fmla="*/ 590069 w 6502401"/>
              <a:gd name="connsiteY90" fmla="*/ 4713288 h 6502400"/>
              <a:gd name="connsiteX91" fmla="*/ 626055 w 6502401"/>
              <a:gd name="connsiteY91" fmla="*/ 4637088 h 6502400"/>
              <a:gd name="connsiteX92" fmla="*/ 669980 w 6502401"/>
              <a:gd name="connsiteY92" fmla="*/ 4565121 h 6502400"/>
              <a:gd name="connsiteX93" fmla="*/ 721842 w 6502401"/>
              <a:gd name="connsiteY93" fmla="*/ 4498975 h 6502400"/>
              <a:gd name="connsiteX94" fmla="*/ 752007 w 6502401"/>
              <a:gd name="connsiteY94" fmla="*/ 4467754 h 6502400"/>
              <a:gd name="connsiteX95" fmla="*/ 2468235 w 6502401"/>
              <a:gd name="connsiteY95" fmla="*/ 2752196 h 6502400"/>
              <a:gd name="connsiteX96" fmla="*/ 4239500 w 6502401"/>
              <a:gd name="connsiteY96" fmla="*/ 981075 h 6502400"/>
              <a:gd name="connsiteX97" fmla="*/ 3993947 w 6502401"/>
              <a:gd name="connsiteY97" fmla="*/ 735542 h 6502400"/>
              <a:gd name="connsiteX98" fmla="*/ 3981246 w 6502401"/>
              <a:gd name="connsiteY98" fmla="*/ 721254 h 6502400"/>
              <a:gd name="connsiteX99" fmla="*/ 3959548 w 6502401"/>
              <a:gd name="connsiteY99" fmla="*/ 688975 h 6502400"/>
              <a:gd name="connsiteX100" fmla="*/ 3945789 w 6502401"/>
              <a:gd name="connsiteY100" fmla="*/ 655108 h 6502400"/>
              <a:gd name="connsiteX101" fmla="*/ 3939438 w 6502401"/>
              <a:gd name="connsiteY101" fmla="*/ 619125 h 6502400"/>
              <a:gd name="connsiteX102" fmla="*/ 3939438 w 6502401"/>
              <a:gd name="connsiteY102" fmla="*/ 582613 h 6502400"/>
              <a:gd name="connsiteX103" fmla="*/ 3945789 w 6502401"/>
              <a:gd name="connsiteY103" fmla="*/ 546629 h 6502400"/>
              <a:gd name="connsiteX104" fmla="*/ 3959548 w 6502401"/>
              <a:gd name="connsiteY104" fmla="*/ 512233 h 6502400"/>
              <a:gd name="connsiteX105" fmla="*/ 3981246 w 6502401"/>
              <a:gd name="connsiteY105" fmla="*/ 480483 h 6502400"/>
              <a:gd name="connsiteX106" fmla="*/ 3993947 w 6502401"/>
              <a:gd name="connsiteY106" fmla="*/ 465667 h 6502400"/>
              <a:gd name="connsiteX107" fmla="*/ 4008764 w 6502401"/>
              <a:gd name="connsiteY107" fmla="*/ 452967 h 6502400"/>
              <a:gd name="connsiteX108" fmla="*/ 4039988 w 6502401"/>
              <a:gd name="connsiteY108" fmla="*/ 431800 h 6502400"/>
              <a:gd name="connsiteX109" fmla="*/ 4074916 w 6502401"/>
              <a:gd name="connsiteY109" fmla="*/ 418042 h 6502400"/>
              <a:gd name="connsiteX110" fmla="*/ 4110902 w 6502401"/>
              <a:gd name="connsiteY110" fmla="*/ 411163 h 6502400"/>
              <a:gd name="connsiteX111" fmla="*/ 4147417 w 6502401"/>
              <a:gd name="connsiteY111" fmla="*/ 411163 h 6502400"/>
              <a:gd name="connsiteX112" fmla="*/ 4182875 w 6502401"/>
              <a:gd name="connsiteY112" fmla="*/ 418042 h 6502400"/>
              <a:gd name="connsiteX113" fmla="*/ 4217273 w 6502401"/>
              <a:gd name="connsiteY113" fmla="*/ 431800 h 6502400"/>
              <a:gd name="connsiteX114" fmla="*/ 4249555 w 6502401"/>
              <a:gd name="connsiteY114" fmla="*/ 452967 h 6502400"/>
              <a:gd name="connsiteX115" fmla="*/ 4263844 w 6502401"/>
              <a:gd name="connsiteY115" fmla="*/ 465667 h 6502400"/>
              <a:gd name="connsiteX116" fmla="*/ 4508339 w 6502401"/>
              <a:gd name="connsiteY116" fmla="*/ 711200 h 6502400"/>
              <a:gd name="connsiteX117" fmla="*/ 5007913 w 6502401"/>
              <a:gd name="connsiteY117" fmla="*/ 212725 h 6502400"/>
              <a:gd name="connsiteX118" fmla="*/ 5034373 w 6502401"/>
              <a:gd name="connsiteY118" fmla="*/ 186796 h 6502400"/>
              <a:gd name="connsiteX119" fmla="*/ 5091528 w 6502401"/>
              <a:gd name="connsiteY119" fmla="*/ 139700 h 6502400"/>
              <a:gd name="connsiteX120" fmla="*/ 5152387 w 6502401"/>
              <a:gd name="connsiteY120" fmla="*/ 100013 h 6502400"/>
              <a:gd name="connsiteX121" fmla="*/ 5215892 w 6502401"/>
              <a:gd name="connsiteY121" fmla="*/ 66675 h 6502400"/>
              <a:gd name="connsiteX122" fmla="*/ 5281514 w 6502401"/>
              <a:gd name="connsiteY122" fmla="*/ 39688 h 6502400"/>
              <a:gd name="connsiteX123" fmla="*/ 5348195 w 6502401"/>
              <a:gd name="connsiteY123" fmla="*/ 20108 h 6502400"/>
              <a:gd name="connsiteX124" fmla="*/ 5418050 w 6502401"/>
              <a:gd name="connsiteY124" fmla="*/ 6350 h 650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502401" h="6502400">
                <a:moveTo>
                  <a:pt x="4509870" y="1250950"/>
                </a:moveTo>
                <a:lnTo>
                  <a:pt x="3460751" y="2299449"/>
                </a:lnTo>
                <a:lnTo>
                  <a:pt x="4204979" y="3043238"/>
                </a:lnTo>
                <a:lnTo>
                  <a:pt x="5253039" y="1994739"/>
                </a:lnTo>
                <a:close/>
                <a:moveTo>
                  <a:pt x="5487377" y="0"/>
                </a:moveTo>
                <a:lnTo>
                  <a:pt x="5557233" y="0"/>
                </a:lnTo>
                <a:lnTo>
                  <a:pt x="5626559" y="6350"/>
                </a:lnTo>
                <a:lnTo>
                  <a:pt x="5695356" y="20108"/>
                </a:lnTo>
                <a:lnTo>
                  <a:pt x="5763095" y="39688"/>
                </a:lnTo>
                <a:lnTo>
                  <a:pt x="5828717" y="66675"/>
                </a:lnTo>
                <a:lnTo>
                  <a:pt x="5891693" y="100013"/>
                </a:lnTo>
                <a:lnTo>
                  <a:pt x="5953081" y="139700"/>
                </a:lnTo>
                <a:lnTo>
                  <a:pt x="6010236" y="186796"/>
                </a:lnTo>
                <a:lnTo>
                  <a:pt x="6036697" y="212725"/>
                </a:lnTo>
                <a:lnTo>
                  <a:pt x="6289659" y="465667"/>
                </a:lnTo>
                <a:lnTo>
                  <a:pt x="6316649" y="493183"/>
                </a:lnTo>
                <a:lnTo>
                  <a:pt x="6362690" y="550333"/>
                </a:lnTo>
                <a:lnTo>
                  <a:pt x="6402381" y="610658"/>
                </a:lnTo>
                <a:lnTo>
                  <a:pt x="6436250" y="674158"/>
                </a:lnTo>
                <a:lnTo>
                  <a:pt x="6462711" y="739246"/>
                </a:lnTo>
                <a:lnTo>
                  <a:pt x="6482820" y="807508"/>
                </a:lnTo>
                <a:lnTo>
                  <a:pt x="6495522" y="875771"/>
                </a:lnTo>
                <a:lnTo>
                  <a:pt x="6502401" y="946150"/>
                </a:lnTo>
                <a:lnTo>
                  <a:pt x="6502401" y="1015471"/>
                </a:lnTo>
                <a:lnTo>
                  <a:pt x="6495522" y="1085321"/>
                </a:lnTo>
                <a:lnTo>
                  <a:pt x="6482820" y="1154113"/>
                </a:lnTo>
                <a:lnTo>
                  <a:pt x="6462711" y="1221846"/>
                </a:lnTo>
                <a:lnTo>
                  <a:pt x="6436250" y="1287463"/>
                </a:lnTo>
                <a:lnTo>
                  <a:pt x="6402381" y="1350963"/>
                </a:lnTo>
                <a:lnTo>
                  <a:pt x="6362690" y="1410759"/>
                </a:lnTo>
                <a:lnTo>
                  <a:pt x="6316649" y="1467909"/>
                </a:lnTo>
                <a:lnTo>
                  <a:pt x="6289659" y="1495425"/>
                </a:lnTo>
                <a:lnTo>
                  <a:pt x="5791143" y="1993900"/>
                </a:lnTo>
                <a:lnTo>
                  <a:pt x="6036697" y="2239433"/>
                </a:lnTo>
                <a:lnTo>
                  <a:pt x="6050456" y="2253192"/>
                </a:lnTo>
                <a:lnTo>
                  <a:pt x="6071095" y="2284942"/>
                </a:lnTo>
                <a:lnTo>
                  <a:pt x="6084855" y="2319338"/>
                </a:lnTo>
                <a:lnTo>
                  <a:pt x="6092264" y="2355321"/>
                </a:lnTo>
                <a:lnTo>
                  <a:pt x="6092264" y="2391833"/>
                </a:lnTo>
                <a:lnTo>
                  <a:pt x="6084855" y="2428346"/>
                </a:lnTo>
                <a:lnTo>
                  <a:pt x="6071095" y="2462742"/>
                </a:lnTo>
                <a:lnTo>
                  <a:pt x="6050456" y="2493963"/>
                </a:lnTo>
                <a:lnTo>
                  <a:pt x="6036697" y="2508250"/>
                </a:lnTo>
                <a:lnTo>
                  <a:pt x="6022408" y="2522008"/>
                </a:lnTo>
                <a:lnTo>
                  <a:pt x="5991185" y="2542646"/>
                </a:lnTo>
                <a:lnTo>
                  <a:pt x="5956786" y="2556933"/>
                </a:lnTo>
                <a:lnTo>
                  <a:pt x="5920270" y="2563813"/>
                </a:lnTo>
                <a:lnTo>
                  <a:pt x="5883755" y="2563813"/>
                </a:lnTo>
                <a:lnTo>
                  <a:pt x="5847769" y="2556933"/>
                </a:lnTo>
                <a:lnTo>
                  <a:pt x="5813370" y="2542646"/>
                </a:lnTo>
                <a:lnTo>
                  <a:pt x="5781617" y="2522008"/>
                </a:lnTo>
                <a:lnTo>
                  <a:pt x="5767858" y="2508250"/>
                </a:lnTo>
                <a:lnTo>
                  <a:pt x="5522305" y="2263775"/>
                </a:lnTo>
                <a:lnTo>
                  <a:pt x="3771678" y="4014258"/>
                </a:lnTo>
                <a:lnTo>
                  <a:pt x="2034283" y="5750454"/>
                </a:lnTo>
                <a:lnTo>
                  <a:pt x="2004118" y="5780088"/>
                </a:lnTo>
                <a:lnTo>
                  <a:pt x="1936908" y="5832475"/>
                </a:lnTo>
                <a:lnTo>
                  <a:pt x="1865465" y="5876925"/>
                </a:lnTo>
                <a:lnTo>
                  <a:pt x="1789259" y="5911850"/>
                </a:lnTo>
                <a:lnTo>
                  <a:pt x="1709877" y="5938838"/>
                </a:lnTo>
                <a:lnTo>
                  <a:pt x="1627320" y="5955242"/>
                </a:lnTo>
                <a:lnTo>
                  <a:pt x="1543705" y="5963709"/>
                </a:lnTo>
                <a:lnTo>
                  <a:pt x="1459032" y="5961592"/>
                </a:lnTo>
                <a:lnTo>
                  <a:pt x="1417224" y="5956300"/>
                </a:lnTo>
                <a:lnTo>
                  <a:pt x="890660" y="5881688"/>
                </a:lnTo>
                <a:lnTo>
                  <a:pt x="324935" y="6446838"/>
                </a:lnTo>
                <a:lnTo>
                  <a:pt x="310646" y="6460596"/>
                </a:lnTo>
                <a:lnTo>
                  <a:pt x="278364" y="6481234"/>
                </a:lnTo>
                <a:lnTo>
                  <a:pt x="243966" y="6494992"/>
                </a:lnTo>
                <a:lnTo>
                  <a:pt x="208509" y="6502400"/>
                </a:lnTo>
                <a:lnTo>
                  <a:pt x="171464" y="6502400"/>
                </a:lnTo>
                <a:lnTo>
                  <a:pt x="136007" y="6494992"/>
                </a:lnTo>
                <a:lnTo>
                  <a:pt x="101608" y="6481234"/>
                </a:lnTo>
                <a:lnTo>
                  <a:pt x="69856" y="6460596"/>
                </a:lnTo>
                <a:lnTo>
                  <a:pt x="55038" y="6446838"/>
                </a:lnTo>
                <a:lnTo>
                  <a:pt x="42337" y="6432550"/>
                </a:lnTo>
                <a:lnTo>
                  <a:pt x="20639" y="6401329"/>
                </a:lnTo>
                <a:lnTo>
                  <a:pt x="6880" y="6366934"/>
                </a:lnTo>
                <a:lnTo>
                  <a:pt x="0" y="6330421"/>
                </a:lnTo>
                <a:lnTo>
                  <a:pt x="0" y="6293909"/>
                </a:lnTo>
                <a:lnTo>
                  <a:pt x="6880" y="6257925"/>
                </a:lnTo>
                <a:lnTo>
                  <a:pt x="20639" y="6223529"/>
                </a:lnTo>
                <a:lnTo>
                  <a:pt x="42337" y="6191779"/>
                </a:lnTo>
                <a:lnTo>
                  <a:pt x="55038" y="6178021"/>
                </a:lnTo>
                <a:lnTo>
                  <a:pt x="621292" y="5611813"/>
                </a:lnTo>
                <a:lnTo>
                  <a:pt x="546145" y="5085821"/>
                </a:lnTo>
                <a:lnTo>
                  <a:pt x="540853" y="5042959"/>
                </a:lnTo>
                <a:lnTo>
                  <a:pt x="539265" y="4958821"/>
                </a:lnTo>
                <a:lnTo>
                  <a:pt x="546674" y="4874684"/>
                </a:lnTo>
                <a:lnTo>
                  <a:pt x="564138" y="4792663"/>
                </a:lnTo>
                <a:lnTo>
                  <a:pt x="590069" y="4713288"/>
                </a:lnTo>
                <a:lnTo>
                  <a:pt x="626055" y="4637088"/>
                </a:lnTo>
                <a:lnTo>
                  <a:pt x="669980" y="4565121"/>
                </a:lnTo>
                <a:lnTo>
                  <a:pt x="721842" y="4498975"/>
                </a:lnTo>
                <a:lnTo>
                  <a:pt x="752007" y="4467754"/>
                </a:lnTo>
                <a:lnTo>
                  <a:pt x="2468235" y="2752196"/>
                </a:lnTo>
                <a:lnTo>
                  <a:pt x="4239500" y="981075"/>
                </a:lnTo>
                <a:lnTo>
                  <a:pt x="3993947" y="735542"/>
                </a:lnTo>
                <a:lnTo>
                  <a:pt x="3981246" y="721254"/>
                </a:lnTo>
                <a:lnTo>
                  <a:pt x="3959548" y="688975"/>
                </a:lnTo>
                <a:lnTo>
                  <a:pt x="3945789" y="655108"/>
                </a:lnTo>
                <a:lnTo>
                  <a:pt x="3939438" y="619125"/>
                </a:lnTo>
                <a:lnTo>
                  <a:pt x="3939438" y="582613"/>
                </a:lnTo>
                <a:lnTo>
                  <a:pt x="3945789" y="546629"/>
                </a:lnTo>
                <a:lnTo>
                  <a:pt x="3959548" y="512233"/>
                </a:lnTo>
                <a:lnTo>
                  <a:pt x="3981246" y="480483"/>
                </a:lnTo>
                <a:lnTo>
                  <a:pt x="3993947" y="465667"/>
                </a:lnTo>
                <a:lnTo>
                  <a:pt x="4008764" y="452967"/>
                </a:lnTo>
                <a:lnTo>
                  <a:pt x="4039988" y="431800"/>
                </a:lnTo>
                <a:lnTo>
                  <a:pt x="4074916" y="418042"/>
                </a:lnTo>
                <a:lnTo>
                  <a:pt x="4110902" y="411163"/>
                </a:lnTo>
                <a:lnTo>
                  <a:pt x="4147417" y="411163"/>
                </a:lnTo>
                <a:lnTo>
                  <a:pt x="4182875" y="418042"/>
                </a:lnTo>
                <a:lnTo>
                  <a:pt x="4217273" y="431800"/>
                </a:lnTo>
                <a:lnTo>
                  <a:pt x="4249555" y="452967"/>
                </a:lnTo>
                <a:lnTo>
                  <a:pt x="4263844" y="465667"/>
                </a:lnTo>
                <a:lnTo>
                  <a:pt x="4508339" y="711200"/>
                </a:lnTo>
                <a:lnTo>
                  <a:pt x="5007913" y="212725"/>
                </a:lnTo>
                <a:lnTo>
                  <a:pt x="5034373" y="186796"/>
                </a:lnTo>
                <a:lnTo>
                  <a:pt x="5091528" y="139700"/>
                </a:lnTo>
                <a:lnTo>
                  <a:pt x="5152387" y="100013"/>
                </a:lnTo>
                <a:lnTo>
                  <a:pt x="5215892" y="66675"/>
                </a:lnTo>
                <a:lnTo>
                  <a:pt x="5281514" y="39688"/>
                </a:lnTo>
                <a:lnTo>
                  <a:pt x="5348195" y="20108"/>
                </a:lnTo>
                <a:lnTo>
                  <a:pt x="5418050" y="6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9" name="Group 36">
            <a:extLst>
              <a:ext uri="{FF2B5EF4-FFF2-40B4-BE49-F238E27FC236}">
                <a16:creationId xmlns:a16="http://schemas.microsoft.com/office/drawing/2014/main" id="{650090B1-5797-125D-5239-6C5964E8CCA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78730" y="4563745"/>
            <a:ext cx="131445" cy="339725"/>
            <a:chOff x="5078730" y="4563745"/>
            <a:chExt cx="131445" cy="339725"/>
          </a:xfrm>
          <a:solidFill>
            <a:schemeClr val="bg1"/>
          </a:solidFill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495DECAB-E597-24D6-0ACC-E89BB0A42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9845" y="4563745"/>
              <a:ext cx="90170" cy="19177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Rectangle 38">
              <a:extLst>
                <a:ext uri="{FF2B5EF4-FFF2-40B4-BE49-F238E27FC236}">
                  <a16:creationId xmlns:a16="http://schemas.microsoft.com/office/drawing/2014/main" id="{7941D5A3-74BB-DAA6-7115-A7ADE5373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780" y="4785360"/>
              <a:ext cx="112395" cy="57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Rectangle 39">
              <a:extLst>
                <a:ext uri="{FF2B5EF4-FFF2-40B4-BE49-F238E27FC236}">
                  <a16:creationId xmlns:a16="http://schemas.microsoft.com/office/drawing/2014/main" id="{6148D29F-60B1-21EB-068F-4AE292F09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780" y="4796790"/>
              <a:ext cx="112395" cy="120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Rectangle 40">
              <a:extLst>
                <a:ext uri="{FF2B5EF4-FFF2-40B4-BE49-F238E27FC236}">
                  <a16:creationId xmlns:a16="http://schemas.microsoft.com/office/drawing/2014/main" id="{CAC531A5-D8B8-D686-EE53-CAA107848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780" y="4767580"/>
              <a:ext cx="112395" cy="120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D8B7D0DA-337B-D0D3-F893-E490B3BCB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730" y="4820285"/>
              <a:ext cx="130810" cy="83185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5718175" y="3375660"/>
            <a:ext cx="89662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b="1" kern="0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464935" y="5241290"/>
            <a:ext cx="89662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b="1" kern="0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705350" y="4964430"/>
            <a:ext cx="89662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b="1" kern="0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50" name="직사각형 49"/>
          <p:cNvSpPr>
            <a:spLocks/>
          </p:cNvSpPr>
          <p:nvPr/>
        </p:nvSpPr>
        <p:spPr>
          <a:xfrm>
            <a:off x="4871720" y="2870200"/>
            <a:ext cx="2579370" cy="2400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20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프로젝트</a:t>
            </a:r>
            <a:r>
              <a:rPr lang="ko-KR" altLang="ko-KR" sz="2000" b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개요</a:t>
            </a:r>
            <a:endParaRPr lang="ko-KR" altLang="en-US" sz="2000" b="1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20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게임</a:t>
            </a:r>
            <a:r>
              <a:rPr lang="ko-KR" altLang="ko-KR" sz="2000" b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디자인</a:t>
            </a:r>
            <a:endParaRPr lang="ko-KR" altLang="en-US" sz="2000" b="1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20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작업 분담</a:t>
            </a:r>
            <a:endParaRPr lang="ko-KR" altLang="en-US" sz="2000" b="1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20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개발 도구</a:t>
            </a:r>
            <a:endParaRPr lang="ko-KR" altLang="en-US" sz="2000" b="1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20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개발 일정</a:t>
            </a:r>
            <a:endParaRPr lang="ko-KR" altLang="en-US" sz="200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33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>
          <a:xfrm>
            <a:off x="118745" y="140970"/>
            <a:ext cx="12073890" cy="6720205"/>
            <a:chOff x="118745" y="140970"/>
            <a:chExt cx="12073890" cy="6720205"/>
          </a:xfrm>
        </p:grpSpPr>
        <p:sp>
          <p:nvSpPr>
            <p:cNvPr id="7" name="Rect 0"/>
            <p:cNvSpPr>
              <a:spLocks/>
            </p:cNvSpPr>
            <p:nvPr/>
          </p:nvSpPr>
          <p:spPr>
            <a:xfrm>
              <a:off x="252095" y="165735"/>
              <a:ext cx="11940540" cy="761365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  <a:effectLst>
              <a:outerShdw blurRad="50800" dist="38100" dir="16200000" rotWithShape="0">
                <a:srgbClr val="000000">
                  <a:alpha val="4705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r>
                <a:rPr lang="ko-KR" altLang="ko-KR" sz="2400" i="1">
                  <a:ln w="12700" cap="flat" cmpd="sng">
                    <a:solidFill>
                      <a:srgbClr val="000000">
                        <a:lumMod val="85000"/>
                        <a:lumOff val="15000"/>
                        <a:alpha val="100000"/>
                      </a:srgbClr>
                    </a:solidFill>
                    <a:prstDash val="solid"/>
                  </a:ln>
                  <a:solidFill>
                    <a:srgbClr val="00B0F0"/>
                  </a:solidFill>
                  <a:latin typeface="Tmon몬소리 Black" charset="0"/>
                  <a:ea typeface="Tmon몬소리 Black" charset="0"/>
                </a:rPr>
                <a:t>프로젝트 개요</a:t>
              </a:r>
              <a:r>
                <a:rPr lang="en-US" altLang="ko-KR" sz="2400" i="1">
                  <a:ln w="12700" cap="flat" cmpd="sng">
                    <a:solidFill>
                      <a:srgbClr val="000000">
                        <a:lumMod val="85000"/>
                        <a:lumOff val="15000"/>
                        <a:alpha val="100000"/>
                      </a:srgbClr>
                    </a:solidFill>
                    <a:prstDash val="solid"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Tmon몬소리 Black" charset="0"/>
                  <a:ea typeface="Tmon몬소리 Black" charset="0"/>
                </a:rPr>
                <a:t> </a:t>
              </a:r>
              <a:endParaRPr lang="ko-KR" altLang="en-US" sz="2400" i="1">
                <a:ln w="12700" cap="flat" cmpd="sng">
                  <a:solidFill>
                    <a:srgbClr val="000000">
                      <a:lumMod val="85000"/>
                      <a:lumOff val="15000"/>
                      <a:alpha val="10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Tmon몬소리 Black" charset="0"/>
                <a:ea typeface="Tmon몬소리 Black" charset="0"/>
              </a:endParaRPr>
            </a:p>
            <a:p>
              <a:pPr marL="0" indent="0" algn="ctr" latinLnBrk="0">
                <a:buFontTx/>
                <a:buNone/>
                <a:defRPr/>
              </a:pPr>
              <a:r>
                <a:rPr lang="ko-KR" altLang="ko-KR" sz="700">
                  <a:solidFill>
                    <a:srgbClr val="FFFFFF">
                      <a:lumMod val="65000"/>
                    </a:srgbClr>
                  </a:solidFill>
                  <a:latin typeface="맑은 고딕" charset="0"/>
                  <a:ea typeface="맑은 고딕" charset="0"/>
                  <a:cs typeface="+mn-cs"/>
                </a:rPr>
                <a:t>캡스톤 디자인 II</a:t>
              </a:r>
              <a:endParaRPr lang="ko-KR" altLang="en-US" sz="700">
                <a:solidFill>
                  <a:srgbClr val="FFFFFF">
                    <a:lumMod val="65000"/>
                  </a:srgbClr>
                </a:solidFill>
              </a:endParaRPr>
            </a:p>
          </p:txBody>
        </p:sp>
        <p:sp>
          <p:nvSpPr>
            <p:cNvPr id="12" name="Rect 0"/>
            <p:cNvSpPr>
              <a:spLocks/>
            </p:cNvSpPr>
            <p:nvPr/>
          </p:nvSpPr>
          <p:spPr>
            <a:xfrm>
              <a:off x="252095" y="205105"/>
              <a:ext cx="132715" cy="6656070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0">
              <a:noFill/>
              <a:prstDash/>
            </a:ln>
            <a:effectLst>
              <a:outerShdw blurRad="228600" dist="139700" dir="10800000" algn="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>
              <a:off x="660400" y="299720"/>
              <a:ext cx="310515" cy="3105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/>
            </a:ln>
            <a:effectLst>
              <a:innerShdw dist="50800" dir="18900000">
                <a:srgbClr val="000000">
                  <a:alpha val="83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1800000">
              <a:off x="118745" y="250190"/>
              <a:ext cx="736600" cy="310515"/>
            </a:xfrm>
            <a:prstGeom prst="arc">
              <a:avLst>
                <a:gd name="adj1" fmla="val 8098225"/>
                <a:gd name="adj2" fmla="val 20572151"/>
              </a:avLst>
            </a:prstGeom>
            <a:ln w="165100" cap="rnd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  <a:scene3d>
              <a:camera prst="orthographicFront"/>
              <a:lightRig rig="threePt" dir="t"/>
            </a:scene3d>
            <a:sp3d prstMaterial="plastic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Rect 0"/>
            <p:cNvSpPr>
              <a:spLocks/>
            </p:cNvSpPr>
            <p:nvPr/>
          </p:nvSpPr>
          <p:spPr>
            <a:xfrm>
              <a:off x="251460" y="281940"/>
              <a:ext cx="132715" cy="360680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320000">
              <a:off x="210820" y="140970"/>
              <a:ext cx="708660" cy="465455"/>
            </a:xfrm>
            <a:prstGeom prst="ellipse">
              <a:avLst/>
            </a:prstGeom>
            <a:solidFill>
              <a:schemeClr val="tx1">
                <a:alpha val="29830"/>
              </a:schemeClr>
            </a:solidFill>
            <a:ln w="0">
              <a:noFill/>
              <a:prstDash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8" name="Rect 0"/>
          <p:cNvSpPr>
            <a:spLocks/>
          </p:cNvSpPr>
          <p:nvPr/>
        </p:nvSpPr>
        <p:spPr>
          <a:xfrm>
            <a:off x="7785735" y="2470785"/>
            <a:ext cx="2939415" cy="24917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18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선정</a:t>
            </a:r>
            <a:r>
              <a:rPr lang="ko-KR" altLang="ko-KR" sz="1800" b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동기</a:t>
            </a:r>
            <a:endParaRPr lang="ko-KR" altLang="en-US" sz="1800" b="1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1400" b="1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12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빠르게</a:t>
            </a:r>
            <a:r>
              <a:rPr lang="ko-KR" altLang="en-US" sz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프로토타입을 개발할 수 </a:t>
            </a:r>
            <a:r>
              <a:rPr lang="ko-KR" altLang="en-US" sz="12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있음</a:t>
            </a:r>
            <a:endParaRPr lang="ko-KR" altLang="en-US" sz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12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에셋스토어에</a:t>
            </a:r>
            <a:r>
              <a:rPr lang="ko-KR" altLang="en-US" sz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관련 리소스가 많음</a:t>
            </a: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12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게임</a:t>
            </a:r>
            <a:r>
              <a:rPr lang="ko-KR" altLang="en-US" sz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특성상 수많은 경우의 수가 </a:t>
            </a:r>
            <a:r>
              <a:rPr lang="ko-KR" altLang="en-US" sz="12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있어</a:t>
            </a:r>
            <a:r>
              <a:rPr lang="ko-KR" altLang="en-US" sz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쉽게</a:t>
            </a:r>
            <a:r>
              <a:rPr lang="ko-KR" altLang="en-US" sz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질리지가</a:t>
            </a:r>
            <a:r>
              <a:rPr lang="ko-KR" altLang="en-US" sz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않음</a:t>
            </a:r>
            <a:endParaRPr lang="ko-KR" altLang="en-US" sz="120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1" name="도형 51"/>
          <p:cNvSpPr>
            <a:spLocks/>
          </p:cNvSpPr>
          <p:nvPr/>
        </p:nvSpPr>
        <p:spPr>
          <a:xfrm>
            <a:off x="3160395" y="5047615"/>
            <a:ext cx="2579370" cy="415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4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로그라이크 게임</a:t>
            </a:r>
            <a:endParaRPr lang="ko-KR" altLang="en-US" sz="80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52" name="그림 53" descr="C:/Users/GONG/AppData/Roaming/PolarisOffice/ETemp/16064_19924512/fImage926628433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9240" y="2156460"/>
            <a:ext cx="5812155" cy="2889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>
          <a:xfrm>
            <a:off x="118745" y="140970"/>
            <a:ext cx="12073890" cy="6720205"/>
            <a:chOff x="118745" y="140970"/>
            <a:chExt cx="12073890" cy="6720205"/>
          </a:xfrm>
        </p:grpSpPr>
        <p:sp>
          <p:nvSpPr>
            <p:cNvPr id="7" name="Rect 0"/>
            <p:cNvSpPr>
              <a:spLocks/>
            </p:cNvSpPr>
            <p:nvPr/>
          </p:nvSpPr>
          <p:spPr>
            <a:xfrm>
              <a:off x="252095" y="165735"/>
              <a:ext cx="11940540" cy="761365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  <a:effectLst>
              <a:outerShdw blurRad="50800" dist="38100" dir="16200000" rotWithShape="0">
                <a:srgbClr val="000000">
                  <a:alpha val="4705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r>
                <a:rPr lang="ko-KR" altLang="ko-KR" sz="2400" i="1">
                  <a:ln w="12700" cap="flat" cmpd="sng">
                    <a:solidFill>
                      <a:srgbClr val="000000">
                        <a:lumMod val="85000"/>
                        <a:lumOff val="15000"/>
                        <a:alpha val="100000"/>
                      </a:srgbClr>
                    </a:solidFill>
                    <a:prstDash val="solid"/>
                  </a:ln>
                  <a:solidFill>
                    <a:srgbClr val="00B0F0"/>
                  </a:solidFill>
                  <a:latin typeface="Tmon몬소리 Black" charset="0"/>
                  <a:ea typeface="Tmon몬소리 Black" charset="0"/>
                </a:rPr>
                <a:t>게임 디자인</a:t>
              </a:r>
              <a:r>
                <a:rPr lang="en-US" altLang="ko-KR" sz="2400" i="1">
                  <a:ln w="12700" cap="flat" cmpd="sng">
                    <a:solidFill>
                      <a:srgbClr val="000000">
                        <a:lumMod val="85000"/>
                        <a:lumOff val="15000"/>
                        <a:alpha val="100000"/>
                      </a:srgbClr>
                    </a:solidFill>
                    <a:prstDash val="solid"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Tmon몬소리 Black" charset="0"/>
                  <a:ea typeface="Tmon몬소리 Black" charset="0"/>
                </a:rPr>
                <a:t> </a:t>
              </a:r>
              <a:endParaRPr lang="ko-KR" altLang="en-US" sz="2400" i="1">
                <a:ln w="12700" cap="flat" cmpd="sng">
                  <a:solidFill>
                    <a:srgbClr val="000000">
                      <a:lumMod val="85000"/>
                      <a:lumOff val="15000"/>
                      <a:alpha val="10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Tmon몬소리 Black" charset="0"/>
                <a:ea typeface="Tmon몬소리 Black" charset="0"/>
              </a:endParaRPr>
            </a:p>
            <a:p>
              <a:pPr marL="0" indent="0" algn="ctr" latinLnBrk="0">
                <a:buFontTx/>
                <a:buNone/>
                <a:defRPr/>
              </a:pPr>
              <a:r>
                <a:rPr lang="ko-KR" altLang="ko-KR" sz="700">
                  <a:solidFill>
                    <a:srgbClr val="FFFFFF">
                      <a:lumMod val="65000"/>
                    </a:srgbClr>
                  </a:solidFill>
                  <a:latin typeface="맑은 고딕" charset="0"/>
                  <a:ea typeface="맑은 고딕" charset="0"/>
                  <a:cs typeface="+mn-cs"/>
                </a:rPr>
                <a:t>캡스톤 디자인 II</a:t>
              </a:r>
              <a:endParaRPr lang="ko-KR" altLang="en-US" sz="700">
                <a:solidFill>
                  <a:srgbClr val="FFFFFF">
                    <a:lumMod val="65000"/>
                  </a:srgbClr>
                </a:solidFill>
              </a:endParaRPr>
            </a:p>
          </p:txBody>
        </p:sp>
        <p:sp>
          <p:nvSpPr>
            <p:cNvPr id="12" name="Rect 0"/>
            <p:cNvSpPr>
              <a:spLocks/>
            </p:cNvSpPr>
            <p:nvPr/>
          </p:nvSpPr>
          <p:spPr>
            <a:xfrm>
              <a:off x="252095" y="205105"/>
              <a:ext cx="132715" cy="6656070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0">
              <a:noFill/>
              <a:prstDash/>
            </a:ln>
            <a:effectLst>
              <a:outerShdw blurRad="228600" dist="139700" dir="10800000" algn="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>
              <a:off x="660400" y="299720"/>
              <a:ext cx="310515" cy="3105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/>
            </a:ln>
            <a:effectLst>
              <a:innerShdw dist="50800" dir="18900000">
                <a:srgbClr val="000000">
                  <a:alpha val="83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1800000">
              <a:off x="118745" y="250190"/>
              <a:ext cx="736600" cy="310515"/>
            </a:xfrm>
            <a:prstGeom prst="arc">
              <a:avLst>
                <a:gd name="adj1" fmla="val 8098225"/>
                <a:gd name="adj2" fmla="val 20572151"/>
              </a:avLst>
            </a:prstGeom>
            <a:ln w="165100" cap="rnd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  <a:scene3d>
              <a:camera prst="orthographicFront"/>
              <a:lightRig rig="threePt" dir="t"/>
            </a:scene3d>
            <a:sp3d prstMaterial="plastic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Rect 0"/>
            <p:cNvSpPr>
              <a:spLocks/>
            </p:cNvSpPr>
            <p:nvPr/>
          </p:nvSpPr>
          <p:spPr>
            <a:xfrm>
              <a:off x="251460" y="281940"/>
              <a:ext cx="132715" cy="360680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320000">
              <a:off x="210820" y="140970"/>
              <a:ext cx="708660" cy="465455"/>
            </a:xfrm>
            <a:prstGeom prst="ellipse">
              <a:avLst/>
            </a:prstGeom>
            <a:solidFill>
              <a:schemeClr val="tx1">
                <a:alpha val="29830"/>
              </a:schemeClr>
            </a:solidFill>
            <a:ln w="0">
              <a:noFill/>
              <a:prstDash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50" name="Rect 0"/>
          <p:cNvSpPr>
            <a:spLocks/>
          </p:cNvSpPr>
          <p:nvPr/>
        </p:nvSpPr>
        <p:spPr>
          <a:xfrm>
            <a:off x="565785" y="4844415"/>
            <a:ext cx="2579370" cy="1177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4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도트</a:t>
            </a:r>
            <a:endParaRPr lang="ko-KR" altLang="en-US" sz="1400" b="1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1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에셋스토어에 수많은 픽셀 그래픽의 리소스가 있어 구하기 용이하고 없어도 쉽게 리소스 제작이 가능</a:t>
            </a:r>
            <a:endParaRPr lang="ko-KR" altLang="en-US" sz="80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51" name="그림 43" descr="C:/Users/GONG/AppData/Roaming/PolarisOffice/ETemp/16064_19924512/fImage1221354218467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928" t="30427" r="775" b="36328"/>
          <a:stretch>
            <a:fillRect/>
          </a:stretch>
        </p:blipFill>
        <p:spPr>
          <a:xfrm>
            <a:off x="7880350" y="2287905"/>
            <a:ext cx="3984625" cy="2280285"/>
          </a:xfrm>
          <a:prstGeom prst="rect">
            <a:avLst/>
          </a:prstGeom>
          <a:noFill/>
        </p:spPr>
      </p:pic>
      <p:pic>
        <p:nvPicPr>
          <p:cNvPr id="52" name="그림 44" descr="C:/Users/GONG/AppData/Roaming/PolarisOffice/ETemp/16064_19924512/fImage247564226334.jpe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99"/>
          <a:stretch>
            <a:fillRect/>
          </a:stretch>
        </p:blipFill>
        <p:spPr>
          <a:xfrm>
            <a:off x="660400" y="2339340"/>
            <a:ext cx="2393315" cy="2272030"/>
          </a:xfrm>
          <a:prstGeom prst="rect">
            <a:avLst/>
          </a:prstGeom>
          <a:noFill/>
        </p:spPr>
      </p:pic>
      <p:pic>
        <p:nvPicPr>
          <p:cNvPr id="53" name="그림 45" descr="C:/Users/GONG/AppData/Roaming/PolarisOffice/ETemp/16064_19924512/fImage876764236500.jpe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6150" y="2287905"/>
            <a:ext cx="4021455" cy="2262505"/>
          </a:xfrm>
          <a:prstGeom prst="rect">
            <a:avLst/>
          </a:prstGeom>
          <a:noFill/>
        </p:spPr>
      </p:pic>
      <p:sp>
        <p:nvSpPr>
          <p:cNvPr id="54" name="도형 46"/>
          <p:cNvSpPr>
            <a:spLocks/>
          </p:cNvSpPr>
          <p:nvPr/>
        </p:nvSpPr>
        <p:spPr>
          <a:xfrm>
            <a:off x="4212590" y="4794250"/>
            <a:ext cx="2579370" cy="1177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4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밝은 분위기</a:t>
            </a:r>
            <a:endParaRPr lang="ko-KR" altLang="en-US" sz="1400" b="1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1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접근하기 어렵지 않은 분위기를 조성하여 많은 사람이 플레이 할수 있게 함</a:t>
            </a:r>
            <a:endParaRPr lang="ko-KR" altLang="en-US" sz="80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5" name="도형 47"/>
          <p:cNvSpPr>
            <a:spLocks/>
          </p:cNvSpPr>
          <p:nvPr/>
        </p:nvSpPr>
        <p:spPr>
          <a:xfrm>
            <a:off x="8572500" y="4787900"/>
            <a:ext cx="2579370" cy="1177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4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매트로배니아</a:t>
            </a:r>
            <a:endParaRPr lang="ko-KR" altLang="en-US" sz="1400" b="1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1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한정된 배경을 최대한 효율적으로 활용하면서 설득력있고 지루하지 않게 구조화하는 설계</a:t>
            </a:r>
            <a:endParaRPr lang="ko-KR" altLang="en-US" sz="80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>
          <a:xfrm>
            <a:off x="118745" y="140970"/>
            <a:ext cx="12074525" cy="6720840"/>
            <a:chOff x="118745" y="140970"/>
            <a:chExt cx="12074525" cy="6720840"/>
          </a:xfrm>
        </p:grpSpPr>
        <p:sp>
          <p:nvSpPr>
            <p:cNvPr id="7" name="Rect 0"/>
            <p:cNvSpPr>
              <a:spLocks/>
            </p:cNvSpPr>
            <p:nvPr/>
          </p:nvSpPr>
          <p:spPr>
            <a:xfrm rot="0">
              <a:off x="252095" y="165735"/>
              <a:ext cx="11941810" cy="762635"/>
            </a:xfrm>
            <a:prstGeom prst="rect"/>
            <a:solidFill>
              <a:schemeClr val="bg1"/>
            </a:solidFill>
            <a:ln w="0">
              <a:noFill/>
              <a:prstDash/>
            </a:ln>
            <a:effectLst>
              <a:outerShdw sx="100000" sy="100000" blurRad="50800" dist="38100" dir="16200000" rotWithShape="0">
                <a:srgbClr val="000000">
                  <a:alpha val="3921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r>
                <a:rPr lang="ko-KR" altLang="ko-KR" sz="2400" i="1">
                  <a:ln w="12700" cap="flat" cmpd="sng">
                    <a:solidFill>
                      <a:srgbClr val="000000">
                        <a:lumMod val="85000"/>
                        <a:lumOff val="15000"/>
                        <a:alpha val="100000"/>
                      </a:srgbClr>
                    </a:solidFill>
                    <a:prstDash val="solid"/>
                  </a:ln>
                  <a:solidFill>
                    <a:srgbClr val="00B0F0"/>
                  </a:solidFill>
                  <a:latin typeface="Tmon몬소리 Black" charset="0"/>
                  <a:ea typeface="Tmon몬소리 Black" charset="0"/>
                </a:rPr>
                <a:t>작업</a:t>
              </a:r>
              <a:r>
                <a:rPr lang="ko-KR" altLang="ko-KR" sz="2400" i="1">
                  <a:ln w="12700" cap="flat" cmpd="sng">
                    <a:solidFill>
                      <a:srgbClr val="000000">
                        <a:lumMod val="85000"/>
                        <a:lumOff val="15000"/>
                        <a:alpha val="100000"/>
                      </a:srgbClr>
                    </a:solidFill>
                    <a:prstDash val="solid"/>
                  </a:ln>
                  <a:solidFill>
                    <a:srgbClr val="00B0F0"/>
                  </a:solidFill>
                  <a:latin typeface="Tmon몬소리 Black" charset="0"/>
                  <a:ea typeface="Tmon몬소리 Black" charset="0"/>
                </a:rPr>
                <a:t> 분담</a:t>
              </a:r>
              <a:r>
                <a:rPr lang="en-US" altLang="ko-KR" sz="2400" i="1">
                  <a:ln w="12700" cap="flat" cmpd="sng">
                    <a:solidFill>
                      <a:srgbClr val="000000">
                        <a:lumMod val="85000"/>
                        <a:lumOff val="15000"/>
                        <a:alpha val="100000"/>
                      </a:srgbClr>
                    </a:solidFill>
                    <a:prstDash val="solid"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Tmon몬소리 Black" charset="0"/>
                  <a:ea typeface="Tmon몬소리 Black" charset="0"/>
                </a:rPr>
                <a:t> </a:t>
              </a:r>
              <a:endParaRPr lang="ko-KR" altLang="en-US" sz="2400" i="1">
                <a:ln w="12700" cap="flat" cmpd="sng">
                  <a:solidFill>
                    <a:srgbClr val="000000">
                      <a:lumMod val="85000"/>
                      <a:lumOff val="15000"/>
                      <a:alpha val="10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Tmon몬소리 Black" charset="0"/>
                <a:ea typeface="Tmon몬소리 Black" charset="0"/>
              </a:endParaRPr>
            </a:p>
            <a:p>
              <a:pPr marL="0" indent="0" algn="ctr" latinLnBrk="0">
                <a:buFontTx/>
                <a:buNone/>
                <a:defRPr/>
              </a:pPr>
              <a:r>
                <a:rPr lang="ko-KR" altLang="ko-KR" sz="700">
                  <a:solidFill>
                    <a:srgbClr val="FFFFFF">
                      <a:lumMod val="65000"/>
                    </a:srgbClr>
                  </a:solidFill>
                  <a:latin typeface="맑은 고딕" charset="0"/>
                  <a:ea typeface="맑은 고딕" charset="0"/>
                  <a:cs typeface="+mn-cs"/>
                </a:rPr>
                <a:t>캡스톤</a:t>
              </a:r>
              <a:r>
                <a:rPr lang="ko-KR" altLang="ko-KR" sz="700">
                  <a:solidFill>
                    <a:srgbClr val="FFFFFF">
                      <a:lumMod val="65000"/>
                    </a:srgbClr>
                  </a:solidFill>
                  <a:latin typeface="맑은 고딕" charset="0"/>
                  <a:ea typeface="맑은 고딕" charset="0"/>
                  <a:cs typeface="+mn-cs"/>
                </a:rPr>
                <a:t> 디자인 II</a:t>
              </a:r>
              <a:endParaRPr lang="ko-KR" altLang="en-US" sz="700">
                <a:solidFill>
                  <a:srgbClr val="FFFFFF">
                    <a:lumMod val="65000"/>
                  </a:srgbClr>
                </a:solidFill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12" name="Rect 0"/>
            <p:cNvSpPr>
              <a:spLocks/>
            </p:cNvSpPr>
            <p:nvPr/>
          </p:nvSpPr>
          <p:spPr>
            <a:xfrm rot="0">
              <a:off x="252095" y="205105"/>
              <a:ext cx="133985" cy="6657340"/>
            </a:xfrm>
            <a:prstGeom prst="rect"/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0">
              <a:noFill/>
              <a:prstDash/>
            </a:ln>
            <a:effectLst>
              <a:outerShdw sx="100000" sy="100000" blurRad="228600" dist="139700" dir="10800000" rotWithShape="0" algn="r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 rot="0">
              <a:off x="660400" y="299720"/>
              <a:ext cx="311785" cy="311785"/>
            </a:xfrm>
            <a:prstGeom prst="ellipse"/>
            <a:solidFill>
              <a:schemeClr val="tx1">
                <a:lumMod val="50000"/>
                <a:lumOff val="50000"/>
              </a:schemeClr>
            </a:solidFill>
            <a:ln w="0">
              <a:noFill/>
              <a:prstDash/>
            </a:ln>
            <a:effectLst>
              <a:innerShdw blurRad="0" dist="50800" dir="18900000">
                <a:srgbClr val="000000">
                  <a:alpha val="83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1800000">
              <a:off x="118745" y="250190"/>
              <a:ext cx="737870" cy="311785"/>
            </a:xfrm>
            <a:prstGeom prst="arc">
              <a:avLst>
                <a:gd name="adj1" fmla="val 8098225"/>
                <a:gd name="adj2" fmla="val 20572151"/>
              </a:avLst>
            </a:prstGeom>
            <a:ln w="165100" cap="rnd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  <a:scene3d>
              <a:camera prst="orthographicFront"/>
              <a:lightRig rig="threePt" dir="t"/>
            </a:scene3d>
            <a:sp3d prstMaterial="plastic">
              <a:bevelT w="76200" h="76200" prst="circ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Rect 0"/>
            <p:cNvSpPr>
              <a:spLocks/>
            </p:cNvSpPr>
            <p:nvPr/>
          </p:nvSpPr>
          <p:spPr>
            <a:xfrm rot="0">
              <a:off x="251460" y="281940"/>
              <a:ext cx="133985" cy="361950"/>
            </a:xfrm>
            <a:prstGeom prst="rect"/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320000">
              <a:off x="210820" y="140970"/>
              <a:ext cx="709930" cy="466725"/>
            </a:xfrm>
            <a:prstGeom prst="ellipse"/>
            <a:solidFill>
              <a:schemeClr val="tx1">
                <a:alpha val="27867"/>
              </a:schemeClr>
            </a:solidFill>
            <a:ln w="0">
              <a:noFill/>
              <a:prstDash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6" name="도형 2"/>
          <p:cNvSpPr>
            <a:spLocks/>
          </p:cNvSpPr>
          <p:nvPr/>
        </p:nvSpPr>
        <p:spPr>
          <a:xfrm>
            <a:off x="2132330" y="5313680"/>
            <a:ext cx="2580005" cy="923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4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캐릭터 상태 제어</a:t>
            </a:r>
            <a:endParaRPr lang="ko-KR" altLang="en-US" sz="1400" b="1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1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스테이트 패턴을 사용하여 캐릭터의 상태를 구현 </a:t>
            </a:r>
            <a:endParaRPr lang="ko-KR" altLang="en-US" sz="80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17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345" y="2592705"/>
            <a:ext cx="4491355" cy="2261870"/>
          </a:xfrm>
          <a:prstGeom prst="rect">
            <a:avLst/>
          </a:prstGeom>
          <a:noFill/>
        </p:spPr>
      </p:pic>
      <p:sp>
        <p:nvSpPr>
          <p:cNvPr id="18" name="도형 4"/>
          <p:cNvSpPr>
            <a:spLocks/>
          </p:cNvSpPr>
          <p:nvPr/>
        </p:nvSpPr>
        <p:spPr>
          <a:xfrm>
            <a:off x="7457440" y="5315585"/>
            <a:ext cx="2580005" cy="923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4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다양한 무기 구현</a:t>
            </a:r>
            <a:endParaRPr lang="ko-KR" altLang="en-US" sz="1400" b="1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1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데커레이터 패턴을 사용하여 다양한 무기의 바리에이션을 구현</a:t>
            </a:r>
            <a:endParaRPr lang="ko-KR" altLang="en-US" sz="80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19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" t="9181" r="28983" b="7247"/>
          <a:stretch>
            <a:fillRect/>
          </a:stretch>
        </p:blipFill>
        <p:spPr>
          <a:xfrm>
            <a:off x="6254115" y="2139315"/>
            <a:ext cx="4705985" cy="3175635"/>
          </a:xfrm>
          <a:prstGeom prst="rect">
            <a:avLst/>
          </a:prstGeom>
          <a:noFill/>
        </p:spPr>
      </p:pic>
      <p:sp>
        <p:nvSpPr>
          <p:cNvPr id="20" name="도형 25"/>
          <p:cNvSpPr>
            <a:spLocks/>
          </p:cNvSpPr>
          <p:nvPr/>
        </p:nvSpPr>
        <p:spPr>
          <a:xfrm>
            <a:off x="4319270" y="1121410"/>
            <a:ext cx="3683635" cy="9690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2400" b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  <a:cs typeface="+mn-cs"/>
              </a:rPr>
              <a:t>캐릭터 구현</a:t>
            </a:r>
            <a:endParaRPr lang="ko-KR" altLang="en-US" sz="1400" b="1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400" b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  <a:cs typeface="+mn-cs"/>
              </a:rPr>
              <a:t>김민혁</a:t>
            </a:r>
            <a:endParaRPr lang="ko-KR" altLang="en-US" sz="2400" b="1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>
          <a:xfrm>
            <a:off x="118745" y="140970"/>
            <a:ext cx="12074525" cy="6720840"/>
            <a:chOff x="118745" y="140970"/>
            <a:chExt cx="12074525" cy="6720840"/>
          </a:xfrm>
        </p:grpSpPr>
        <p:sp>
          <p:nvSpPr>
            <p:cNvPr id="7" name="Rect 0"/>
            <p:cNvSpPr>
              <a:spLocks/>
            </p:cNvSpPr>
            <p:nvPr/>
          </p:nvSpPr>
          <p:spPr>
            <a:xfrm>
              <a:off x="252095" y="165735"/>
              <a:ext cx="11941175" cy="76200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  <a:effectLst>
              <a:outerShdw blurRad="50800" dist="38100" dir="16200000" rotWithShape="0">
                <a:srgbClr val="000000">
                  <a:alpha val="4313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r>
                <a:rPr lang="ko-KR" altLang="ko-KR" sz="2400" i="1">
                  <a:ln w="12700" cap="flat" cmpd="sng">
                    <a:solidFill>
                      <a:srgbClr val="000000">
                        <a:lumMod val="85000"/>
                        <a:lumOff val="15000"/>
                        <a:alpha val="100000"/>
                      </a:srgbClr>
                    </a:solidFill>
                    <a:prstDash val="solid"/>
                  </a:ln>
                  <a:solidFill>
                    <a:srgbClr val="00B0F0"/>
                  </a:solidFill>
                  <a:latin typeface="Tmon몬소리 Black" charset="0"/>
                  <a:ea typeface="Tmon몬소리 Black" charset="0"/>
                </a:rPr>
                <a:t>작업 분담</a:t>
              </a:r>
              <a:r>
                <a:rPr lang="en-US" altLang="ko-KR" sz="2400" i="1">
                  <a:ln w="12700" cap="flat" cmpd="sng">
                    <a:solidFill>
                      <a:srgbClr val="000000">
                        <a:lumMod val="85000"/>
                        <a:lumOff val="15000"/>
                        <a:alpha val="100000"/>
                      </a:srgbClr>
                    </a:solidFill>
                    <a:prstDash val="solid"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Tmon몬소리 Black" charset="0"/>
                  <a:ea typeface="Tmon몬소리 Black" charset="0"/>
                </a:rPr>
                <a:t> </a:t>
              </a:r>
              <a:endParaRPr lang="ko-KR" altLang="en-US" sz="2400" i="1">
                <a:ln w="12700" cap="flat" cmpd="sng">
                  <a:solidFill>
                    <a:srgbClr val="000000">
                      <a:lumMod val="85000"/>
                      <a:lumOff val="15000"/>
                      <a:alpha val="10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Tmon몬소리 Black" charset="0"/>
                <a:ea typeface="Tmon몬소리 Black" charset="0"/>
              </a:endParaRPr>
            </a:p>
            <a:p>
              <a:pPr marL="0" indent="0" algn="ctr" latinLnBrk="0">
                <a:buFontTx/>
                <a:buNone/>
                <a:defRPr/>
              </a:pPr>
              <a:r>
                <a:rPr lang="ko-KR" altLang="ko-KR" sz="700">
                  <a:solidFill>
                    <a:srgbClr val="FFFFFF">
                      <a:lumMod val="65000"/>
                    </a:srgbClr>
                  </a:solidFill>
                  <a:latin typeface="맑은 고딕" charset="0"/>
                  <a:ea typeface="맑은 고딕" charset="0"/>
                  <a:cs typeface="+mn-cs"/>
                </a:rPr>
                <a:t>캡스톤 디자인 II</a:t>
              </a:r>
              <a:endParaRPr lang="ko-KR" altLang="en-US" sz="700">
                <a:solidFill>
                  <a:srgbClr val="FFFFFF">
                    <a:lumMod val="65000"/>
                  </a:srgbClr>
                </a:solidFill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12" name="Rect 0"/>
            <p:cNvSpPr>
              <a:spLocks/>
            </p:cNvSpPr>
            <p:nvPr/>
          </p:nvSpPr>
          <p:spPr>
            <a:xfrm>
              <a:off x="252095" y="205105"/>
              <a:ext cx="133350" cy="6656705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0">
              <a:noFill/>
              <a:prstDash/>
            </a:ln>
            <a:effectLst>
              <a:outerShdw blurRad="228600" dist="139700" dir="10800000" algn="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>
              <a:off x="660400" y="299720"/>
              <a:ext cx="311150" cy="31115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/>
            </a:ln>
            <a:effectLst>
              <a:innerShdw dist="50800" dir="18900000">
                <a:srgbClr val="000000">
                  <a:alpha val="83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1800000">
              <a:off x="118745" y="250190"/>
              <a:ext cx="737235" cy="311150"/>
            </a:xfrm>
            <a:prstGeom prst="arc">
              <a:avLst>
                <a:gd name="adj1" fmla="val 8098225"/>
                <a:gd name="adj2" fmla="val 20572151"/>
              </a:avLst>
            </a:prstGeom>
            <a:ln w="165100" cap="rnd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  <a:scene3d>
              <a:camera prst="orthographicFront"/>
              <a:lightRig rig="threePt" dir="t"/>
            </a:scene3d>
            <a:sp3d prstMaterial="plastic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Rect 0"/>
            <p:cNvSpPr>
              <a:spLocks/>
            </p:cNvSpPr>
            <p:nvPr/>
          </p:nvSpPr>
          <p:spPr>
            <a:xfrm>
              <a:off x="251460" y="281940"/>
              <a:ext cx="133350" cy="361315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320000">
              <a:off x="210820" y="140970"/>
              <a:ext cx="709295" cy="466090"/>
            </a:xfrm>
            <a:prstGeom prst="ellipse">
              <a:avLst/>
            </a:prstGeom>
            <a:solidFill>
              <a:schemeClr val="tx1">
                <a:alpha val="28652"/>
              </a:schemeClr>
            </a:solidFill>
            <a:ln w="0">
              <a:noFill/>
              <a:prstDash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6" name="Rect 0"/>
          <p:cNvSpPr>
            <a:spLocks/>
          </p:cNvSpPr>
          <p:nvPr/>
        </p:nvSpPr>
        <p:spPr>
          <a:xfrm>
            <a:off x="2272030" y="5252720"/>
            <a:ext cx="2580005" cy="1177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4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게임 자원 관리</a:t>
            </a:r>
            <a:endParaRPr lang="ko-KR" altLang="en-US" sz="1400" b="1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1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플레이어의 시작 게임설정등을 초기화하거나 UI, 사운드등의 자원을 관리 </a:t>
            </a:r>
            <a:endParaRPr lang="ko-KR" altLang="en-US" sz="80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>
            <a:off x="7406005" y="5255260"/>
            <a:ext cx="2580005" cy="923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4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진행상황 저장 및 불러오기</a:t>
            </a:r>
            <a:endParaRPr lang="ko-KR" altLang="en-US" sz="1400" b="1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1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보유한 자원으로 현재 진행상황을 저장하거나 불러오는 기능 구현</a:t>
            </a:r>
            <a:endParaRPr lang="ko-KR" altLang="en-US" sz="80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19" name="그림 6" descr="C:/Users/GONG/AppData/Roaming/PolarisOffice/ETemp/3776_8361976/fImage175939217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415" y="2174240"/>
            <a:ext cx="5177155" cy="2939415"/>
          </a:xfrm>
          <a:prstGeom prst="rect">
            <a:avLst/>
          </a:prstGeom>
          <a:noFill/>
        </p:spPr>
      </p:pic>
      <p:pic>
        <p:nvPicPr>
          <p:cNvPr id="20" name="그림 7" descr="C:/Users/GONG/AppData/Roaming/PolarisOffice/ETemp/3776_8361976/fImage78473218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95" y="2171700"/>
            <a:ext cx="4766945" cy="2952115"/>
          </a:xfrm>
          <a:prstGeom prst="rect">
            <a:avLst/>
          </a:prstGeom>
          <a:noFill/>
        </p:spPr>
      </p:pic>
      <p:sp>
        <p:nvSpPr>
          <p:cNvPr id="21" name="도형 26"/>
          <p:cNvSpPr>
            <a:spLocks/>
          </p:cNvSpPr>
          <p:nvPr/>
        </p:nvSpPr>
        <p:spPr>
          <a:xfrm>
            <a:off x="4319270" y="1121410"/>
            <a:ext cx="3683635" cy="927883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  <a:cs typeface="+mn-cs"/>
              </a:rPr>
              <a:t>게임 관리자</a:t>
            </a: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  <a:cs typeface="+mn-cs"/>
              </a:rPr>
              <a:t>여동현</a:t>
            </a:r>
            <a:endParaRPr lang="ko-KR" altLang="en-US" sz="24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>
          <a:xfrm>
            <a:off x="118745" y="140970"/>
            <a:ext cx="12074525" cy="6720840"/>
            <a:chOff x="118745" y="140970"/>
            <a:chExt cx="12074525" cy="6720840"/>
          </a:xfrm>
        </p:grpSpPr>
        <p:sp>
          <p:nvSpPr>
            <p:cNvPr id="7" name="Rect 0"/>
            <p:cNvSpPr>
              <a:spLocks/>
            </p:cNvSpPr>
            <p:nvPr/>
          </p:nvSpPr>
          <p:spPr>
            <a:xfrm>
              <a:off x="252095" y="165735"/>
              <a:ext cx="11941175" cy="76200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  <a:effectLst>
              <a:outerShdw blurRad="50800" dist="38100" dir="16200000" rotWithShape="0">
                <a:srgbClr val="000000">
                  <a:alpha val="4313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r>
                <a:rPr lang="ko-KR" altLang="ko-KR" sz="2400" i="1">
                  <a:ln w="12700" cap="flat" cmpd="sng">
                    <a:solidFill>
                      <a:srgbClr val="000000">
                        <a:lumMod val="85000"/>
                        <a:lumOff val="15000"/>
                        <a:alpha val="100000"/>
                      </a:srgbClr>
                    </a:solidFill>
                    <a:prstDash val="solid"/>
                  </a:ln>
                  <a:solidFill>
                    <a:srgbClr val="00B0F0"/>
                  </a:solidFill>
                  <a:latin typeface="Tmon몬소리 Black" charset="0"/>
                  <a:ea typeface="Tmon몬소리 Black" charset="0"/>
                </a:rPr>
                <a:t>작업 분담</a:t>
              </a:r>
              <a:r>
                <a:rPr lang="en-US" altLang="ko-KR" sz="2400" i="1">
                  <a:ln w="12700" cap="flat" cmpd="sng">
                    <a:solidFill>
                      <a:srgbClr val="000000">
                        <a:lumMod val="85000"/>
                        <a:lumOff val="15000"/>
                        <a:alpha val="100000"/>
                      </a:srgbClr>
                    </a:solidFill>
                    <a:prstDash val="solid"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Tmon몬소리 Black" charset="0"/>
                  <a:ea typeface="Tmon몬소리 Black" charset="0"/>
                </a:rPr>
                <a:t> </a:t>
              </a:r>
              <a:endParaRPr lang="ko-KR" altLang="en-US" sz="2400" i="1">
                <a:ln w="12700" cap="flat" cmpd="sng">
                  <a:solidFill>
                    <a:srgbClr val="000000">
                      <a:lumMod val="85000"/>
                      <a:lumOff val="15000"/>
                      <a:alpha val="10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Tmon몬소리 Black" charset="0"/>
                <a:ea typeface="Tmon몬소리 Black" charset="0"/>
              </a:endParaRPr>
            </a:p>
            <a:p>
              <a:pPr marL="0" indent="0" algn="ctr" latinLnBrk="0">
                <a:buFontTx/>
                <a:buNone/>
                <a:defRPr/>
              </a:pPr>
              <a:r>
                <a:rPr lang="ko-KR" altLang="ko-KR" sz="700">
                  <a:solidFill>
                    <a:srgbClr val="FFFFFF">
                      <a:lumMod val="65000"/>
                    </a:srgbClr>
                  </a:solidFill>
                  <a:latin typeface="맑은 고딕" charset="0"/>
                  <a:ea typeface="맑은 고딕" charset="0"/>
                  <a:cs typeface="+mn-cs"/>
                </a:rPr>
                <a:t>캡스톤 디자인 II</a:t>
              </a:r>
              <a:endParaRPr lang="ko-KR" altLang="en-US" sz="700">
                <a:solidFill>
                  <a:srgbClr val="FFFFFF">
                    <a:lumMod val="65000"/>
                  </a:srgbClr>
                </a:solidFill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12" name="Rect 0"/>
            <p:cNvSpPr>
              <a:spLocks/>
            </p:cNvSpPr>
            <p:nvPr/>
          </p:nvSpPr>
          <p:spPr>
            <a:xfrm>
              <a:off x="252095" y="205105"/>
              <a:ext cx="133350" cy="6656705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0">
              <a:noFill/>
              <a:prstDash/>
            </a:ln>
            <a:effectLst>
              <a:outerShdw blurRad="228600" dist="139700" dir="10800000" algn="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>
              <a:off x="660400" y="299720"/>
              <a:ext cx="311150" cy="31115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/>
            </a:ln>
            <a:effectLst>
              <a:innerShdw dist="50800" dir="18900000">
                <a:srgbClr val="000000">
                  <a:alpha val="83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1800000">
              <a:off x="118745" y="250190"/>
              <a:ext cx="737235" cy="311150"/>
            </a:xfrm>
            <a:prstGeom prst="arc">
              <a:avLst>
                <a:gd name="adj1" fmla="val 8098225"/>
                <a:gd name="adj2" fmla="val 20572151"/>
              </a:avLst>
            </a:prstGeom>
            <a:ln w="165100" cap="rnd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  <a:scene3d>
              <a:camera prst="orthographicFront"/>
              <a:lightRig rig="threePt" dir="t"/>
            </a:scene3d>
            <a:sp3d prstMaterial="plastic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Rect 0"/>
            <p:cNvSpPr>
              <a:spLocks/>
            </p:cNvSpPr>
            <p:nvPr/>
          </p:nvSpPr>
          <p:spPr>
            <a:xfrm>
              <a:off x="251460" y="281940"/>
              <a:ext cx="133350" cy="361315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320000">
              <a:off x="210820" y="140970"/>
              <a:ext cx="709295" cy="466090"/>
            </a:xfrm>
            <a:prstGeom prst="ellipse">
              <a:avLst/>
            </a:prstGeom>
            <a:solidFill>
              <a:schemeClr val="tx1">
                <a:alpha val="28652"/>
              </a:schemeClr>
            </a:solidFill>
            <a:ln w="0">
              <a:noFill/>
              <a:prstDash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6" name="Rect 0"/>
          <p:cNvSpPr>
            <a:spLocks/>
          </p:cNvSpPr>
          <p:nvPr/>
        </p:nvSpPr>
        <p:spPr>
          <a:xfrm>
            <a:off x="2585720" y="5217160"/>
            <a:ext cx="2580005" cy="1177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4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게임 제어</a:t>
            </a:r>
            <a:endParaRPr lang="ko-KR" altLang="en-US" sz="1400" b="1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1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프리팹 생성, 데이터 관리, 사운드 재생, UI, 입출력등을 제어하는 기능을 구현</a:t>
            </a:r>
            <a:endParaRPr lang="ko-KR" altLang="en-US" sz="80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>
            <a:off x="7719695" y="5219700"/>
            <a:ext cx="2580005" cy="923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4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기타 작업 지원</a:t>
            </a:r>
            <a:endParaRPr lang="ko-KR" altLang="en-US" sz="1400" b="1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1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다른 작업에서 필요한 기능이나 인원이 필요한 경우 지원</a:t>
            </a:r>
            <a:endParaRPr lang="ko-KR" altLang="en-US" sz="80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20" name="그림 8" descr="C:/Users/GONG/AppData/Roaming/PolarisOffice/ETemp/3776_8361976/fImage167942419169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155" y="2208530"/>
            <a:ext cx="4801870" cy="2871470"/>
          </a:xfrm>
          <a:prstGeom prst="rect">
            <a:avLst/>
          </a:prstGeom>
          <a:noFill/>
        </p:spPr>
      </p:pic>
      <p:pic>
        <p:nvPicPr>
          <p:cNvPr id="21" name="그림 9" descr="C:/Users/GONG/AppData/Roaming/PolarisOffice/ETemp/3776_8361976/fImage3613242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810" y="3018790"/>
            <a:ext cx="1272540" cy="127254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3" name="그림 11" descr="C:/Users/GONG/AppData/Roaming/PolarisOffice/ETemp/3776_8361976/fImage3613244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0" y="3018790"/>
            <a:ext cx="1272540" cy="127254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도형 21"/>
          <p:cNvSpPr>
            <a:spLocks/>
          </p:cNvSpPr>
          <p:nvPr/>
        </p:nvSpPr>
        <p:spPr>
          <a:xfrm>
            <a:off x="8777605" y="3408680"/>
            <a:ext cx="452755" cy="487680"/>
          </a:xfrm>
          <a:prstGeom prst="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도형 27"/>
          <p:cNvSpPr>
            <a:spLocks/>
          </p:cNvSpPr>
          <p:nvPr/>
        </p:nvSpPr>
        <p:spPr>
          <a:xfrm>
            <a:off x="4319270" y="1121410"/>
            <a:ext cx="3683635" cy="927883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  <a:cs typeface="+mn-cs"/>
              </a:rPr>
              <a:t>프레임 워크</a:t>
            </a: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박문수</a:t>
            </a:r>
            <a:r>
              <a:rPr lang="en-US" altLang="ko-KR" sz="1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김시훈</a:t>
            </a:r>
            <a:endParaRPr lang="ko-KR" altLang="en-US" sz="24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>
          <a:xfrm>
            <a:off x="118745" y="140970"/>
            <a:ext cx="12074525" cy="6720840"/>
            <a:chOff x="118745" y="140970"/>
            <a:chExt cx="12074525" cy="6720840"/>
          </a:xfrm>
        </p:grpSpPr>
        <p:sp>
          <p:nvSpPr>
            <p:cNvPr id="7" name="Rect 0"/>
            <p:cNvSpPr>
              <a:spLocks/>
            </p:cNvSpPr>
            <p:nvPr/>
          </p:nvSpPr>
          <p:spPr>
            <a:xfrm>
              <a:off x="252095" y="165735"/>
              <a:ext cx="11941175" cy="76200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  <a:effectLst>
              <a:outerShdw blurRad="50800" dist="38100" dir="16200000" rotWithShape="0">
                <a:srgbClr val="000000">
                  <a:alpha val="4313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r>
                <a:rPr lang="ko-KR" altLang="ko-KR" sz="2400" i="1">
                  <a:ln w="12700" cap="flat" cmpd="sng">
                    <a:solidFill>
                      <a:srgbClr val="000000">
                        <a:lumMod val="85000"/>
                        <a:lumOff val="15000"/>
                        <a:alpha val="100000"/>
                      </a:srgbClr>
                    </a:solidFill>
                    <a:prstDash val="solid"/>
                  </a:ln>
                  <a:solidFill>
                    <a:srgbClr val="00B0F0"/>
                  </a:solidFill>
                  <a:latin typeface="Tmon몬소리 Black" charset="0"/>
                  <a:ea typeface="Tmon몬소리 Black" charset="0"/>
                </a:rPr>
                <a:t>작업 분담</a:t>
              </a:r>
              <a:r>
                <a:rPr lang="en-US" altLang="ko-KR" sz="2400" i="1">
                  <a:ln w="12700" cap="flat" cmpd="sng">
                    <a:solidFill>
                      <a:srgbClr val="000000">
                        <a:lumMod val="85000"/>
                        <a:lumOff val="15000"/>
                        <a:alpha val="100000"/>
                      </a:srgbClr>
                    </a:solidFill>
                    <a:prstDash val="solid"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Tmon몬소리 Black" charset="0"/>
                  <a:ea typeface="Tmon몬소리 Black" charset="0"/>
                </a:rPr>
                <a:t> </a:t>
              </a:r>
              <a:endParaRPr lang="ko-KR" altLang="en-US" sz="2400" i="1">
                <a:ln w="12700" cap="flat" cmpd="sng">
                  <a:solidFill>
                    <a:srgbClr val="000000">
                      <a:lumMod val="85000"/>
                      <a:lumOff val="15000"/>
                      <a:alpha val="10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Tmon몬소리 Black" charset="0"/>
                <a:ea typeface="Tmon몬소리 Black" charset="0"/>
              </a:endParaRPr>
            </a:p>
            <a:p>
              <a:pPr marL="0" indent="0" algn="ctr" latinLnBrk="0">
                <a:buFontTx/>
                <a:buNone/>
                <a:defRPr/>
              </a:pPr>
              <a:r>
                <a:rPr lang="ko-KR" altLang="ko-KR" sz="700">
                  <a:solidFill>
                    <a:srgbClr val="FFFFFF">
                      <a:lumMod val="65000"/>
                    </a:srgbClr>
                  </a:solidFill>
                  <a:latin typeface="맑은 고딕" charset="0"/>
                  <a:ea typeface="맑은 고딕" charset="0"/>
                  <a:cs typeface="+mn-cs"/>
                </a:rPr>
                <a:t>캡스톤 디자인 II</a:t>
              </a:r>
              <a:endParaRPr lang="ko-KR" altLang="en-US" sz="700">
                <a:solidFill>
                  <a:srgbClr val="FFFFFF">
                    <a:lumMod val="65000"/>
                  </a:srgbClr>
                </a:solidFill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12" name="Rect 0"/>
            <p:cNvSpPr>
              <a:spLocks/>
            </p:cNvSpPr>
            <p:nvPr/>
          </p:nvSpPr>
          <p:spPr>
            <a:xfrm>
              <a:off x="252095" y="205105"/>
              <a:ext cx="133350" cy="6656705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0">
              <a:noFill/>
              <a:prstDash/>
            </a:ln>
            <a:effectLst>
              <a:outerShdw blurRad="228600" dist="139700" dir="10800000" algn="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>
              <a:off x="660400" y="299720"/>
              <a:ext cx="311150" cy="31115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/>
            </a:ln>
            <a:effectLst>
              <a:innerShdw dist="50800" dir="18900000">
                <a:srgbClr val="000000">
                  <a:alpha val="83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1800000">
              <a:off x="118745" y="250190"/>
              <a:ext cx="737235" cy="311150"/>
            </a:xfrm>
            <a:prstGeom prst="arc">
              <a:avLst>
                <a:gd name="adj1" fmla="val 8098225"/>
                <a:gd name="adj2" fmla="val 20572151"/>
              </a:avLst>
            </a:prstGeom>
            <a:ln w="165100" cap="rnd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  <a:scene3d>
              <a:camera prst="orthographicFront"/>
              <a:lightRig rig="threePt" dir="t"/>
            </a:scene3d>
            <a:sp3d prstMaterial="plastic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Rect 0"/>
            <p:cNvSpPr>
              <a:spLocks/>
            </p:cNvSpPr>
            <p:nvPr/>
          </p:nvSpPr>
          <p:spPr>
            <a:xfrm>
              <a:off x="251460" y="281940"/>
              <a:ext cx="133350" cy="361315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320000">
              <a:off x="210820" y="140970"/>
              <a:ext cx="709295" cy="466090"/>
            </a:xfrm>
            <a:prstGeom prst="ellipse">
              <a:avLst/>
            </a:prstGeom>
            <a:solidFill>
              <a:schemeClr val="tx1">
                <a:alpha val="28652"/>
              </a:schemeClr>
            </a:solidFill>
            <a:ln w="0">
              <a:noFill/>
              <a:prstDash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6" name="Rect 0"/>
          <p:cNvSpPr>
            <a:spLocks/>
          </p:cNvSpPr>
          <p:nvPr/>
        </p:nvSpPr>
        <p:spPr>
          <a:xfrm>
            <a:off x="2366645" y="5165725"/>
            <a:ext cx="2580005" cy="1177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4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스테이지 구현</a:t>
            </a:r>
            <a:endParaRPr lang="ko-KR" altLang="en-US" sz="1400" b="1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1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플레이어가 활동할 무대를 일정한 규칙에 벗어나지 않는 한도안에 랜덤생성하도록 구현</a:t>
            </a:r>
            <a:endParaRPr lang="ko-KR" altLang="en-US" sz="80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>
            <a:off x="7596505" y="5168265"/>
            <a:ext cx="2580005" cy="923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4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상호작용 구현</a:t>
            </a:r>
            <a:endParaRPr lang="ko-KR" altLang="en-US" sz="1400" b="1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1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Npc 거래기능등의 환경과 자연스러운 상호작용 구현</a:t>
            </a:r>
            <a:endParaRPr lang="ko-KR" altLang="en-US" sz="80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20" name="그림 23" descr="C:/Users/GONG/AppData/Roaming/PolarisOffice/ETemp/3776_8361976/fImage1104014246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35" y="2163445"/>
            <a:ext cx="5053965" cy="2873375"/>
          </a:xfrm>
          <a:prstGeom prst="rect">
            <a:avLst/>
          </a:prstGeom>
          <a:noFill/>
        </p:spPr>
      </p:pic>
      <p:pic>
        <p:nvPicPr>
          <p:cNvPr id="21" name="그림 24" descr="C:/Users/GONG/AppData/Roaming/PolarisOffice/ETemp/3776_8361976/fImage315599247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510" y="2052955"/>
            <a:ext cx="5149850" cy="3101975"/>
          </a:xfrm>
          <a:prstGeom prst="rect">
            <a:avLst/>
          </a:prstGeom>
          <a:noFill/>
        </p:spPr>
      </p:pic>
      <p:sp>
        <p:nvSpPr>
          <p:cNvPr id="22" name="도형 28"/>
          <p:cNvSpPr>
            <a:spLocks/>
          </p:cNvSpPr>
          <p:nvPr/>
        </p:nvSpPr>
        <p:spPr>
          <a:xfrm>
            <a:off x="4319270" y="1121410"/>
            <a:ext cx="3683635" cy="927883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  <a:cs typeface="+mn-cs"/>
              </a:rPr>
              <a:t>스테이지 구현</a:t>
            </a:r>
            <a:endParaRPr lang="ko-KR" altLang="en-US" sz="14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  <a:cs typeface="+mn-cs"/>
              </a:rPr>
              <a:t>김경민</a:t>
            </a:r>
            <a:endParaRPr lang="ko-KR" altLang="en-US" sz="24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>
          <a:xfrm>
            <a:off x="118745" y="140970"/>
            <a:ext cx="12073890" cy="6720205"/>
            <a:chOff x="118745" y="140970"/>
            <a:chExt cx="12073890" cy="6720205"/>
          </a:xfrm>
        </p:grpSpPr>
        <p:sp>
          <p:nvSpPr>
            <p:cNvPr id="7" name="Rect 0"/>
            <p:cNvSpPr>
              <a:spLocks/>
            </p:cNvSpPr>
            <p:nvPr/>
          </p:nvSpPr>
          <p:spPr>
            <a:xfrm>
              <a:off x="252095" y="165735"/>
              <a:ext cx="11940540" cy="761365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  <a:effectLst>
              <a:outerShdw blurRad="50800" dist="38100" dir="16200000" rotWithShape="0">
                <a:srgbClr val="000000">
                  <a:alpha val="4705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r>
                <a:rPr lang="ko-KR" altLang="ko-KR" sz="2400" i="1">
                  <a:ln w="12700" cap="flat" cmpd="sng">
                    <a:solidFill>
                      <a:srgbClr val="000000">
                        <a:lumMod val="85000"/>
                        <a:lumOff val="15000"/>
                        <a:alpha val="100000"/>
                      </a:srgbClr>
                    </a:solidFill>
                    <a:prstDash val="solid"/>
                  </a:ln>
                  <a:solidFill>
                    <a:srgbClr val="00B0F0"/>
                  </a:solidFill>
                  <a:latin typeface="Tmon몬소리 Black" charset="0"/>
                  <a:ea typeface="Tmon몬소리 Black" charset="0"/>
                </a:rPr>
                <a:t>개발 도구</a:t>
              </a:r>
              <a:r>
                <a:rPr lang="en-US" altLang="ko-KR" sz="2400" i="1">
                  <a:ln w="12700" cap="flat" cmpd="sng">
                    <a:solidFill>
                      <a:srgbClr val="000000">
                        <a:lumMod val="85000"/>
                        <a:lumOff val="15000"/>
                        <a:alpha val="100000"/>
                      </a:srgbClr>
                    </a:solidFill>
                    <a:prstDash val="solid"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Tmon몬소리 Black" charset="0"/>
                  <a:ea typeface="Tmon몬소리 Black" charset="0"/>
                </a:rPr>
                <a:t> </a:t>
              </a:r>
              <a:endParaRPr lang="ko-KR" altLang="en-US" sz="2400" i="1">
                <a:ln w="12700" cap="flat" cmpd="sng">
                  <a:solidFill>
                    <a:srgbClr val="000000">
                      <a:lumMod val="85000"/>
                      <a:lumOff val="15000"/>
                      <a:alpha val="10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Tmon몬소리 Black" charset="0"/>
                <a:ea typeface="Tmon몬소리 Black" charset="0"/>
              </a:endParaRPr>
            </a:p>
            <a:p>
              <a:pPr marL="0" indent="0" algn="ctr" latinLnBrk="0">
                <a:buFontTx/>
                <a:buNone/>
                <a:defRPr/>
              </a:pPr>
              <a:r>
                <a:rPr lang="ko-KR" altLang="ko-KR" sz="700">
                  <a:solidFill>
                    <a:srgbClr val="FFFFFF">
                      <a:lumMod val="65000"/>
                    </a:srgbClr>
                  </a:solidFill>
                  <a:latin typeface="맑은 고딕" charset="0"/>
                  <a:ea typeface="맑은 고딕" charset="0"/>
                  <a:cs typeface="+mn-cs"/>
                </a:rPr>
                <a:t>캡스톤 디자인 II</a:t>
              </a:r>
              <a:endParaRPr lang="ko-KR" altLang="en-US" sz="700">
                <a:solidFill>
                  <a:srgbClr val="FFFFFF">
                    <a:lumMod val="65000"/>
                  </a:srgbClr>
                </a:solidFill>
              </a:endParaRPr>
            </a:p>
          </p:txBody>
        </p:sp>
        <p:sp>
          <p:nvSpPr>
            <p:cNvPr id="12" name="Rect 0"/>
            <p:cNvSpPr>
              <a:spLocks/>
            </p:cNvSpPr>
            <p:nvPr/>
          </p:nvSpPr>
          <p:spPr>
            <a:xfrm>
              <a:off x="252095" y="205105"/>
              <a:ext cx="132715" cy="6656070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0">
              <a:noFill/>
              <a:prstDash/>
            </a:ln>
            <a:effectLst>
              <a:outerShdw blurRad="228600" dist="139700" dir="10800000" algn="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>
              <a:off x="660400" y="299720"/>
              <a:ext cx="310515" cy="3105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/>
            </a:ln>
            <a:effectLst>
              <a:innerShdw dist="50800" dir="18900000">
                <a:srgbClr val="000000">
                  <a:alpha val="83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1800000">
              <a:off x="118745" y="250190"/>
              <a:ext cx="736600" cy="310515"/>
            </a:xfrm>
            <a:prstGeom prst="arc">
              <a:avLst>
                <a:gd name="adj1" fmla="val 8098225"/>
                <a:gd name="adj2" fmla="val 20572151"/>
              </a:avLst>
            </a:prstGeom>
            <a:ln w="165100" cap="rnd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  <a:scene3d>
              <a:camera prst="orthographicFront"/>
              <a:lightRig rig="threePt" dir="t"/>
            </a:scene3d>
            <a:sp3d prstMaterial="plastic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Rect 0"/>
            <p:cNvSpPr>
              <a:spLocks/>
            </p:cNvSpPr>
            <p:nvPr/>
          </p:nvSpPr>
          <p:spPr>
            <a:xfrm>
              <a:off x="251460" y="281940"/>
              <a:ext cx="132715" cy="360680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320000">
              <a:off x="210820" y="140970"/>
              <a:ext cx="708660" cy="465455"/>
            </a:xfrm>
            <a:prstGeom prst="ellipse">
              <a:avLst/>
            </a:prstGeom>
            <a:solidFill>
              <a:schemeClr val="tx1">
                <a:alpha val="29830"/>
              </a:schemeClr>
            </a:solidFill>
            <a:ln w="0">
              <a:noFill/>
              <a:prstDash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50" name="Rect 0"/>
          <p:cNvSpPr>
            <a:spLocks/>
          </p:cNvSpPr>
          <p:nvPr/>
        </p:nvSpPr>
        <p:spPr>
          <a:xfrm>
            <a:off x="923290" y="3695700"/>
            <a:ext cx="2579370" cy="923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4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유니티 엔진</a:t>
            </a:r>
            <a:endParaRPr lang="ko-KR" altLang="en-US" sz="1400" b="1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1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게임 엔진의 기능을 이용하여 빠르고 쉽게 게임을 개발</a:t>
            </a:r>
            <a:r>
              <a:rPr lang="ko-KR" altLang="en-US" sz="800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</a:p>
        </p:txBody>
      </p:sp>
      <p:pic>
        <p:nvPicPr>
          <p:cNvPr id="51" name="그림 3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5985" y="2296160"/>
            <a:ext cx="2627630" cy="1405255"/>
          </a:xfrm>
          <a:prstGeom prst="rect">
            <a:avLst/>
          </a:prstGeom>
          <a:noFill/>
        </p:spPr>
      </p:pic>
      <p:pic>
        <p:nvPicPr>
          <p:cNvPr id="52" name="그림 3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5520" y="2287905"/>
            <a:ext cx="2816225" cy="1401445"/>
          </a:xfrm>
          <a:prstGeom prst="rect">
            <a:avLst/>
          </a:prstGeom>
          <a:noFill/>
        </p:spPr>
      </p:pic>
      <p:pic>
        <p:nvPicPr>
          <p:cNvPr id="53" name="그림 3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9365" y="2305050"/>
            <a:ext cx="3071495" cy="1393190"/>
          </a:xfrm>
          <a:prstGeom prst="rect">
            <a:avLst/>
          </a:prstGeom>
          <a:noFill/>
        </p:spPr>
      </p:pic>
      <p:pic>
        <p:nvPicPr>
          <p:cNvPr id="54" name="그림 37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4430" y="2296795"/>
            <a:ext cx="1403350" cy="1401445"/>
          </a:xfrm>
          <a:prstGeom prst="rect">
            <a:avLst/>
          </a:prstGeom>
          <a:noFill/>
        </p:spPr>
      </p:pic>
      <p:sp>
        <p:nvSpPr>
          <p:cNvPr id="55" name="도형 38"/>
          <p:cNvSpPr>
            <a:spLocks/>
          </p:cNvSpPr>
          <p:nvPr/>
        </p:nvSpPr>
        <p:spPr>
          <a:xfrm>
            <a:off x="3648075" y="3689350"/>
            <a:ext cx="2579370" cy="923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4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비주얼 스튜디오</a:t>
            </a:r>
            <a:endParaRPr lang="ko-KR" altLang="en-US" sz="1400" b="1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1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마이크로소프트가 개발한 IDE을 이용해 C#으로 게임 기능을 구현</a:t>
            </a:r>
            <a:endParaRPr lang="ko-KR" altLang="en-US" sz="80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6" name="도형 39"/>
          <p:cNvSpPr>
            <a:spLocks/>
          </p:cNvSpPr>
          <p:nvPr/>
        </p:nvSpPr>
        <p:spPr>
          <a:xfrm>
            <a:off x="6598920" y="3691255"/>
            <a:ext cx="2579370" cy="923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4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깃허브</a:t>
            </a:r>
            <a:endParaRPr lang="ko-KR" altLang="en-US" sz="1400" b="1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1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깃허브의 소스코드 저장, 공유 기능을 이용해 협업 공간으로 사용</a:t>
            </a:r>
            <a:endParaRPr lang="ko-KR" altLang="en-US" sz="80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7" name="도형 40"/>
          <p:cNvSpPr>
            <a:spLocks/>
          </p:cNvSpPr>
          <p:nvPr/>
        </p:nvSpPr>
        <p:spPr>
          <a:xfrm>
            <a:off x="9462770" y="3693160"/>
            <a:ext cx="2579370" cy="923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4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DocFX</a:t>
            </a:r>
            <a:endParaRPr lang="ko-KR" altLang="en-US" sz="1400" b="1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1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DocFX를 이용한 코드의 문서화</a:t>
            </a:r>
            <a:endParaRPr lang="ko-KR" altLang="en-US" sz="110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1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그로인한</a:t>
            </a:r>
            <a:r>
              <a:rPr lang="ko-KR" altLang="en-US" sz="1100">
                <a:solidFill>
                  <a:srgbClr val="000000">
                    <a:lumMod val="65000"/>
                    <a:lumOff val="35000"/>
                  </a:srgbClr>
                </a:solidFill>
              </a:rPr>
              <a:t> 협업 생산성 향상</a:t>
            </a:r>
            <a:endParaRPr lang="ko-KR" altLang="en-US" sz="80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11</Pages>
  <Paragraphs>115</Paragraphs>
  <Words>328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Microsoft 계정</dc:creator>
  <cp:lastModifiedBy>박 문수</cp:lastModifiedBy>
  <dc:title>PowerPoint 프레젠테이션</dc:title>
  <cp:version>9.104.151.49087</cp:version>
  <dcterms:modified xsi:type="dcterms:W3CDTF">2023-03-08T12:02:54Z</dcterms:modified>
</cp:coreProperties>
</file>