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0" r:id="rId13"/>
  </p:sldMasterIdLst>
  <p:sldIdLst>
    <p:sldId id="257" r:id="rId15"/>
    <p:sldId id="258" r:id="rId16"/>
    <p:sldId id="265" r:id="rId17"/>
    <p:sldId id="266" r:id="rId18"/>
    <p:sldId id="270" r:id="rId19"/>
    <p:sldId id="271" r:id="rId20"/>
    <p:sldId id="273" r:id="rId21"/>
    <p:sldId id="272" r:id="rId22"/>
    <p:sldId id="268" r:id="rId23"/>
    <p:sldId id="269" r:id="rId24"/>
    <p:sldId id="26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2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2023-03-08-(Wednesday)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6.jpeg"></Relationship><Relationship Id="rId2" Type="http://schemas.openxmlformats.org/officeDocument/2006/relationships/image" Target="../media/image5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2" Type="http://schemas.openxmlformats.org/officeDocument/2006/relationships/image" Target="../media/image13.jpeg"></Relationship><Relationship Id="rId5" Type="http://schemas.openxmlformats.org/officeDocument/2006/relationships/image" Target="../media/image16.jpeg"></Relationship><Relationship Id="rId4" Type="http://schemas.openxmlformats.org/officeDocument/2006/relationships/image" Target="../media/image15.png"></Relationship><Relationship Id="rId6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45" y="140970"/>
            <a:ext cx="12073255" cy="6719570"/>
            <a:chOff x="118745" y="140970"/>
            <a:chExt cx="12073255" cy="67195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A88E7D0-BF93-2A1E-C0C9-87ADE6670C9D}"/>
                </a:ext>
              </a:extLst>
            </p:cNvPr>
            <p:cNvSpPr/>
            <p:nvPr/>
          </p:nvSpPr>
          <p:spPr>
            <a:xfrm>
              <a:off x="252095" y="165735"/>
              <a:ext cx="11939905" cy="760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3DA01B-93D8-5C6D-658F-B11D8EA8C773}"/>
                </a:ext>
              </a:extLst>
            </p:cNvPr>
            <p:cNvSpPr/>
            <p:nvPr/>
          </p:nvSpPr>
          <p:spPr>
            <a:xfrm>
              <a:off x="252095" y="205105"/>
              <a:ext cx="132080" cy="665543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959BAE2-C8C8-F598-8E62-2A91793AC46A}"/>
                </a:ext>
              </a:extLst>
            </p:cNvPr>
            <p:cNvSpPr/>
            <p:nvPr/>
          </p:nvSpPr>
          <p:spPr>
            <a:xfrm>
              <a:off x="660400" y="299720"/>
              <a:ext cx="309880" cy="309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87E3BD76-1BC0-24EB-1D92-B70F67F2BDEE}"/>
                </a:ext>
              </a:extLst>
            </p:cNvPr>
            <p:cNvSpPr/>
            <p:nvPr/>
          </p:nvSpPr>
          <p:spPr>
            <a:xfrm rot="1800000">
              <a:off x="118745" y="250190"/>
              <a:ext cx="735965" cy="30988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71EF86-14B6-F234-D688-4AD8FDA305EE}"/>
                </a:ext>
              </a:extLst>
            </p:cNvPr>
            <p:cNvSpPr/>
            <p:nvPr/>
          </p:nvSpPr>
          <p:spPr>
            <a:xfrm>
              <a:off x="251460" y="281940"/>
              <a:ext cx="132080" cy="36004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1DA20A2-0AAE-34FE-B920-F384105F1D25}"/>
                </a:ext>
              </a:extLst>
            </p:cNvPr>
            <p:cNvSpPr/>
            <p:nvPr/>
          </p:nvSpPr>
          <p:spPr>
            <a:xfrm rot="1344910">
              <a:off x="210820" y="140970"/>
              <a:ext cx="708025" cy="464820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>
            <a:spLocks/>
          </p:cNvSpPr>
          <p:nvPr/>
        </p:nvSpPr>
        <p:spPr>
          <a:xfrm>
            <a:off x="3112770" y="1764030"/>
            <a:ext cx="6096635" cy="1430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유니</a:t>
            </a:r>
            <a:r>
              <a:rPr lang="ko-KR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티를 사용하는 횡스크롤 게임</a:t>
            </a:r>
            <a:r>
              <a:rPr lang="en-US" altLang="ko-KR" sz="3600" i="0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rPr>
              <a:t> </a:t>
            </a:r>
            <a:endParaRPr lang="ko-KR" altLang="en-US" sz="3600" i="0">
              <a:ln w="12700" cap="flat" cmpd="sng">
                <a:solidFill>
                  <a:srgbClr val="000000">
                    <a:lumMod val="85000"/>
                    <a:lumOff val="15000"/>
                    <a:alpha val="100000"/>
                  </a:srgbClr>
                </a:solidFill>
                <a:prstDash val="solid"/>
              </a:ln>
              <a:solidFill>
                <a:srgbClr val="000000">
                  <a:lumMod val="75000"/>
                  <a:lumOff val="25000"/>
                </a:srgbClr>
              </a:solidFill>
              <a:latin typeface="Tmon몬소리 Black" charset="0"/>
              <a:ea typeface="Tmon몬소리 Black" charset="0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10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캡스톤 디자인 II</a:t>
            </a:r>
            <a:endParaRPr lang="ko-KR" altLang="en-US" sz="10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16" name="도형 1"/>
          <p:cNvSpPr>
            <a:spLocks/>
          </p:cNvSpPr>
          <p:nvPr/>
        </p:nvSpPr>
        <p:spPr>
          <a:xfrm>
            <a:off x="3115310" y="4410710"/>
            <a:ext cx="6096635" cy="1244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박문수 20163134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김민혁 20163116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김시훈 20182599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여동현 20182634</a:t>
            </a:r>
            <a:endParaRPr lang="ko-KR" altLang="en-US" sz="1500" b="0" i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  <a:p>
            <a:pPr marL="0" indent="0" algn="ctr" latinLnBrk="0">
              <a:buFontTx/>
              <a:buNone/>
              <a:defRPr/>
            </a:pPr>
            <a:r>
              <a:rPr lang="ko-KR" altLang="ko-KR" sz="1500" b="0" i="0">
                <a:ln w="9525" cap="rnd" cmpd="sng">
                  <a:solidFill>
                    <a:schemeClr val="tx1">
                      <a:lumMod val="65000"/>
                      <a:lumOff val="35000"/>
                      <a:alpha val="100000"/>
                    </a:schemeClr>
                  </a:solidFill>
                  <a:prstDash val="solid"/>
                  <a:bevel/>
                </a:ln>
                <a:solidFill>
                  <a:schemeClr val="bg1">
                    <a:lumMod val="50000"/>
                    <a:lumOff val="0"/>
                  </a:schemeClr>
                </a:solidFill>
                <a:latin typeface="굴림" charset="0"/>
                <a:ea typeface="굴림" charset="0"/>
              </a:rPr>
              <a:t>김경민 20172032</a:t>
            </a:r>
            <a:endParaRPr lang="ko-KR" altLang="en-US" sz="1500" b="0">
              <a:ln w="9525" cap="rnd" cmpd="sng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prstDash val="solid"/>
                <a:bevel/>
              </a:ln>
              <a:solidFill>
                <a:schemeClr val="bg1">
                  <a:lumMod val="50000"/>
                  <a:lumOff val="0"/>
                </a:schemeClr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8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개발 일정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6" name="표 32"/>
          <p:cNvGraphicFramePr>
            <a:graphicFrameLocks noGrp="1"/>
          </p:cNvGraphicFramePr>
          <p:nvPr/>
        </p:nvGraphicFramePr>
        <p:xfrm>
          <a:off x="821055" y="1530985"/>
          <a:ext cx="1067752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6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7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8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9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0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11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12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lang="ko-KR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14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15</a:t>
                      </a:r>
                      <a:endParaRPr lang="ko-KR" altLang="en-US" sz="1050" b="1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기획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게임에 필요한 기능 기획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디자인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프로토타입</a:t>
                      </a: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제작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latinLnBrk="0" hangingPunct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 할수 있는 버전을 빠르게 구현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</a:endParaRPr>
                    </a:p>
                  </a:txBody>
                  <a:tcPr marL="90170" marR="90170" marT="46990" marB="4699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게임개발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sz="1200" b="1" i="0" kern="1200">
                          <a:solidFill>
                            <a:schemeClr val="accent1">
                              <a:lumMod val="75000"/>
                              <a:lumOff val="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추가기능, 리팩토링, 디자인 패턴 적용</a:t>
                      </a:r>
                      <a:endParaRPr lang="ko-KR" altLang="en-US" sz="1050" b="1" i="0" kern="1200">
                        <a:solidFill>
                          <a:schemeClr val="accent1">
                            <a:lumMod val="75000"/>
                            <a:lumOff val="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테스트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5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수정</a:t>
                      </a:r>
                      <a:endParaRPr lang="ko-KR" altLang="en-US" sz="105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5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D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1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17" name="도형 5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8" name="도형 6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도형 7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8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형 9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도형 1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도형 12"/>
          <p:cNvSpPr>
            <a:spLocks/>
          </p:cNvSpPr>
          <p:nvPr/>
        </p:nvSpPr>
        <p:spPr>
          <a:xfrm>
            <a:off x="3980180" y="2844165"/>
            <a:ext cx="4237355" cy="737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8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감사합니다</a:t>
            </a:r>
            <a:endParaRPr lang="ko-KR" altLang="en-US" sz="2800" b="1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745" y="69850"/>
            <a:ext cx="12073255" cy="6790690"/>
            <a:chOff x="118745" y="69850"/>
            <a:chExt cx="12073255" cy="6790690"/>
          </a:xfrm>
        </p:grpSpPr>
        <p:sp>
          <p:nvSpPr>
            <p:cNvPr id="7" name="직사각형 6"/>
            <p:cNvSpPr>
              <a:spLocks/>
            </p:cNvSpPr>
            <p:nvPr/>
          </p:nvSpPr>
          <p:spPr>
            <a:xfrm>
              <a:off x="252095" y="69850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36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목차</a:t>
              </a:r>
              <a:endParaRPr lang="ko-KR" altLang="en-US" sz="36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B0F0"/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직사각형 11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타원 12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원호 13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직사각형 14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타원 1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16">
            <a:extLst>
              <a:ext uri="{FF2B5EF4-FFF2-40B4-BE49-F238E27FC236}">
                <a16:creationId xmlns:a16="http://schemas.microsoft.com/office/drawing/2014/main" id="{CCCC1598-560A-56C4-0FEB-9F5C4B9173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785" y="2972435"/>
            <a:ext cx="294005" cy="338455"/>
            <a:chOff x="6026785" y="2972435"/>
            <a:chExt cx="294005" cy="338455"/>
          </a:xfrm>
          <a:solidFill>
            <a:schemeClr val="bg1"/>
          </a:solidFill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A27C208-8608-B05C-D570-00AF961DB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785" y="2972435"/>
              <a:ext cx="294005" cy="301625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719DDB6-E394-EE51-0B1A-24F8A969F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5210" y="3265170"/>
              <a:ext cx="58420" cy="36195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3EB0AEEF-ABE7-4C2B-A641-EB9E2AED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695" y="3201670"/>
              <a:ext cx="48260" cy="48895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86B63DCE-7770-0DA2-0DBD-611677D5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70" y="3252470"/>
              <a:ext cx="56515" cy="57785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 32">
            <a:extLst>
              <a:ext uri="{FF2B5EF4-FFF2-40B4-BE49-F238E27FC236}">
                <a16:creationId xmlns:a16="http://schemas.microsoft.com/office/drawing/2014/main" id="{70606A63-D8EA-9CE9-A8B0-05708AEDFB4C}"/>
              </a:ext>
            </a:extLst>
          </p:cNvPr>
          <p:cNvSpPr>
            <a:spLocks/>
          </p:cNvSpPr>
          <p:nvPr/>
        </p:nvSpPr>
        <p:spPr bwMode="auto">
          <a:xfrm>
            <a:off x="6725285" y="4882515"/>
            <a:ext cx="328295" cy="328295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id="{650090B1-5797-125D-5239-6C5964E8CC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78730" y="4563745"/>
            <a:ext cx="131445" cy="339725"/>
            <a:chOff x="5078730" y="4563745"/>
            <a:chExt cx="131445" cy="339725"/>
          </a:xfrm>
          <a:solidFill>
            <a:schemeClr val="bg1"/>
          </a:solidFill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95DECAB-E597-24D6-0ACC-E89BB0A4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845" y="4563745"/>
              <a:ext cx="90170" cy="19177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7941D5A3-74BB-DAA6-7115-A7ADE537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85360"/>
              <a:ext cx="112395" cy="57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6148D29F-60B1-21EB-068F-4AE292F0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96790"/>
              <a:ext cx="112395" cy="120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CAC531A5-D8B8-D686-EE53-CAA10784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780" y="4767580"/>
              <a:ext cx="112395" cy="120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8B7D0DA-337B-D0D3-F893-E490B3BCB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730" y="4820285"/>
              <a:ext cx="130810" cy="83185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718175" y="337566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464935" y="524129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705350" y="4964430"/>
            <a:ext cx="89662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4871720" y="2870200"/>
            <a:ext cx="2580005" cy="2400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프로젝트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+mn-ea"/>
                <a:cs typeface="+mn-cs"/>
              </a:rPr>
              <a:t> 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개요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작업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목표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작업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 분담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개발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 도구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개발</a:t>
            </a: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 일정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3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프로젝트 개요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Rect 0"/>
          <p:cNvSpPr>
            <a:spLocks/>
          </p:cNvSpPr>
          <p:nvPr/>
        </p:nvSpPr>
        <p:spPr>
          <a:xfrm>
            <a:off x="7785735" y="2470785"/>
            <a:ext cx="2939415" cy="2491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선정</a:t>
            </a:r>
            <a:r>
              <a:rPr lang="ko-KR" altLang="ko-KR" sz="1800" b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동기</a:t>
            </a:r>
            <a:endParaRPr lang="ko-KR" altLang="en-US" sz="1800" b="1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빠르게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프로토타입을 개발할 수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있음</a:t>
            </a: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에셋스토어에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관련 리소스가 많음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특성상 수많은 경우의 수가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있어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쉽게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질리지가</a:t>
            </a:r>
            <a:r>
              <a:rPr lang="ko-KR" altLang="en-US" sz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않음</a:t>
            </a:r>
            <a:endParaRPr lang="ko-KR" altLang="en-US" sz="12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1" name="도형 51"/>
          <p:cNvSpPr>
            <a:spLocks/>
          </p:cNvSpPr>
          <p:nvPr/>
        </p:nvSpPr>
        <p:spPr>
          <a:xfrm>
            <a:off x="3160395" y="5047615"/>
            <a:ext cx="2579370" cy="415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로그라이크 게임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2" name="그림 53" descr="C:/Users/GONG/AppData/Roaming/PolarisOffice/ETemp/16064_19924512/fImage9266284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240" y="2156460"/>
            <a:ext cx="5812155" cy="288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게임 디자인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 0"/>
          <p:cNvSpPr>
            <a:spLocks/>
          </p:cNvSpPr>
          <p:nvPr/>
        </p:nvSpPr>
        <p:spPr>
          <a:xfrm>
            <a:off x="565785" y="4844415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도트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에셋스토어에 수많은 픽셀 그래픽의 리소스가 있어 구하기 용이하고 없어도 쉽게 리소스 제작이 가능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1" name="그림 43" descr="C:/Users/GONG/AppData/Roaming/PolarisOffice/ETemp/16064_19924512/fImage12213542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928" t="30427" r="775" b="36328"/>
          <a:stretch>
            <a:fillRect/>
          </a:stretch>
        </p:blipFill>
        <p:spPr>
          <a:xfrm>
            <a:off x="7880350" y="2287905"/>
            <a:ext cx="3984625" cy="2280285"/>
          </a:xfrm>
          <a:prstGeom prst="rect">
            <a:avLst/>
          </a:prstGeom>
          <a:noFill/>
        </p:spPr>
      </p:pic>
      <p:pic>
        <p:nvPicPr>
          <p:cNvPr id="52" name="그림 44" descr="C:/Users/GONG/AppData/Roaming/PolarisOffice/ETemp/16064_19924512/fImage247564226334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99"/>
          <a:stretch>
            <a:fillRect/>
          </a:stretch>
        </p:blipFill>
        <p:spPr>
          <a:xfrm>
            <a:off x="660400" y="2339340"/>
            <a:ext cx="2393315" cy="2272030"/>
          </a:xfrm>
          <a:prstGeom prst="rect">
            <a:avLst/>
          </a:prstGeom>
          <a:noFill/>
        </p:spPr>
      </p:pic>
      <p:pic>
        <p:nvPicPr>
          <p:cNvPr id="53" name="그림 45" descr="C:/Users/GONG/AppData/Roaming/PolarisOffice/ETemp/16064_19924512/fImage876764236500.jpe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150" y="2287905"/>
            <a:ext cx="4021455" cy="2262505"/>
          </a:xfrm>
          <a:prstGeom prst="rect">
            <a:avLst/>
          </a:prstGeom>
          <a:noFill/>
        </p:spPr>
      </p:pic>
      <p:sp>
        <p:nvSpPr>
          <p:cNvPr id="54" name="도형 46"/>
          <p:cNvSpPr>
            <a:spLocks/>
          </p:cNvSpPr>
          <p:nvPr/>
        </p:nvSpPr>
        <p:spPr>
          <a:xfrm>
            <a:off x="4212590" y="4794250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밝은 분위기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접근하기 어렵지 않은 분위기를 조성하여 많은 사람이 플레이 할수 있게 함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5" name="도형 47"/>
          <p:cNvSpPr>
            <a:spLocks/>
          </p:cNvSpPr>
          <p:nvPr/>
        </p:nvSpPr>
        <p:spPr>
          <a:xfrm>
            <a:off x="8572500" y="4787900"/>
            <a:ext cx="2579370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매트로배니아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한정된 배경을 최대한 효율적으로 활용하면서 설득력있고 지루하지 않게 구조화하는 설계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 rot="0">
              <a:off x="252095" y="165735"/>
              <a:ext cx="11941810" cy="7626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50800" dist="38100" dir="16200000" rotWithShape="0">
                <a:srgbClr val="000000">
                  <a:alpha val="3921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</a:t>
              </a: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</a:t>
              </a: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 rot="0">
              <a:off x="252095" y="205105"/>
              <a:ext cx="133985" cy="6657340"/>
            </a:xfrm>
            <a:prstGeom prst="rect"/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sx="100000" sy="100000" blurRad="228600" dist="139700" dir="10800000" rotWithShape="0" algn="r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 rot="0">
              <a:off x="660400" y="299720"/>
              <a:ext cx="311785" cy="311785"/>
            </a:xfrm>
            <a:prstGeom prst="ellipse"/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blurRad="0"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870" cy="31178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 w="76200" h="76200" prst="circ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 rot="0">
              <a:off x="251460" y="281940"/>
              <a:ext cx="133985" cy="361950"/>
            </a:xfrm>
            <a:prstGeom prst="rect"/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930" cy="466725"/>
            </a:xfrm>
            <a:prstGeom prst="ellipse"/>
            <a:solidFill>
              <a:schemeClr val="tx1">
                <a:alpha val="27867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도형 2"/>
          <p:cNvSpPr>
            <a:spLocks/>
          </p:cNvSpPr>
          <p:nvPr/>
        </p:nvSpPr>
        <p:spPr>
          <a:xfrm>
            <a:off x="2132330" y="531368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캐릭터 상태 제어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스테이트 패턴을 사용하여 캐릭터의 상태를 구현 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7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45" y="2592705"/>
            <a:ext cx="4491355" cy="2261870"/>
          </a:xfrm>
          <a:prstGeom prst="rect">
            <a:avLst/>
          </a:prstGeom>
          <a:noFill/>
        </p:spPr>
      </p:pic>
      <p:sp>
        <p:nvSpPr>
          <p:cNvPr id="18" name="도형 4"/>
          <p:cNvSpPr>
            <a:spLocks/>
          </p:cNvSpPr>
          <p:nvPr/>
        </p:nvSpPr>
        <p:spPr>
          <a:xfrm>
            <a:off x="7457440" y="5315585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다양한 무기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데커레이터 패턴을 사용하여 다양한 무기의 바리에이션을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9181" r="28983" b="7247"/>
          <a:stretch>
            <a:fillRect/>
          </a:stretch>
        </p:blipFill>
        <p:spPr>
          <a:xfrm>
            <a:off x="6254115" y="2139315"/>
            <a:ext cx="4705985" cy="3175635"/>
          </a:xfrm>
          <a:prstGeom prst="rect">
            <a:avLst/>
          </a:prstGeom>
          <a:noFill/>
        </p:spPr>
      </p:pic>
      <p:sp>
        <p:nvSpPr>
          <p:cNvPr id="20" name="도형 25"/>
          <p:cNvSpPr>
            <a:spLocks/>
          </p:cNvSpPr>
          <p:nvPr/>
        </p:nvSpPr>
        <p:spPr>
          <a:xfrm>
            <a:off x="4319270" y="1121410"/>
            <a:ext cx="3683635" cy="9690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캐릭터 구현</a:t>
            </a:r>
            <a:endParaRPr lang="ko-KR" altLang="en-US" sz="1400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김민혁</a:t>
            </a:r>
            <a:endParaRPr lang="ko-KR" altLang="en-US" sz="2400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272030" y="5252720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자원 관리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플레이어의 시작 게임설정등을 초기화하거나 UI, 사운드등의 자원을 관리 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406005" y="525526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진행상황 저장 및 불러오기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보유한 자원으로 현재 진행상황을 저장하거나 불러오는 기능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그림 6" descr="C:/Users/GONG/AppData/Roaming/PolarisOffice/ETemp/3776_8361976/fImage17593921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15" y="2174240"/>
            <a:ext cx="5177155" cy="2939415"/>
          </a:xfrm>
          <a:prstGeom prst="rect">
            <a:avLst/>
          </a:prstGeom>
          <a:noFill/>
        </p:spPr>
      </p:pic>
      <p:pic>
        <p:nvPicPr>
          <p:cNvPr id="20" name="그림 7" descr="C:/Users/GONG/AppData/Roaming/PolarisOffice/ETemp/3776_8361976/fImage7847321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95" y="2171700"/>
            <a:ext cx="4766945" cy="2952115"/>
          </a:xfrm>
          <a:prstGeom prst="rect">
            <a:avLst/>
          </a:prstGeom>
          <a:noFill/>
        </p:spPr>
      </p:pic>
      <p:sp>
        <p:nvSpPr>
          <p:cNvPr id="21" name="도형 26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관리자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여동현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585720" y="5217160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제어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프리팹 생성, 데이터 관리, 사운드 재생, UI, 입출력등을 제어하는 기능을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719695" y="5219700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기타 작업 지원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다른 작업에서 필요한 기능이나 인원이 필요한 경우 지원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0" name="그림 8" descr="C:/Users/GONG/AppData/Roaming/PolarisOffice/ETemp/3776_8361976/fImage16794241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5" y="2208530"/>
            <a:ext cx="4801870" cy="2871470"/>
          </a:xfrm>
          <a:prstGeom prst="rect">
            <a:avLst/>
          </a:prstGeom>
          <a:noFill/>
        </p:spPr>
      </p:pic>
      <p:pic>
        <p:nvPicPr>
          <p:cNvPr id="21" name="그림 9" descr="C:/Users/GONG/AppData/Roaming/PolarisOffice/ETemp/3776_8361976/fImage361324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10" y="3018790"/>
            <a:ext cx="1272540" cy="12725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그림 11" descr="C:/Users/GONG/AppData/Roaming/PolarisOffice/ETemp/3776_8361976/fImage3613244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3018790"/>
            <a:ext cx="1272540" cy="127254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도형 21"/>
          <p:cNvSpPr>
            <a:spLocks/>
          </p:cNvSpPr>
          <p:nvPr/>
        </p:nvSpPr>
        <p:spPr>
          <a:xfrm>
            <a:off x="8777605" y="3408680"/>
            <a:ext cx="452755" cy="487680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7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프레임 워크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박문수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김시훈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4525" cy="6720840"/>
            <a:chOff x="118745" y="140970"/>
            <a:chExt cx="12074525" cy="6720840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1175" cy="762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31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작업 분담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  <a:latin typeface="맑은 고딕" charset="0"/>
                <a:ea typeface="맑은 고딕" charset="0"/>
                <a:cs typeface="+mn-cs"/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3350" cy="665670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1150" cy="3111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7235" cy="311150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3350" cy="361315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9295" cy="466090"/>
            </a:xfrm>
            <a:prstGeom prst="ellipse">
              <a:avLst/>
            </a:prstGeom>
            <a:solidFill>
              <a:schemeClr val="tx1">
                <a:alpha val="28652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 0"/>
          <p:cNvSpPr>
            <a:spLocks/>
          </p:cNvSpPr>
          <p:nvPr/>
        </p:nvSpPr>
        <p:spPr>
          <a:xfrm>
            <a:off x="2366645" y="5165725"/>
            <a:ext cx="2580005" cy="1177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스테이지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플레이어가 활동할 무대를 일정한 규칙에 벗어나지 않는 한도안에 랜덤생성하도록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7596505" y="5168265"/>
            <a:ext cx="258000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상호작용 구현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Npc 거래기능등의 환경과 자연스러운 상호작용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0" name="그림 23" descr="C:/Users/GONG/AppData/Roaming/PolarisOffice/ETemp/3776_8361976/fImage110401424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35" y="2163445"/>
            <a:ext cx="5053965" cy="2873375"/>
          </a:xfrm>
          <a:prstGeom prst="rect">
            <a:avLst/>
          </a:prstGeom>
          <a:noFill/>
        </p:spPr>
      </p:pic>
      <p:pic>
        <p:nvPicPr>
          <p:cNvPr id="21" name="그림 24" descr="C:/Users/GONG/AppData/Roaming/PolarisOffice/ETemp/3776_8361976/fImage31559924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10" y="2052955"/>
            <a:ext cx="5149850" cy="3101975"/>
          </a:xfrm>
          <a:prstGeom prst="rect">
            <a:avLst/>
          </a:prstGeom>
          <a:noFill/>
        </p:spPr>
      </p:pic>
      <p:sp>
        <p:nvSpPr>
          <p:cNvPr id="22" name="도형 28"/>
          <p:cNvSpPr>
            <a:spLocks/>
          </p:cNvSpPr>
          <p:nvPr/>
        </p:nvSpPr>
        <p:spPr>
          <a:xfrm>
            <a:off x="4319270" y="1121410"/>
            <a:ext cx="3683635" cy="92788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스테이지 구현</a:t>
            </a:r>
            <a:endParaRPr lang="ko-KR" altLang="en-US" sz="1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김경민</a:t>
            </a:r>
            <a:endParaRPr lang="ko-KR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>
          <a:xfrm>
            <a:off x="118745" y="140970"/>
            <a:ext cx="12073890" cy="6720205"/>
            <a:chOff x="118745" y="140970"/>
            <a:chExt cx="12073890" cy="6720205"/>
          </a:xfrm>
        </p:grpSpPr>
        <p:sp>
          <p:nvSpPr>
            <p:cNvPr id="7" name="Rect 0"/>
            <p:cNvSpPr>
              <a:spLocks/>
            </p:cNvSpPr>
            <p:nvPr/>
          </p:nvSpPr>
          <p:spPr>
            <a:xfrm>
              <a:off x="252095" y="165735"/>
              <a:ext cx="11940540" cy="76136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50800" dist="38100" dir="16200000" rotWithShape="0">
                <a:srgbClr val="000000">
                  <a:alpha val="470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r>
                <a:rPr lang="ko-KR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B0F0"/>
                  </a:solidFill>
                  <a:latin typeface="Tmon몬소리 Black" charset="0"/>
                  <a:ea typeface="Tmon몬소리 Black" charset="0"/>
                </a:rPr>
                <a:t>개발 도구</a:t>
              </a:r>
              <a:r>
                <a:rPr lang="en-US" altLang="ko-KR" sz="2400" i="1">
                  <a:ln w="12700" cap="flat" cmpd="sng">
                    <a:solidFill>
                      <a:srgbClr val="000000">
                        <a:lumMod val="85000"/>
                        <a:lumOff val="15000"/>
                        <a:alpha val="100000"/>
                      </a:srgbClr>
                    </a:solidFill>
                    <a:prstDash val="solid"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Tmon몬소리 Black" charset="0"/>
                  <a:ea typeface="Tmon몬소리 Black" charset="0"/>
                </a:rPr>
                <a:t> </a:t>
              </a:r>
              <a:endParaRPr lang="ko-KR" altLang="en-US" sz="2400" i="1">
                <a:ln w="12700" cap="flat" cmpd="sng">
                  <a:solidFill>
                    <a:srgbClr val="000000">
                      <a:lumMod val="85000"/>
                      <a:lumOff val="15000"/>
                      <a:alpha val="100000"/>
                    </a:srgbClr>
                  </a:solidFill>
                  <a:prstDash val="solid"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Tmon몬소리 Black" charset="0"/>
                <a:ea typeface="Tmon몬소리 Black" charset="0"/>
              </a:endParaRPr>
            </a:p>
            <a:p>
              <a:pPr marL="0" indent="0" algn="ctr" latinLnBrk="0">
                <a:buFontTx/>
                <a:buNone/>
                <a:defRPr/>
              </a:pPr>
              <a:r>
                <a:rPr lang="ko-KR" altLang="ko-KR" sz="700">
                  <a:solidFill>
                    <a:srgbClr val="FFFFFF">
                      <a:lumMod val="65000"/>
                    </a:srgbClr>
                  </a:solidFill>
                  <a:latin typeface="맑은 고딕" charset="0"/>
                  <a:ea typeface="맑은 고딕" charset="0"/>
                  <a:cs typeface="+mn-cs"/>
                </a:rPr>
                <a:t>캡스톤 디자인 II</a:t>
              </a:r>
              <a:endParaRPr lang="ko-KR" altLang="en-US" sz="700">
                <a:solidFill>
                  <a:srgbClr val="FFFFFF">
                    <a:lumMod val="65000"/>
                  </a:srgbClr>
                </a:solidFill>
              </a:endParaRPr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252095" y="205105"/>
              <a:ext cx="132715" cy="665607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  <a:effectLst>
              <a:outerShdw blurRad="228600" dist="139700" dir="10800000" algn="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 0"/>
            <p:cNvSpPr>
              <a:spLocks/>
            </p:cNvSpPr>
            <p:nvPr/>
          </p:nvSpPr>
          <p:spPr>
            <a:xfrm>
              <a:off x="660400" y="299720"/>
              <a:ext cx="310515" cy="3105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  <a:prstDash/>
            </a:ln>
            <a:effectLst>
              <a:innerShdw dist="50800" dir="18900000">
                <a:srgbClr val="000000">
                  <a:alpha val="83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1800000">
              <a:off x="118745" y="250190"/>
              <a:ext cx="736600" cy="310515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 0"/>
            <p:cNvSpPr>
              <a:spLocks/>
            </p:cNvSpPr>
            <p:nvPr/>
          </p:nvSpPr>
          <p:spPr>
            <a:xfrm>
              <a:off x="251460" y="281940"/>
              <a:ext cx="132715" cy="36068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320000">
              <a:off x="210820" y="140970"/>
              <a:ext cx="708660" cy="465455"/>
            </a:xfrm>
            <a:prstGeom prst="ellipse">
              <a:avLst/>
            </a:prstGeom>
            <a:solidFill>
              <a:schemeClr val="tx1">
                <a:alpha val="29830"/>
              </a:schemeClr>
            </a:solidFill>
            <a:ln w="0">
              <a:noFill/>
              <a:prstDash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 0"/>
          <p:cNvSpPr>
            <a:spLocks/>
          </p:cNvSpPr>
          <p:nvPr/>
        </p:nvSpPr>
        <p:spPr>
          <a:xfrm>
            <a:off x="923290" y="369570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유니티 엔진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게임 엔진의 기능을 이용하여 빠르고 쉽게 게임을 개발</a:t>
            </a:r>
            <a:r>
              <a:rPr lang="ko-KR" altLang="en-US" sz="80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p:txBody>
      </p:sp>
      <p:pic>
        <p:nvPicPr>
          <p:cNvPr id="51" name="그림 3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85" y="2296160"/>
            <a:ext cx="2627630" cy="1405255"/>
          </a:xfrm>
          <a:prstGeom prst="rect">
            <a:avLst/>
          </a:prstGeom>
          <a:noFill/>
        </p:spPr>
      </p:pic>
      <p:pic>
        <p:nvPicPr>
          <p:cNvPr id="52" name="그림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520" y="2287905"/>
            <a:ext cx="2816225" cy="1401445"/>
          </a:xfrm>
          <a:prstGeom prst="rect">
            <a:avLst/>
          </a:prstGeom>
          <a:noFill/>
        </p:spPr>
      </p:pic>
      <p:pic>
        <p:nvPicPr>
          <p:cNvPr id="53" name="그림 3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365" y="2305050"/>
            <a:ext cx="3071495" cy="1393190"/>
          </a:xfrm>
          <a:prstGeom prst="rect">
            <a:avLst/>
          </a:prstGeom>
          <a:noFill/>
        </p:spPr>
      </p:pic>
      <p:pic>
        <p:nvPicPr>
          <p:cNvPr id="54" name="그림 3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430" y="2296795"/>
            <a:ext cx="1403350" cy="1401445"/>
          </a:xfrm>
          <a:prstGeom prst="rect">
            <a:avLst/>
          </a:prstGeom>
          <a:noFill/>
        </p:spPr>
      </p:pic>
      <p:sp>
        <p:nvSpPr>
          <p:cNvPr id="55" name="도형 38"/>
          <p:cNvSpPr>
            <a:spLocks/>
          </p:cNvSpPr>
          <p:nvPr/>
        </p:nvSpPr>
        <p:spPr>
          <a:xfrm>
            <a:off x="3648075" y="368935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비주얼 스튜디오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마이크로소프트가 개발한 IDE을 이용해 C#으로 게임 기능을 구현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6" name="도형 39"/>
          <p:cNvSpPr>
            <a:spLocks/>
          </p:cNvSpPr>
          <p:nvPr/>
        </p:nvSpPr>
        <p:spPr>
          <a:xfrm>
            <a:off x="6598920" y="3691255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깃허브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깃허브의 소스코드 저장, 공유 기능을 이용해 협업 공간으로 사용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7" name="도형 40"/>
          <p:cNvSpPr>
            <a:spLocks/>
          </p:cNvSpPr>
          <p:nvPr/>
        </p:nvSpPr>
        <p:spPr>
          <a:xfrm>
            <a:off x="9462770" y="3693160"/>
            <a:ext cx="2579370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DocFX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DocFX를 이용한 코드의 문서화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  <a:cs typeface="+mn-cs"/>
              </a:rPr>
              <a:t>그로인한</a:t>
            </a: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</a:rPr>
              <a:t> 협업 생산성 향상</a:t>
            </a:r>
            <a:endParaRPr lang="ko-KR" altLang="en-US" sz="8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115</Paragraphs>
  <Words>328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박 문수</cp:lastModifiedBy>
  <dc:title>PowerPoint 프레젠테이션</dc:title>
  <cp:version>9.104.151.49087</cp:version>
  <dcterms:modified xsi:type="dcterms:W3CDTF">2023-03-08T12:02:54Z</dcterms:modified>
</cp:coreProperties>
</file>