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57" r:id="rId3"/>
    <p:sldId id="258" r:id="rId4"/>
    <p:sldId id="259" r:id="rId5"/>
    <p:sldId id="272" r:id="rId6"/>
    <p:sldId id="273" r:id="rId7"/>
    <p:sldId id="274" r:id="rId8"/>
    <p:sldId id="266" r:id="rId9"/>
    <p:sldId id="267" r:id="rId10"/>
    <p:sldId id="280" r:id="rId11"/>
    <p:sldId id="268" r:id="rId12"/>
    <p:sldId id="262" r:id="rId13"/>
    <p:sldId id="263" r:id="rId14"/>
    <p:sldId id="275" r:id="rId15"/>
    <p:sldId id="276" r:id="rId16"/>
    <p:sldId id="277" r:id="rId17"/>
    <p:sldId id="271" r:id="rId18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0"/>
    <p:restoredTop sz="94694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2FB8-67DD-C7B1-7C77-A3EA8CF16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2FAA7-05D7-1C8D-E4AC-BAC4224C2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C178-A7D6-2B8B-9A49-39530B26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ECD72-CE30-E8FF-8884-407C66A7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19FC6-7F72-5691-2BD4-DAF4356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272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730A-2B65-D089-D549-F0D45C45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EE8D-7793-391B-DC8D-1D6E4C68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618C-E154-A98B-B76C-186E060A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5A8F-B9AC-D7C3-228F-1EBADE58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3BE08-1DC3-182C-75A9-7B2C08A5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275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BAA22-3733-EA6A-0C4A-1973F671C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113B5-8B75-4F24-E61A-06B6224B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BB07F-86A3-B564-1BDE-E94DC4F0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B7E3-61CB-8BC7-D697-D93DF140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C023-CDE0-BC4D-9018-723B9384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2595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BC9E-1FD6-DD1A-0C7F-0FBF5B39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7BF3-56B2-DE69-C479-8FCD1444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05B4-516F-D50E-A155-47F3D430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CBBE-EBCE-FF8A-CC6D-D517F3C6C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F43E-4AD9-47A8-C905-880996BA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9576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B680-96F8-EFE3-C108-866F2B62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E21B-BE35-3FE6-39DB-BE8B6C175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9F144-18EC-22C2-347F-0E9360C4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8B2F-5614-C17C-57E1-E4C7EA7B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E595-4214-F2A3-0D7B-EA7BBC35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1358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3E8C-8BFD-1F5B-DCA2-F2A9DD75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5FDA-B518-A23D-9204-82A593CB6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4C857-5AAB-B4C6-C5E3-CB885C2BE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70BE4-D2C1-A6C8-FB27-752D23C9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4CC74-CFA3-75C4-E052-30903D31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0E3E-614D-7A67-7A2E-03D9465E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29755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E4E-14D2-C670-03EB-2FDDF429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52454-1C23-44DD-208E-D6A55E95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CF8-8DBE-95B9-F195-B7A20F2D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2D719-A7CD-2F7C-E47D-43AAF4D41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B7E06-9A68-019E-DDA2-33C64794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82EB82-2089-2827-6AE2-96512ABA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A06C2-CB56-51A5-61B1-08E123D0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FCF9A-6C1C-8681-A6AE-B67B18B8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97100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CE24-92FC-A707-43BD-A135F902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EFE23-3EA0-0282-8875-00BCB127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314DC-3082-0D39-D756-B26623D3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77083-BDA1-C87F-9AB3-AA151E3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1840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6AC57A-65CE-3754-D596-5345DF9E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541D4-56BD-5709-F66B-FB07DFAC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7171D-0EF5-E10D-34D1-830C9F33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7019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99B6-21FD-9572-35DF-75A58B62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922D-1C33-B658-F880-DFBFCD40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FCB4F-03DB-1A93-3CB3-ADEEAAB2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5A42-A49A-BE84-4652-E1A541D1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62415-9701-D4F6-1309-688D2F7F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397E3-076B-D9BD-7A28-319ED8E9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9925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C531-F9D4-ACEB-89B8-097542E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D5D1F-0F4C-124C-07DD-BB3254366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2F260-B253-857A-BF9B-0EFB01DDF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CD475-A9AC-AC8E-E6BF-AA0D74B2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A985-8913-7B3B-3D42-D6CD6BE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23025-7B64-BD99-2B6F-6F61BB0B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452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7E371-9889-6BD6-2E4D-A351F1CA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2ABBB-A43F-CA74-48DB-C83EFDD0D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51A4-520C-3244-3452-5EE8D211E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5564-403D-124C-BBFF-84ED98FD65A4}" type="datetimeFigureOut">
              <a:rPr lang="en-GR" smtClean="0"/>
              <a:t>13/12/23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9E1D-C2CA-D40B-D01B-2D101FB89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8727-ED14-BDE0-455E-C67ED0A0C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011BD-6EB7-9D47-B1C0-E5562BC7870B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598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ast.fm/music/Moi+dix+Mois" TargetMode="External"/><Relationship Id="rId3" Type="http://schemas.openxmlformats.org/officeDocument/2006/relationships/hyperlink" Target="http://userserve-ak.last.fm/serve/252/10808.jpg" TargetMode="External"/><Relationship Id="rId7" Type="http://schemas.openxmlformats.org/officeDocument/2006/relationships/hyperlink" Target="http://userserve-ak.last.fm/serve/252/40222717..." TargetMode="External"/><Relationship Id="rId2" Type="http://schemas.openxmlformats.org/officeDocument/2006/relationships/hyperlink" Target="http://www.last.fm/music/MALICE+MIZ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ast.fm/music/Carpathian+Forest" TargetMode="External"/><Relationship Id="rId11" Type="http://schemas.openxmlformats.org/officeDocument/2006/relationships/hyperlink" Target="http://userserve-ak.last.fm/serve/252/14789013..." TargetMode="External"/><Relationship Id="rId5" Type="http://schemas.openxmlformats.org/officeDocument/2006/relationships/hyperlink" Target="http://userserve-ak.last.fm/serve/252/3052066.jpg" TargetMode="External"/><Relationship Id="rId10" Type="http://schemas.openxmlformats.org/officeDocument/2006/relationships/hyperlink" Target="http://www.last.fm/music/Bella+Morte" TargetMode="External"/><Relationship Id="rId4" Type="http://schemas.openxmlformats.org/officeDocument/2006/relationships/hyperlink" Target="http://www.last.fm/music/Diary+of+Dreams" TargetMode="External"/><Relationship Id="rId9" Type="http://schemas.openxmlformats.org/officeDocument/2006/relationships/hyperlink" Target="http://userserve-ak.last.fm/serve/252/54697835...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6B204-8D21-E899-863A-439EDC80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/>
              <a:t>ITC 6001 – INTRODUCTION TO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BE571-0CD8-7BC4-167B-72E2F1DFF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5" y="2418408"/>
            <a:ext cx="5181598" cy="3409898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Project Presentation</a:t>
            </a:r>
          </a:p>
          <a:p>
            <a:pPr marL="0" indent="0" algn="r">
              <a:buNone/>
            </a:pPr>
            <a:r>
              <a:rPr lang="en-US" sz="2000" dirty="0"/>
              <a:t>Presented by</a:t>
            </a:r>
          </a:p>
          <a:p>
            <a:pPr marL="0" indent="0" algn="r">
              <a:buNone/>
            </a:pPr>
            <a:r>
              <a:rPr lang="en-US" sz="2000" dirty="0" err="1"/>
              <a:t>Kapsalis</a:t>
            </a:r>
            <a:r>
              <a:rPr lang="en-US" sz="2000" dirty="0"/>
              <a:t> C. &amp; </a:t>
            </a:r>
            <a:r>
              <a:rPr lang="en-US" sz="2000" dirty="0" err="1"/>
              <a:t>Stavrogiannis</a:t>
            </a:r>
            <a:r>
              <a:rPr lang="en-US" sz="2000" dirty="0"/>
              <a:t> C.</a:t>
            </a:r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endParaRPr lang="en-US" sz="2000" dirty="0"/>
          </a:p>
          <a:p>
            <a:pPr marL="0" indent="0" algn="r">
              <a:buNone/>
            </a:pPr>
            <a:r>
              <a:rPr lang="en-US" sz="2000" dirty="0"/>
              <a:t> </a:t>
            </a:r>
          </a:p>
          <a:p>
            <a:pPr marL="0" indent="0" algn="r">
              <a:buNone/>
            </a:pPr>
            <a:endParaRPr lang="en-US" sz="2000" dirty="0"/>
          </a:p>
        </p:txBody>
      </p:sp>
      <p:pic>
        <p:nvPicPr>
          <p:cNvPr id="30" name="Graphic 29" descr="Robot">
            <a:extLst>
              <a:ext uri="{FF2B5EF4-FFF2-40B4-BE49-F238E27FC236}">
                <a16:creationId xmlns:a16="http://schemas.microsoft.com/office/drawing/2014/main" id="{3998726E-A7FB-56AD-C4BC-158349B76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5120" y="757362"/>
            <a:ext cx="4957638" cy="49576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3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600C4-ADBE-06E7-C8F3-6E6038CA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61029" y="3382831"/>
            <a:ext cx="6878268" cy="771841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Q2 – Additional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48A9A-3E43-7F6D-A5C8-6DCA4B420ACA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3BFE-7C83-17BA-D3B1-7BDEA41A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572" y="511380"/>
            <a:ext cx="7633400" cy="13928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Average similarity for each user with their k-neighbors for k=10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BB62B-A193-E814-F5A0-9280E297C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571" y="1688636"/>
            <a:ext cx="720190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9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2CA1B-FA7D-91A3-155B-C9E88BE9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00881" y="2352770"/>
            <a:ext cx="6465037" cy="1759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Q2-Additional Observations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2654D-B26D-0F27-58F5-AB40F86A8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987" y="382299"/>
            <a:ext cx="5045013" cy="297773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FBDFEC-2CFA-BEAA-E6B7-0040DADECC11}"/>
              </a:ext>
            </a:extLst>
          </p:cNvPr>
          <p:cNvSpPr/>
          <p:nvPr/>
        </p:nvSpPr>
        <p:spPr>
          <a:xfrm>
            <a:off x="2233972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ar graph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F2D6C5BD-9CBF-9CCB-3E0B-C71208A5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33" y="236804"/>
            <a:ext cx="4513186" cy="3200678"/>
          </a:xfrm>
          <a:prstGeom prst="rect">
            <a:avLst/>
          </a:prstGeom>
        </p:spPr>
      </p:pic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8EFBCB9B-B928-93D6-E331-56B02968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477" y="3751733"/>
            <a:ext cx="5361770" cy="31232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7ECF25-99FB-99CD-5BFE-F373EF13C9CB}"/>
              </a:ext>
            </a:extLst>
          </p:cNvPr>
          <p:cNvSpPr txBox="1"/>
          <p:nvPr/>
        </p:nvSpPr>
        <p:spPr>
          <a:xfrm>
            <a:off x="8137338" y="4258252"/>
            <a:ext cx="3641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Bar plots indicating the average similarity between k-neighbors for k=3 and k=10 as well the average similarity between all user, for the top ten users in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007300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7D803-41A0-9C15-64A2-9B0D524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274954" y="2500216"/>
            <a:ext cx="6315958" cy="152291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Q3 – Displaying the Activity per Interval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5605E-EFEB-D6E9-A7AD-446E43871315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3A5AF-2DA8-077D-DDE3-6C3A080DD991}"/>
              </a:ext>
            </a:extLst>
          </p:cNvPr>
          <p:cNvSpPr>
            <a:spLocks/>
          </p:cNvSpPr>
          <p:nvPr/>
        </p:nvSpPr>
        <p:spPr>
          <a:xfrm>
            <a:off x="2355370" y="220488"/>
            <a:ext cx="5685694" cy="4628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Interval chosen: </a:t>
            </a:r>
            <a:r>
              <a:rPr lang="en-GR" b="1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quarter </a:t>
            </a: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(24 in total)</a:t>
            </a:r>
            <a:endParaRPr lang="en-US" kern="1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</a:t>
            </a: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o showcase possible seasonal effects in data points.</a:t>
            </a:r>
          </a:p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After processing the given timestamps (in the “</a:t>
            </a:r>
            <a:r>
              <a:rPr lang="en-US" kern="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user_taggedartists-timestamps.dat” file</a:t>
            </a: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) in order to extract the year and quarter each observation falls into (and dropping rows containing measurement errors), we got the following results</a:t>
            </a:r>
            <a:r>
              <a:rPr lang="en-US" dirty="0">
                <a:cs typeface="Times New Roman" panose="02020603050405020304" pitchFamily="18" charset="0"/>
              </a:rPr>
              <a:t> displayed here</a:t>
            </a:r>
            <a:endParaRPr lang="en-US" kern="1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Soaring activity up to the third quarter of 2010, followed by a big drop after some changes implemented by the administration of the platform, we met by a significant part of its user base with significant content. </a:t>
            </a:r>
            <a:endParaRPr lang="en-GR" dirty="0">
              <a:cs typeface="Times New Roman" panose="02020603050405020304" pitchFamily="18" charset="0"/>
            </a:endParaRPr>
          </a:p>
          <a:p>
            <a:pPr defTabSz="512064">
              <a:spcAft>
                <a:spcPts val="600"/>
              </a:spcAft>
            </a:pPr>
            <a:endParaRPr lang="en-GR" dirty="0"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F970F-CDC5-DAC7-C347-D0197087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386" y="289401"/>
            <a:ext cx="3970988" cy="3149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C81ECE-9163-1755-CC79-D63DC811C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512" y="3609326"/>
            <a:ext cx="4035886" cy="31551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DD2CD1-757D-4FDC-8253-9C11C3C2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175" y="3863895"/>
            <a:ext cx="3859455" cy="301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21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2E7-9915-CB2A-4B1A-59327A3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11890" y="2681678"/>
            <a:ext cx="6617619" cy="1494636"/>
          </a:xfrm>
        </p:spPr>
        <p:txBody>
          <a:bodyPr anchor="b">
            <a:normAutofit/>
          </a:bodyPr>
          <a:lstStyle/>
          <a:p>
            <a:pPr algn="ctr"/>
            <a:r>
              <a:rPr lang="en-GR" sz="3100" dirty="0">
                <a:solidFill>
                  <a:srgbClr val="FFFFFF"/>
                </a:solidFill>
              </a:rPr>
              <a:t>Q3 –  Detecting the most Active Items per Interval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A881B0-4E51-0775-84CA-B234D56FE4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311410"/>
              </p:ext>
            </p:extLst>
          </p:nvPr>
        </p:nvGraphicFramePr>
        <p:xfrm>
          <a:off x="7976944" y="491634"/>
          <a:ext cx="3825585" cy="2194560"/>
        </p:xfrm>
        <a:graphic>
          <a:graphicData uri="http://schemas.openxmlformats.org/drawingml/2006/table">
            <a:tbl>
              <a:tblPr/>
              <a:tblGrid>
                <a:gridCol w="1275195">
                  <a:extLst>
                    <a:ext uri="{9D8B030D-6E8A-4147-A177-3AD203B41FA5}">
                      <a16:colId xmlns:a16="http://schemas.microsoft.com/office/drawing/2014/main" val="257640009"/>
                    </a:ext>
                  </a:extLst>
                </a:gridCol>
                <a:gridCol w="1275195">
                  <a:extLst>
                    <a:ext uri="{9D8B030D-6E8A-4147-A177-3AD203B41FA5}">
                      <a16:colId xmlns:a16="http://schemas.microsoft.com/office/drawing/2014/main" val="1154876382"/>
                    </a:ext>
                  </a:extLst>
                </a:gridCol>
                <a:gridCol w="1275195">
                  <a:extLst>
                    <a:ext uri="{9D8B030D-6E8A-4147-A177-3AD203B41FA5}">
                      <a16:colId xmlns:a16="http://schemas.microsoft.com/office/drawing/2014/main" val="3541285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>
                          <a:effectLst/>
                        </a:rPr>
                        <a:t>quarter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err="1">
                          <a:effectLst/>
                        </a:rPr>
                        <a:t>artist_id</a:t>
                      </a:r>
                      <a:endParaRPr lang="en-GB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err="1">
                          <a:effectLst/>
                        </a:rPr>
                        <a:t>freq</a:t>
                      </a:r>
                      <a:endParaRPr lang="en-GB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3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11892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37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599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97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28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707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686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 dirty="0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251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46CDF3-24CB-75E2-C301-E227E127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10834"/>
              </p:ext>
            </p:extLst>
          </p:nvPr>
        </p:nvGraphicFramePr>
        <p:xfrm>
          <a:off x="7813289" y="4080115"/>
          <a:ext cx="4152897" cy="2194560"/>
        </p:xfrm>
        <a:graphic>
          <a:graphicData uri="http://schemas.openxmlformats.org/drawingml/2006/table">
            <a:tbl>
              <a:tblPr/>
              <a:tblGrid>
                <a:gridCol w="1384299">
                  <a:extLst>
                    <a:ext uri="{9D8B030D-6E8A-4147-A177-3AD203B41FA5}">
                      <a16:colId xmlns:a16="http://schemas.microsoft.com/office/drawing/2014/main" val="3638625109"/>
                    </a:ext>
                  </a:extLst>
                </a:gridCol>
                <a:gridCol w="1384299">
                  <a:extLst>
                    <a:ext uri="{9D8B030D-6E8A-4147-A177-3AD203B41FA5}">
                      <a16:colId xmlns:a16="http://schemas.microsoft.com/office/drawing/2014/main" val="997448065"/>
                    </a:ext>
                  </a:extLst>
                </a:gridCol>
                <a:gridCol w="1384299">
                  <a:extLst>
                    <a:ext uri="{9D8B030D-6E8A-4147-A177-3AD203B41FA5}">
                      <a16:colId xmlns:a16="http://schemas.microsoft.com/office/drawing/2014/main" val="1237635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>
                          <a:effectLst/>
                        </a:rPr>
                        <a:t>quarter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err="1">
                          <a:effectLst/>
                        </a:rPr>
                        <a:t>tag_id</a:t>
                      </a:r>
                      <a:endParaRPr lang="en-GB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 err="1">
                          <a:effectLst/>
                        </a:rPr>
                        <a:t>freq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684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370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87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99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(2005, 3)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3496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 dirty="0">
                          <a:effectLst/>
                        </a:rPr>
                        <a:t>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92949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A1CC8E5-AF07-2B2D-C51C-2E2A8974AD94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25572-4504-EC73-5798-671EF5A3E816}"/>
              </a:ext>
            </a:extLst>
          </p:cNvPr>
          <p:cNvSpPr txBox="1"/>
          <p:nvPr/>
        </p:nvSpPr>
        <p:spPr>
          <a:xfrm>
            <a:off x="2516957" y="245098"/>
            <a:ext cx="52963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We found the 5 most popular artists (based on the tagging activity of users on them) and the 5 most used tags in each quarter. </a:t>
            </a:r>
            <a:endParaRPr lang="en-US" sz="2000" kern="1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342900" indent="-342900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There could be cases of quarters in which less than 5 artists where assigned tags, or that less than 5 tags were applied; we checked for these cases and found zero.</a:t>
            </a:r>
            <a:endParaRPr lang="en-US" sz="2000" kern="1200" dirty="0">
              <a:solidFill>
                <a:schemeClr val="tx1"/>
              </a:solidFill>
              <a:ea typeface="+mn-ea"/>
              <a:cs typeface="Times New Roman" panose="02020603050405020304" pitchFamily="18" charset="0"/>
            </a:endParaRPr>
          </a:p>
          <a:p>
            <a:pPr marL="342900" indent="-342900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The resulting dataframes look as </a:t>
            </a:r>
            <a:r>
              <a:rPr lang="en-US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displayed here.</a:t>
            </a: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</a:t>
            </a:r>
            <a:endParaRPr lang="en-GR" sz="36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4B24-C070-D3E3-004F-2A34307C79FB}"/>
              </a:ext>
            </a:extLst>
          </p:cNvPr>
          <p:cNvSpPr txBox="1"/>
          <p:nvPr/>
        </p:nvSpPr>
        <p:spPr>
          <a:xfrm>
            <a:off x="2516957" y="4059216"/>
            <a:ext cx="45829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57607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Somethi</a:t>
            </a:r>
            <a:r>
              <a:rPr lang="en-GB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ng</a:t>
            </a: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 interested we decided to further analyze was the frequency in which those popular artists and tags (included in the previous corrresponding dataframes) were at the top of quarterly rankings.</a:t>
            </a:r>
            <a:endParaRPr lang="en-GR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0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2E7-9915-CB2A-4B1A-59327A3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465598" y="2813101"/>
            <a:ext cx="6315962" cy="1252074"/>
          </a:xfrm>
        </p:spPr>
        <p:txBody>
          <a:bodyPr anchor="b">
            <a:normAutofit/>
          </a:bodyPr>
          <a:lstStyle/>
          <a:p>
            <a:pPr algn="ctr"/>
            <a:r>
              <a:rPr lang="en-GR" sz="3100" dirty="0">
                <a:solidFill>
                  <a:srgbClr val="FFFFFF"/>
                </a:solidFill>
              </a:rPr>
              <a:t>Q3 – Detecting the most Active Items per Interval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661C5-F17F-C07E-8F4F-FC716A175A12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4B24-C070-D3E3-004F-2A34307C79FB}"/>
              </a:ext>
            </a:extLst>
          </p:cNvPr>
          <p:cNvSpPr txBox="1"/>
          <p:nvPr/>
        </p:nvSpPr>
        <p:spPr>
          <a:xfrm>
            <a:off x="2546513" y="41478"/>
            <a:ext cx="47743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R" sz="2000" dirty="0">
                <a:cs typeface="Times New Roman" panose="02020603050405020304" pitchFamily="18" charset="0"/>
              </a:rPr>
              <a:t>We found that some tags dominated in the rankings more than others</a:t>
            </a:r>
            <a:r>
              <a:rPr lang="el-GR" sz="2000" dirty="0">
                <a:cs typeface="Times New Roman" panose="02020603050405020304" pitchFamily="18" charset="0"/>
              </a:rPr>
              <a:t>, </a:t>
            </a:r>
            <a:r>
              <a:rPr lang="en-US" sz="2000" dirty="0">
                <a:cs typeface="Times New Roman" panose="02020603050405020304" pitchFamily="18" charset="0"/>
              </a:rPr>
              <a:t>whereas we found no clearly dominating artists</a:t>
            </a:r>
            <a:r>
              <a:rPr lang="en-GR" sz="2000" dirty="0">
                <a:cs typeface="Times New Roman" panose="02020603050405020304" pitchFamily="18" charset="0"/>
              </a:rPr>
              <a:t>. </a:t>
            </a:r>
            <a:endParaRPr lang="en-US" sz="2000" kern="0" dirty="0">
              <a:effectLst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ea typeface="Times New Roman" panose="02020603050405020304" pitchFamily="18" charset="0"/>
              </a:rPr>
              <a:t>Rock-related tags dominates in 22 out of the 24 intervals (i.e. 87.5% of them) under study.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kern="0" dirty="0">
                <a:ea typeface="Times New Roman" panose="02020603050405020304" pitchFamily="18" charset="0"/>
              </a:rPr>
              <a:t>There is </a:t>
            </a:r>
            <a:r>
              <a:rPr lang="en-US" sz="2000" kern="0" dirty="0">
                <a:effectLst/>
                <a:ea typeface="Times New Roman" panose="02020603050405020304" pitchFamily="18" charset="0"/>
              </a:rPr>
              <a:t>no unique artist dominating in the quarterly rankings, and those that appeared on the top of them the most are mixed among the musical genres; 2 of them are pop musicians (Christina Aguilera, Britney Spears) and the other 2 (Depeche Mode, Blood Ruby) venture mainly in the rock genre</a:t>
            </a:r>
            <a:r>
              <a:rPr lang="el-GR" sz="2000" kern="0" dirty="0">
                <a:ea typeface="Times New Roman" panose="02020603050405020304" pitchFamily="18" charset="0"/>
              </a:rPr>
              <a:t>. </a:t>
            </a:r>
            <a:endParaRPr lang="el-GR" sz="2000" kern="0" dirty="0"/>
          </a:p>
          <a:p>
            <a:endParaRPr lang="el-GR" sz="20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G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This tells us that, even though pop artists have extremely loyal fans that stream their songs much more than fans of other music genres (as Figure 1: Total Listening Count per Artist shows us), the rock fans user cohort of last</a:t>
            </a:r>
            <a:r>
              <a:rPr lang="en-US" altLang="en-G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l-GR" sz="2000" kern="0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DEDE11-AE6A-376A-BFA0-EE42DD143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675935"/>
              </p:ext>
            </p:extLst>
          </p:nvPr>
        </p:nvGraphicFramePr>
        <p:xfrm>
          <a:off x="7890189" y="4086771"/>
          <a:ext cx="3732481" cy="2194560"/>
        </p:xfrm>
        <a:graphic>
          <a:graphicData uri="http://schemas.openxmlformats.org/drawingml/2006/table">
            <a:tbl>
              <a:tblPr/>
              <a:tblGrid>
                <a:gridCol w="935420">
                  <a:extLst>
                    <a:ext uri="{9D8B030D-6E8A-4147-A177-3AD203B41FA5}">
                      <a16:colId xmlns:a16="http://schemas.microsoft.com/office/drawing/2014/main" val="2781549421"/>
                    </a:ext>
                  </a:extLst>
                </a:gridCol>
                <a:gridCol w="859218">
                  <a:extLst>
                    <a:ext uri="{9D8B030D-6E8A-4147-A177-3AD203B41FA5}">
                      <a16:colId xmlns:a16="http://schemas.microsoft.com/office/drawing/2014/main" val="1157912857"/>
                    </a:ext>
                  </a:extLst>
                </a:gridCol>
                <a:gridCol w="1937843">
                  <a:extLst>
                    <a:ext uri="{9D8B030D-6E8A-4147-A177-3AD203B41FA5}">
                      <a16:colId xmlns:a16="http://schemas.microsoft.com/office/drawing/2014/main" val="1773204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 err="1">
                          <a:effectLst/>
                        </a:rPr>
                        <a:t>artistID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94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Christina Aguilera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868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11892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Blood Ruby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475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Britney Spears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698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Depeche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22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 dirty="0">
                          <a:effectLst/>
                        </a:rPr>
                        <a:t>972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 err="1">
                          <a:effectLst/>
                        </a:rPr>
                        <a:t>t.A.T.u</a:t>
                      </a:r>
                      <a:r>
                        <a:rPr lang="en-GB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479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CA5CBF-1714-BBF8-8C3F-7B717E87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5170"/>
              </p:ext>
            </p:extLst>
          </p:nvPr>
        </p:nvGraphicFramePr>
        <p:xfrm>
          <a:off x="8175734" y="1198179"/>
          <a:ext cx="3038803" cy="1828800"/>
        </p:xfrm>
        <a:graphic>
          <a:graphicData uri="http://schemas.openxmlformats.org/drawingml/2006/table">
            <a:tbl>
              <a:tblPr/>
              <a:tblGrid>
                <a:gridCol w="861848">
                  <a:extLst>
                    <a:ext uri="{9D8B030D-6E8A-4147-A177-3AD203B41FA5}">
                      <a16:colId xmlns:a16="http://schemas.microsoft.com/office/drawing/2014/main" val="3831763337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3522425616"/>
                    </a:ext>
                  </a:extLst>
                </a:gridCol>
                <a:gridCol w="1367659">
                  <a:extLst>
                    <a:ext uri="{9D8B030D-6E8A-4147-A177-3AD203B41FA5}">
                      <a16:colId xmlns:a16="http://schemas.microsoft.com/office/drawing/2014/main" val="4132524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 err="1">
                          <a:effectLst/>
                        </a:rPr>
                        <a:t>tagID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>
                          <a:effectLst/>
                        </a:rPr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b="1" dirty="0" err="1">
                          <a:effectLst/>
                        </a:rPr>
                        <a:t>tagValue</a:t>
                      </a:r>
                      <a:endParaRPr lang="en-GB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7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rock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310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2191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college rock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56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>
                          <a:effectLst/>
                        </a:rPr>
                        <a:t>alternative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373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GR" dirty="0">
                          <a:effectLst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R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dirty="0">
                          <a:effectLst/>
                        </a:rPr>
                        <a:t>pop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76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37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2E7-9915-CB2A-4B1A-59327A3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87696" y="3011636"/>
            <a:ext cx="5467547" cy="1202405"/>
          </a:xfrm>
        </p:spPr>
        <p:txBody>
          <a:bodyPr anchor="b">
            <a:normAutofit/>
          </a:bodyPr>
          <a:lstStyle/>
          <a:p>
            <a:pPr algn="r"/>
            <a:r>
              <a:rPr lang="en-GR" sz="3100">
                <a:solidFill>
                  <a:srgbClr val="FFFFFF"/>
                </a:solidFill>
              </a:rPr>
              <a:t>Q4- Comparing prolific user </a:t>
            </a:r>
            <a:endParaRPr lang="en-GR" sz="31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CBD0ED-FC4D-5040-34F6-EAC18DF7FB49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blue dots&#10;&#10;Description automatically generated">
            <a:extLst>
              <a:ext uri="{FF2B5EF4-FFF2-40B4-BE49-F238E27FC236}">
                <a16:creationId xmlns:a16="http://schemas.microsoft.com/office/drawing/2014/main" id="{35F3B451-05CE-4097-7054-E7E70A05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17" y="2663448"/>
            <a:ext cx="4037839" cy="403783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25572-4504-EC73-5798-671EF5A3E816}"/>
              </a:ext>
            </a:extLst>
          </p:cNvPr>
          <p:cNvSpPr txBox="1"/>
          <p:nvPr/>
        </p:nvSpPr>
        <p:spPr>
          <a:xfrm>
            <a:off x="2403061" y="156713"/>
            <a:ext cx="995547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the number of artists a user listens to and the number of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a user's total listening time and the number of friends </a:t>
            </a:r>
          </a:p>
          <a:p>
            <a:r>
              <a:rPr lang="en-US" sz="2400" b="1" dirty="0"/>
              <a:t>Correlation Between Artists &amp;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coefficient: 0.0224</a:t>
            </a:r>
            <a:endParaRPr lang="en-US" sz="20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is indicating a weak positive correlation.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suggests limited evidence supporting a direct relationship between the number of friends a user possesses and the number of artists they listen to.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A0ABC54C-1B9E-41FE-8D86-B352A069C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18" y="2806764"/>
            <a:ext cx="4746769" cy="34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05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702E7-9915-CB2A-4B1A-59327A33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57401" y="2799471"/>
            <a:ext cx="4900034" cy="985231"/>
          </a:xfrm>
        </p:spPr>
        <p:txBody>
          <a:bodyPr anchor="b">
            <a:normAutofit/>
          </a:bodyPr>
          <a:lstStyle/>
          <a:p>
            <a:pPr algn="r"/>
            <a:r>
              <a:rPr lang="en-GR" sz="3100" dirty="0">
                <a:solidFill>
                  <a:srgbClr val="FFFFFF"/>
                </a:solidFill>
              </a:rPr>
              <a:t>Q4- Comparing prolific user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30018-A414-2BBB-9627-062059778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726" y="2905157"/>
            <a:ext cx="4248651" cy="31681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FABEC9-4288-B91F-3586-BDD2072ADF22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25572-4504-EC73-5798-671EF5A3E816}"/>
              </a:ext>
            </a:extLst>
          </p:cNvPr>
          <p:cNvSpPr txBox="1"/>
          <p:nvPr/>
        </p:nvSpPr>
        <p:spPr>
          <a:xfrm>
            <a:off x="2686639" y="245098"/>
            <a:ext cx="922884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Between Listening Time &amp; Friends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correlation coefficient: 0.2306</a:t>
            </a:r>
            <a:endParaRPr lang="en-US" sz="2000" b="1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moderate positive correlation.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suggests that users with more friends tend to have a higher total listening time, potentially influenced by shared music interests or recommendations.</a:t>
            </a:r>
            <a:endParaRPr lang="en-US" sz="2000" b="1" kern="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3200" dirty="0"/>
          </a:p>
        </p:txBody>
      </p:sp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20FAD9CE-9620-F71A-501F-8A10E5EFD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72" y="2765395"/>
            <a:ext cx="3581217" cy="358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072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A9064-8BEA-9E06-B7DA-D9C9F6FED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10BA-F8EA-7E5F-CD36-03B6C7850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Q&amp;A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FD3EE-AD12-4C98-EFC1-5952CC62588E}"/>
              </a:ext>
            </a:extLst>
          </p:cNvPr>
          <p:cNvSpPr txBox="1"/>
          <p:nvPr/>
        </p:nvSpPr>
        <p:spPr>
          <a:xfrm>
            <a:off x="5495266" y="5599953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b="1" dirty="0"/>
              <a:t>GitHub repository:</a:t>
            </a:r>
          </a:p>
          <a:p>
            <a:pPr marL="0" indent="0" algn="r">
              <a:buNone/>
            </a:pPr>
            <a:r>
              <a:rPr lang="en-US" sz="1800" dirty="0"/>
              <a:t>https://github.com/stavrogiannisACG/ITC6001-Final-Project/tree/main</a:t>
            </a:r>
          </a:p>
        </p:txBody>
      </p:sp>
    </p:spTree>
    <p:extLst>
      <p:ext uri="{BB962C8B-B14F-4D97-AF65-F5344CB8AC3E}">
        <p14:creationId xmlns:p14="http://schemas.microsoft.com/office/powerpoint/2010/main" val="241518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85AC9-0E6A-7963-C4B7-5BA621C2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195027" y="2056342"/>
            <a:ext cx="5523559" cy="2396359"/>
          </a:xfrm>
        </p:spPr>
        <p:txBody>
          <a:bodyPr anchor="b">
            <a:normAutofit/>
          </a:bodyPr>
          <a:lstStyle/>
          <a:p>
            <a:pPr algn="r"/>
            <a:r>
              <a:rPr lang="en-GR" sz="4000" dirty="0">
                <a:solidFill>
                  <a:srgbClr val="FFFFFF"/>
                </a:solidFill>
              </a:rPr>
              <a:t>Q1 – Data Description 		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7497F21-5480-1696-7B57-58A9D6147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379" y="3765848"/>
            <a:ext cx="1109523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51206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GR" sz="1000" i="1" kern="1200" dirty="0">
                <a:solidFill>
                  <a:srgbClr val="44546A"/>
                </a:solidFill>
                <a:latin typeface="Arial" panose="020B0604020202020204" pitchFamily="34" charset="0"/>
                <a:ea typeface="+mn-ea"/>
                <a:cs typeface="+mn-cs"/>
              </a:rPr>
              <a:t>artists.dat</a:t>
            </a:r>
            <a:endParaRPr kumimoji="0" lang="en-US" altLang="en-G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6A0F8E-AB46-02DB-78EE-A80C5EF88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63048"/>
              </p:ext>
            </p:extLst>
          </p:nvPr>
        </p:nvGraphicFramePr>
        <p:xfrm>
          <a:off x="9559957" y="1583376"/>
          <a:ext cx="2350793" cy="2090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9955">
                  <a:extLst>
                    <a:ext uri="{9D8B030D-6E8A-4147-A177-3AD203B41FA5}">
                      <a16:colId xmlns:a16="http://schemas.microsoft.com/office/drawing/2014/main" val="234088065"/>
                    </a:ext>
                  </a:extLst>
                </a:gridCol>
                <a:gridCol w="845229">
                  <a:extLst>
                    <a:ext uri="{9D8B030D-6E8A-4147-A177-3AD203B41FA5}">
                      <a16:colId xmlns:a16="http://schemas.microsoft.com/office/drawing/2014/main" val="2474500087"/>
                    </a:ext>
                  </a:extLst>
                </a:gridCol>
                <a:gridCol w="805609">
                  <a:extLst>
                    <a:ext uri="{9D8B030D-6E8A-4147-A177-3AD203B41FA5}">
                      <a16:colId xmlns:a16="http://schemas.microsoft.com/office/drawing/2014/main" val="3775744888"/>
                    </a:ext>
                  </a:extLst>
                </a:gridCol>
              </a:tblGrid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userID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artistID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weight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755767611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51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13883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48637077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11690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47407879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53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11351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09727824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54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10300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645407035"/>
                  </a:ext>
                </a:extLst>
              </a:tr>
              <a:tr h="34839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 dirty="0">
                          <a:effectLst/>
                        </a:rPr>
                        <a:t>8983</a:t>
                      </a:r>
                      <a:endParaRPr lang="en-G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90550539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372061A6-5385-44D2-169D-D475A9D7F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956" y="1352248"/>
            <a:ext cx="119602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51206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GR" sz="1000" i="1" kern="1200" dirty="0">
                <a:solidFill>
                  <a:srgbClr val="44546A"/>
                </a:solidFill>
                <a:latin typeface="Arial" panose="020B0604020202020204" pitchFamily="34" charset="0"/>
                <a:ea typeface="+mn-ea"/>
                <a:cs typeface="+mn-cs"/>
              </a:rPr>
              <a:t>user_artists.dat</a:t>
            </a:r>
            <a:endParaRPr kumimoji="0" lang="en-US" altLang="en-G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19AF247-BAF5-D5EA-CE6D-7EB3DDB03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89491"/>
              </p:ext>
            </p:extLst>
          </p:nvPr>
        </p:nvGraphicFramePr>
        <p:xfrm>
          <a:off x="5745253" y="1822469"/>
          <a:ext cx="2318191" cy="18699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8977">
                  <a:extLst>
                    <a:ext uri="{9D8B030D-6E8A-4147-A177-3AD203B41FA5}">
                      <a16:colId xmlns:a16="http://schemas.microsoft.com/office/drawing/2014/main" val="3211105988"/>
                    </a:ext>
                  </a:extLst>
                </a:gridCol>
                <a:gridCol w="1449214">
                  <a:extLst>
                    <a:ext uri="{9D8B030D-6E8A-4147-A177-3AD203B41FA5}">
                      <a16:colId xmlns:a16="http://schemas.microsoft.com/office/drawing/2014/main" val="3936781573"/>
                    </a:ext>
                  </a:extLst>
                </a:gridCol>
              </a:tblGrid>
              <a:tr h="385145"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tagID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tagValue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500045512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metal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79231550"/>
                  </a:ext>
                </a:extLst>
              </a:tr>
              <a:tr h="259304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alternative metal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274155124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 dirty="0">
                          <a:effectLst/>
                        </a:rPr>
                        <a:t>goth rock</a:t>
                      </a:r>
                      <a:endParaRPr lang="en-G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40836457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black metal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084507845"/>
                  </a:ext>
                </a:extLst>
              </a:tr>
              <a:tr h="306365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R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 dirty="0">
                          <a:effectLst/>
                        </a:rPr>
                        <a:t>death metal</a:t>
                      </a:r>
                      <a:endParaRPr lang="en-G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9336188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E1AEB5-F1E2-543B-E806-85D123BBAB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151509"/>
              </p:ext>
            </p:extLst>
          </p:nvPr>
        </p:nvGraphicFramePr>
        <p:xfrm>
          <a:off x="7140462" y="4003680"/>
          <a:ext cx="4770288" cy="2739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191">
                  <a:extLst>
                    <a:ext uri="{9D8B030D-6E8A-4147-A177-3AD203B41FA5}">
                      <a16:colId xmlns:a16="http://schemas.microsoft.com/office/drawing/2014/main" val="892631966"/>
                    </a:ext>
                  </a:extLst>
                </a:gridCol>
                <a:gridCol w="1054818">
                  <a:extLst>
                    <a:ext uri="{9D8B030D-6E8A-4147-A177-3AD203B41FA5}">
                      <a16:colId xmlns:a16="http://schemas.microsoft.com/office/drawing/2014/main" val="2696893146"/>
                    </a:ext>
                  </a:extLst>
                </a:gridCol>
                <a:gridCol w="1438387">
                  <a:extLst>
                    <a:ext uri="{9D8B030D-6E8A-4147-A177-3AD203B41FA5}">
                      <a16:colId xmlns:a16="http://schemas.microsoft.com/office/drawing/2014/main" val="897086040"/>
                    </a:ext>
                  </a:extLst>
                </a:gridCol>
                <a:gridCol w="2001892">
                  <a:extLst>
                    <a:ext uri="{9D8B030D-6E8A-4147-A177-3AD203B41FA5}">
                      <a16:colId xmlns:a16="http://schemas.microsoft.com/office/drawing/2014/main" val="1606930186"/>
                    </a:ext>
                  </a:extLst>
                </a:gridCol>
              </a:tblGrid>
              <a:tr h="287207"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id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Name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url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pictureURL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04122276"/>
                  </a:ext>
                </a:extLst>
              </a:tr>
              <a:tr h="391646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MALICE MIZER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2"/>
                        </a:rPr>
                        <a:t>http://www.last.fm/music/MALICE+MIZER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3"/>
                        </a:rPr>
                        <a:t>http://userserve-ak.last.fm/serve/252/10808.jpg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318833603"/>
                  </a:ext>
                </a:extLst>
              </a:tr>
              <a:tr h="515118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Diary of Dreams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4"/>
                        </a:rPr>
                        <a:t>http://www.last.fm/music/Diary+of+Dreams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5"/>
                        </a:rPr>
                        <a:t>http://userserve-ak.last.fm/serve/252/3052066.jpg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94543541"/>
                  </a:ext>
                </a:extLst>
              </a:tr>
              <a:tr h="515118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Carpathian Forest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6"/>
                        </a:rPr>
                        <a:t>http://www.last.fm/music/Carpathian+Forest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7"/>
                        </a:rPr>
                        <a:t>http://userserve-ak.last.fm/serve/252/40222717...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833462975"/>
                  </a:ext>
                </a:extLst>
              </a:tr>
              <a:tr h="515118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Moi dix Mois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8"/>
                        </a:rPr>
                        <a:t>http://www.last.fm/music/Moi+dix+Mois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9"/>
                        </a:rPr>
                        <a:t>http://userserve-ak.last.fm/serve/252/54697835...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73721865"/>
                  </a:ext>
                </a:extLst>
              </a:tr>
              <a:tr h="515118"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R" sz="12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Bella Morte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>
                          <a:effectLst/>
                          <a:hlinkClick r:id="rId10"/>
                        </a:rPr>
                        <a:t>http://www.last.fm/music/Bella+Morte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u="sng" kern="100" dirty="0">
                          <a:effectLst/>
                          <a:hlinkClick r:id="rId11"/>
                        </a:rPr>
                        <a:t>http://userserve-ak.last.fm/serve/252/14789013...</a:t>
                      </a:r>
                      <a:endParaRPr lang="en-G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72805659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45F740E-CE11-87AB-70F3-6D540373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253" y="1554297"/>
            <a:ext cx="136982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51206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GR" sz="1000" i="1" kern="1200" dirty="0">
                <a:solidFill>
                  <a:srgbClr val="44546A"/>
                </a:solidFill>
                <a:latin typeface="Arial" panose="020B0604020202020204" pitchFamily="34" charset="0"/>
                <a:ea typeface="+mn-ea"/>
                <a:cs typeface="+mn-cs"/>
              </a:rPr>
              <a:t>tags.dat</a:t>
            </a:r>
            <a:endParaRPr kumimoji="0" lang="en-US" altLang="en-G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6C8BC0-72D3-3223-1E40-A446FB6E6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90570"/>
              </p:ext>
            </p:extLst>
          </p:nvPr>
        </p:nvGraphicFramePr>
        <p:xfrm>
          <a:off x="4116751" y="4870204"/>
          <a:ext cx="2830746" cy="1742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728">
                  <a:extLst>
                    <a:ext uri="{9D8B030D-6E8A-4147-A177-3AD203B41FA5}">
                      <a16:colId xmlns:a16="http://schemas.microsoft.com/office/drawing/2014/main" val="3821490388"/>
                    </a:ext>
                  </a:extLst>
                </a:gridCol>
                <a:gridCol w="659643">
                  <a:extLst>
                    <a:ext uri="{9D8B030D-6E8A-4147-A177-3AD203B41FA5}">
                      <a16:colId xmlns:a16="http://schemas.microsoft.com/office/drawing/2014/main" val="424850591"/>
                    </a:ext>
                  </a:extLst>
                </a:gridCol>
                <a:gridCol w="581814">
                  <a:extLst>
                    <a:ext uri="{9D8B030D-6E8A-4147-A177-3AD203B41FA5}">
                      <a16:colId xmlns:a16="http://schemas.microsoft.com/office/drawing/2014/main" val="4052940995"/>
                    </a:ext>
                  </a:extLst>
                </a:gridCol>
                <a:gridCol w="968561">
                  <a:extLst>
                    <a:ext uri="{9D8B030D-6E8A-4147-A177-3AD203B41FA5}">
                      <a16:colId xmlns:a16="http://schemas.microsoft.com/office/drawing/2014/main" val="4045496065"/>
                    </a:ext>
                  </a:extLst>
                </a:gridCol>
              </a:tblGrid>
              <a:tr h="350110"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userID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artistID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 dirty="0">
                          <a:effectLst/>
                        </a:rPr>
                        <a:t>tagID</a:t>
                      </a:r>
                      <a:endParaRPr lang="en-G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400" kern="100">
                          <a:effectLst/>
                        </a:rPr>
                        <a:t>timestamp</a:t>
                      </a:r>
                      <a:endParaRPr lang="en-GR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494597827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1238536800000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08636889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1238536800000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2449925246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1238536800000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678822893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>
                          <a:effectLst/>
                        </a:rPr>
                        <a:t>1238536800000</a:t>
                      </a:r>
                      <a:endParaRPr lang="en-GR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859846802"/>
                  </a:ext>
                </a:extLst>
              </a:tr>
              <a:tr h="278497"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52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b="1" kern="100">
                          <a:solidFill>
                            <a:schemeClr val="tx1"/>
                          </a:solidFill>
                          <a:effectLst/>
                        </a:rPr>
                        <a:t>41</a:t>
                      </a:r>
                      <a:endParaRPr lang="en-GR" sz="12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R" sz="1000" kern="100" dirty="0">
                          <a:effectLst/>
                        </a:rPr>
                        <a:t>1238536800000</a:t>
                      </a:r>
                      <a:endParaRPr lang="en-GR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3647332947"/>
                  </a:ext>
                </a:extLst>
              </a:tr>
            </a:tbl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C688C4DD-DBB6-C935-90AD-E8DAF29CD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041" y="4541956"/>
            <a:ext cx="2509886" cy="761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512064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GR" sz="1050" i="1" kern="1200" dirty="0">
                <a:solidFill>
                  <a:srgbClr val="44546A"/>
                </a:solidFill>
                <a:latin typeface="Arial" panose="020B0604020202020204" pitchFamily="34" charset="0"/>
                <a:ea typeface="+mn-ea"/>
                <a:cs typeface="+mn-cs"/>
              </a:rPr>
              <a:t>user_taggedartists-timestamps.dat</a:t>
            </a:r>
            <a:endParaRPr lang="en-US" altLang="en-GR" sz="105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G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4DEB5-F392-9088-C5F8-AA5DD57F7241}"/>
              </a:ext>
            </a:extLst>
          </p:cNvPr>
          <p:cNvSpPr txBox="1"/>
          <p:nvPr/>
        </p:nvSpPr>
        <p:spPr>
          <a:xfrm>
            <a:off x="5835079" y="140455"/>
            <a:ext cx="622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2064">
              <a:spcAft>
                <a:spcPts val="600"/>
              </a:spcAft>
            </a:pPr>
            <a:r>
              <a:rPr lang="en-GR" sz="2000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We present sample rows of the data files we used in our analysis; the ‘primary key’ of each data object is highlighted in green.</a:t>
            </a:r>
            <a:endParaRPr lang="en-GR" sz="4400" dirty="0"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A0877-9491-9209-91B1-15C7C1F40825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9B4F0D-52BB-D4A4-6008-CF9FC0A5F538}"/>
              </a:ext>
            </a:extLst>
          </p:cNvPr>
          <p:cNvSpPr txBox="1"/>
          <p:nvPr/>
        </p:nvSpPr>
        <p:spPr>
          <a:xfrm>
            <a:off x="2328544" y="202843"/>
            <a:ext cx="3313570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We worked on a dataset with information on user activity (listening to and tagging artists, following other users) on the platform ‘last.fm’. </a:t>
            </a:r>
          </a:p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We checked for the existence of duplicate values (based on the primary keys of each data file) and found none</a:t>
            </a:r>
          </a:p>
          <a:p>
            <a:pPr marL="285750" indent="-28575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Basic statistics on the variables under study: </a:t>
            </a:r>
          </a:p>
          <a:p>
            <a:pPr marL="617220" lvl="1" indent="-16002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1892 users</a:t>
            </a:r>
          </a:p>
          <a:p>
            <a:pPr marL="617220" lvl="1" indent="-16002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17632 artists</a:t>
            </a:r>
          </a:p>
          <a:p>
            <a:pPr marL="617220" lvl="1" indent="-160020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R" kern="1200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11946 tags.</a:t>
            </a:r>
            <a:endParaRPr lang="en-GR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77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D2D47EEC-2B26-3084-AA27-BC9FD845F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660"/>
          <a:stretch/>
        </p:blipFill>
        <p:spPr bwMode="auto">
          <a:xfrm>
            <a:off x="7436729" y="419685"/>
            <a:ext cx="3860043" cy="3457378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AC90D-D213-C235-15F9-8E30EDA4E670}"/>
              </a:ext>
            </a:extLst>
          </p:cNvPr>
          <p:cNvSpPr txBox="1">
            <a:spLocks/>
          </p:cNvSpPr>
          <p:nvPr/>
        </p:nvSpPr>
        <p:spPr>
          <a:xfrm rot="16200000">
            <a:off x="-2699291" y="2836878"/>
            <a:ext cx="6055107" cy="12207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Q1 – Frequency Plots	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AB9F03-3F00-37E4-289E-7299F421B4E3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D775354B-28BA-D8FE-2231-3FAB6150E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" r="-1" b="-1"/>
          <a:stretch/>
        </p:blipFill>
        <p:spPr bwMode="auto">
          <a:xfrm>
            <a:off x="2613912" y="3288921"/>
            <a:ext cx="3860043" cy="3437103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473E6-A8BB-93DC-75AC-1A1289EB6CE5}"/>
              </a:ext>
            </a:extLst>
          </p:cNvPr>
          <p:cNvSpPr txBox="1"/>
          <p:nvPr/>
        </p:nvSpPr>
        <p:spPr>
          <a:xfrm>
            <a:off x="3119899" y="292091"/>
            <a:ext cx="3142472" cy="31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clear that there are a few artists with much higher following than the rest; similarly, some tags (mainly genre-related) are used much more than others.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0C20E-6E59-93E8-D30C-3D3643228AD1}"/>
              </a:ext>
            </a:extLst>
          </p:cNvPr>
          <p:cNvSpPr txBox="1"/>
          <p:nvPr/>
        </p:nvSpPr>
        <p:spPr>
          <a:xfrm>
            <a:off x="7598046" y="4225199"/>
            <a:ext cx="35374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These observations were further studied in order to extract insights on the activity level of the various cohorts (with regards to the various music genres) of </a:t>
            </a:r>
            <a:r>
              <a:rPr lang="en-US" sz="2000" dirty="0" err="1"/>
              <a:t>last.fm’s</a:t>
            </a:r>
            <a:r>
              <a:rPr lang="en-US" sz="2000" dirty="0"/>
              <a:t> user base, as well as its homogeneity as a whole. </a:t>
            </a:r>
          </a:p>
        </p:txBody>
      </p:sp>
    </p:spTree>
    <p:extLst>
      <p:ext uri="{BB962C8B-B14F-4D97-AF65-F5344CB8AC3E}">
        <p14:creationId xmlns:p14="http://schemas.microsoft.com/office/powerpoint/2010/main" val="222516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7375A-56B3-2E4F-A023-38634FBE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87651" y="2812133"/>
            <a:ext cx="6423262" cy="1213459"/>
          </a:xfrm>
        </p:spPr>
        <p:txBody>
          <a:bodyPr anchor="b">
            <a:normAutofit/>
          </a:bodyPr>
          <a:lstStyle/>
          <a:p>
            <a:pPr algn="ctr"/>
            <a:r>
              <a:rPr lang="en-GR" sz="4000" dirty="0">
                <a:solidFill>
                  <a:srgbClr val="FFFFFF"/>
                </a:solidFill>
              </a:rPr>
              <a:t>Q1 – Outlier Detection using the Z-Score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1F6664-8030-9BB0-EA23-88490F6CA7C8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E00D-D38B-BD85-CBD2-72A37F8CA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0986" y="703361"/>
                <a:ext cx="3791380" cy="5534211"/>
              </a:xfrm>
            </p:spPr>
            <p:txBody>
              <a:bodyPr anchor="ctr">
                <a:normAutofit/>
              </a:bodyPr>
              <a:lstStyle/>
              <a:p>
                <a:r>
                  <a:rPr lang="en-GR" sz="1800" dirty="0">
                    <a:cs typeface="Times New Roman" panose="02020603050405020304" pitchFamily="18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18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R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𝛸</m:t>
                        </m:r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l-G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18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X: a value of the random variable, </a:t>
                </a:r>
                <a:r>
                  <a:rPr lang="el-GR" sz="18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μ</a:t>
                </a:r>
                <a:r>
                  <a:rPr lang="en-US" sz="18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(true-population) mean, and </a:t>
                </a:r>
                <a:r>
                  <a:rPr lang="el-GR" sz="18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sz="1800" kern="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the standard deviation of the variable’s distribution</a:t>
                </a:r>
                <a:r>
                  <a:rPr lang="en-GR" sz="1800" dirty="0">
                    <a:effectLst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R" sz="1800" dirty="0">
                    <a:cs typeface="Times New Roman" panose="02020603050405020304" pitchFamily="18" charset="0"/>
                  </a:rPr>
                  <a:t>Z-Score Threshold we considered: 3 </a:t>
                </a:r>
              </a:p>
              <a:p>
                <a:pPr marL="0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R" sz="1800" dirty="0">
                  <a:cs typeface="Times New Roman" panose="02020603050405020304" pitchFamily="18" charset="0"/>
                </a:endParaRPr>
              </a:p>
              <a:p>
                <a:r>
                  <a:rPr lang="en-GR" sz="1800" dirty="0">
                    <a:cs typeface="Times New Roman" panose="02020603050405020304" pitchFamily="18" charset="0"/>
                  </a:rPr>
                  <a:t>Total Listening Count of Artists: 0.48% of </a:t>
                </a:r>
                <a:r>
                  <a:rPr lang="en-GB" sz="1800" dirty="0">
                    <a:cs typeface="Times New Roman" panose="02020603050405020304" pitchFamily="18" charset="0"/>
                  </a:rPr>
                  <a:t>r</a:t>
                </a:r>
                <a:r>
                  <a:rPr lang="en-GR" sz="1800" dirty="0">
                    <a:cs typeface="Times New Roman" panose="02020603050405020304" pitchFamily="18" charset="0"/>
                  </a:rPr>
                  <a:t>elevant data points were classified a</a:t>
                </a:r>
                <a:r>
                  <a:rPr lang="en-US" sz="1800" dirty="0">
                    <a:cs typeface="Times New Roman" panose="02020603050405020304" pitchFamily="18" charset="0"/>
                  </a:rPr>
                  <a:t>s </a:t>
                </a:r>
                <a:r>
                  <a:rPr lang="en-GB" sz="1800" dirty="0">
                    <a:cs typeface="Times New Roman" panose="02020603050405020304" pitchFamily="18" charset="0"/>
                  </a:rPr>
                  <a:t>o</a:t>
                </a:r>
                <a:r>
                  <a:rPr lang="en-GR" sz="1800" dirty="0">
                    <a:cs typeface="Times New Roman" panose="02020603050405020304" pitchFamily="18" charset="0"/>
                  </a:rPr>
                  <a:t>utliers. </a:t>
                </a:r>
              </a:p>
              <a:p>
                <a:r>
                  <a:rPr lang="en-GR" sz="1800" dirty="0">
                    <a:cs typeface="Times New Roman" panose="02020603050405020304" pitchFamily="18" charset="0"/>
                  </a:rPr>
                  <a:t>Total Listening Time for Users: 2.27% of data </a:t>
                </a:r>
                <a:r>
                  <a:rPr lang="en-GB" sz="1800" dirty="0">
                    <a:cs typeface="Times New Roman" panose="02020603050405020304" pitchFamily="18" charset="0"/>
                  </a:rPr>
                  <a:t>p</a:t>
                </a:r>
                <a:r>
                  <a:rPr lang="en-GR" sz="1800" dirty="0">
                    <a:cs typeface="Times New Roman" panose="02020603050405020304" pitchFamily="18" charset="0"/>
                  </a:rPr>
                  <a:t>oints classified as outlier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E00D-D38B-BD85-CBD2-72A37F8CA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0986" y="703361"/>
                <a:ext cx="3791380" cy="5534211"/>
              </a:xfrm>
              <a:blipFill>
                <a:blip r:embed="rId2"/>
                <a:stretch>
                  <a:fillRect l="-1125" r="-1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CAE156C4-C865-8CB5-7318-274179F09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72" y="593889"/>
            <a:ext cx="6106228" cy="2695667"/>
          </a:xfrm>
          <a:prstGeom prst="rect">
            <a:avLst/>
          </a:prstGeom>
        </p:spPr>
      </p:pic>
      <p:pic>
        <p:nvPicPr>
          <p:cNvPr id="7" name="Picture 6" descr="A graph of a weight variable&#10;&#10;Description automatically generated">
            <a:extLst>
              <a:ext uri="{FF2B5EF4-FFF2-40B4-BE49-F238E27FC236}">
                <a16:creationId xmlns:a16="http://schemas.microsoft.com/office/drawing/2014/main" id="{17E800C4-6B63-235E-4904-0D024D2C3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366" y="4109169"/>
            <a:ext cx="6106228" cy="24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3DDF9D-E27C-4E23-A1E8-CA352535F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" y="-10138"/>
            <a:ext cx="121920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97375A-56B3-2E4F-A023-38634FBE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09416" y="2748004"/>
            <a:ext cx="5980814" cy="1361983"/>
          </a:xfrm>
        </p:spPr>
        <p:txBody>
          <a:bodyPr anchor="b">
            <a:normAutofit/>
          </a:bodyPr>
          <a:lstStyle/>
          <a:p>
            <a:pPr algn="ctr"/>
            <a:r>
              <a:rPr lang="en-GR" sz="4000" dirty="0">
                <a:solidFill>
                  <a:srgbClr val="FFFFFF"/>
                </a:solidFill>
              </a:rPr>
              <a:t>Q1 – Outlier Detection using the Z-Score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4ED3F-F7BF-383F-4B71-09FF596E017D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61B81DB0-C2EE-6703-DE99-38250A67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18" y="3146728"/>
            <a:ext cx="7749045" cy="31998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0D-D38B-BD85-CBD2-72A37F8C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063" y="-135779"/>
            <a:ext cx="9583448" cy="3564779"/>
          </a:xfrm>
        </p:spPr>
        <p:txBody>
          <a:bodyPr anchor="ctr">
            <a:normAutofit/>
          </a:bodyPr>
          <a:lstStyle/>
          <a:p>
            <a:r>
              <a:rPr lang="en-GR" sz="1800" dirty="0">
                <a:cs typeface="Times New Roman" panose="02020603050405020304" pitchFamily="18" charset="0"/>
              </a:rPr>
              <a:t>Total Frequency of Tags Usage: 0.57% of values</a:t>
            </a:r>
          </a:p>
          <a:p>
            <a:r>
              <a:rPr lang="en-GR" sz="1800" dirty="0">
                <a:cs typeface="Times New Roman" panose="02020603050405020304" pitchFamily="18" charset="0"/>
              </a:rPr>
              <a:t>It is cleared from the provided violin plots that the distributions of the underlying random variables heavily departed from the normality assumption of the Z-Score method, and significant (positive) asymmetry was observed in each case.</a:t>
            </a:r>
          </a:p>
          <a:p>
            <a:endParaRPr lang="en-GR" sz="1800" dirty="0">
              <a:cs typeface="Times New Roman" panose="02020603050405020304" pitchFamily="18" charset="0"/>
            </a:endParaRPr>
          </a:p>
          <a:p>
            <a:r>
              <a:rPr lang="en-GR" sz="1800" dirty="0">
                <a:cs typeface="Times New Roman" panose="02020603050405020304" pitchFamily="18" charset="0"/>
              </a:rPr>
              <a:t>As an alternative method we used the IQR method; it assumes symmetry from which our data depart, but its less strict hypotheses make it more efficient in outlier detection in our case. </a:t>
            </a:r>
            <a:endParaRPr lang="en-GR" sz="1200" dirty="0">
              <a:cs typeface="Times New Roman" panose="02020603050405020304" pitchFamily="18" charset="0"/>
            </a:endParaRPr>
          </a:p>
          <a:p>
            <a:endParaRPr lang="en-G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1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B7149-61BD-18D8-3273-87C62DE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3657808" y="1832326"/>
            <a:ext cx="6495252" cy="3556097"/>
          </a:xfrm>
        </p:spPr>
        <p:txBody>
          <a:bodyPr anchor="b">
            <a:normAutofit/>
          </a:bodyPr>
          <a:lstStyle/>
          <a:p>
            <a:pPr algn="ctr"/>
            <a:r>
              <a:rPr lang="en-GR" sz="4000" dirty="0">
                <a:solidFill>
                  <a:srgbClr val="FFFFFF"/>
                </a:solidFill>
              </a:rPr>
              <a:t>Q1 – Outlier Detection using the Z-Score Method</a:t>
            </a:r>
          </a:p>
        </p:txBody>
      </p:sp>
      <p:pic>
        <p:nvPicPr>
          <p:cNvPr id="6" name="Picture 5" descr="A graph with a line and a rectangle&#10;&#10;Description automatically generated with medium confidence">
            <a:extLst>
              <a:ext uri="{FF2B5EF4-FFF2-40B4-BE49-F238E27FC236}">
                <a16:creationId xmlns:a16="http://schemas.microsoft.com/office/drawing/2014/main" id="{4F082ADD-769D-D38F-3448-D8BF1E6D4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76267" y="287083"/>
            <a:ext cx="3936643" cy="2785176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D2949-3F19-0D6E-2C31-F6C9904ECA28}"/>
              </a:ext>
            </a:extLst>
          </p:cNvPr>
          <p:cNvSpPr/>
          <p:nvPr/>
        </p:nvSpPr>
        <p:spPr>
          <a:xfrm>
            <a:off x="2203883" y="-7004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CD77-B53D-AE4A-4378-E70C326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8914" y="431251"/>
            <a:ext cx="3936643" cy="2641008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Indeed, even though this method is as well invalid in this case, it does prove more efficient in outlier detection: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Tag usage: 13.33%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Listening count: 14.14%</a:t>
            </a:r>
          </a:p>
          <a:p>
            <a:pPr lvl="1"/>
            <a:r>
              <a:rPr lang="en-US" sz="1800" dirty="0">
                <a:cs typeface="Times New Roman" panose="02020603050405020304" pitchFamily="18" charset="0"/>
              </a:rPr>
              <a:t>Listening time: 8.51%</a:t>
            </a:r>
          </a:p>
          <a:p>
            <a:pPr lvl="1"/>
            <a:endParaRPr lang="en-G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a line and a blue rectangle&#10;&#10;Description automatically generated">
            <a:extLst>
              <a:ext uri="{FF2B5EF4-FFF2-40B4-BE49-F238E27FC236}">
                <a16:creationId xmlns:a16="http://schemas.microsoft.com/office/drawing/2014/main" id="{C07B047E-3F7E-B8BF-8917-506C4BF88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6014" y="3569752"/>
            <a:ext cx="4518714" cy="292586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C2979B-D2FC-B940-772D-4DC08A1A3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4593" y="3513140"/>
            <a:ext cx="4093053" cy="30390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37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47F22ED-3A55-4EDE-A5A8-163D82B09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39326" y="1410083"/>
            <a:ext cx="6858000" cy="403783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26611" y="3576013"/>
            <a:ext cx="2526132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3" y="1396067"/>
            <a:ext cx="6858000" cy="40378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8268" y="982780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B7149-61BD-18D8-3273-87C62DE0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01896" y="2924625"/>
            <a:ext cx="5844802" cy="1352648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Q2 - Similar Users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Cosine Similarity</a:t>
            </a:r>
            <a:endParaRPr lang="en-GR" sz="40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D5FCD-2319-6A62-F6CF-BE2D1E9D9A93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CE25E-66CE-CF19-DE23-7CA1CDBAE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45" y="3749617"/>
            <a:ext cx="4820323" cy="27245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CD77-B53D-AE4A-4378-E70C326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618" y="383853"/>
            <a:ext cx="9172205" cy="3206346"/>
          </a:xfrm>
        </p:spPr>
        <p:txBody>
          <a:bodyPr anchor="ctr">
            <a:normAutofit fontScale="92500"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Process Followed</a:t>
            </a:r>
          </a:p>
          <a:p>
            <a:pPr marL="457200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create a pivot table from the 'user_artists.dat'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 the above interaction matrix rows represent users, columns represent artists, and values correspond to the 'weight' of interactions. Missing values are filled with zeros.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“algebraic” approach using dot product and </a:t>
            </a:r>
            <a:r>
              <a:rPr lang="en-US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np.linalg.norm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second method utilized the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cosine_similarity</a:t>
            </a: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()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function offered by python and </a:t>
            </a:r>
            <a:r>
              <a:rPr lang="en-US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sklear</a:t>
            </a:r>
            <a:r>
              <a:rPr lang="en-US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library.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approach, beyond a more complete solution offers a manner to validate our results by comparing the resulted csv file derived from both methods discussed above</a:t>
            </a:r>
            <a:endParaRPr lang="en-G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3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D6144-1023-5310-9068-2DA3AE9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38368" y="2317152"/>
            <a:ext cx="5732623" cy="18663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Q2- Similar Users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K-Neighbors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5001A-6047-C583-0B2D-AF193AE6CA74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57444-81CF-A8A8-F987-214D480EF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0851" y="186940"/>
            <a:ext cx="3615776" cy="6463840"/>
          </a:xfrm>
        </p:spPr>
        <p:txBody>
          <a:bodyPr anchor="ctr">
            <a:normAutofit/>
          </a:bodyPr>
          <a:lstStyle/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To gain a deeper understanding of user communities, we extend our analysis by performing k-means clustering.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technique groups users into clusters based on their similarity. For both k=3 and k=10, we identify clusters that encapsulate users with similar artist preferences.</a:t>
            </a:r>
          </a:p>
          <a:p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For each user, the k-nearest neighbors are determined based on the cosine similarity calculated in the previous step</a:t>
            </a:r>
            <a:endParaRPr lang="en-US" sz="1800" kern="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dictionary, '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neighbors_dict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,' is created to store neighbors for each user for k=3 and k=10.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k-nearest neighbors for both k=3 and k=10 is stored in the above JSON file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5EB5C-5CF0-CBD9-86AA-8C514336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849" y="618833"/>
            <a:ext cx="3615776" cy="28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4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600C4-ADBE-06E7-C8F3-6E6038CA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861029" y="3382831"/>
            <a:ext cx="6878268" cy="771841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Q2 – Additional Observations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48A9A-3E43-7F6D-A5C8-6DCA4B420ACA}"/>
              </a:ext>
            </a:extLst>
          </p:cNvPr>
          <p:cNvSpPr/>
          <p:nvPr/>
        </p:nvSpPr>
        <p:spPr>
          <a:xfrm>
            <a:off x="2224545" y="-10138"/>
            <a:ext cx="1813279" cy="6878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3BFE-7C83-17BA-D3B1-7BDEA41A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863" y="329617"/>
            <a:ext cx="7633400" cy="199353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We calculate the average similarity for each user with their k=3 , k=10 neighbors as well as all users focusing on the top ten users.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/>
              <a:t>Average similarity for each user with their k-neighbors for k=3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38CCC-83A8-4C77-0322-B6B98F20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863" y="2642634"/>
            <a:ext cx="7151337" cy="26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1620</Words>
  <Application>Microsoft Macintosh PowerPoint</Application>
  <PresentationFormat>Widescreen</PresentationFormat>
  <Paragraphs>246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ITC 6001 – INTRODUCTION TO BIG DATA</vt:lpstr>
      <vt:lpstr>Q1 – Data Description   </vt:lpstr>
      <vt:lpstr>PowerPoint Presentation</vt:lpstr>
      <vt:lpstr>Q1 – Outlier Detection using the Z-Score Method</vt:lpstr>
      <vt:lpstr>Q1 – Outlier Detection using the Z-Score Method</vt:lpstr>
      <vt:lpstr>Q1 – Outlier Detection using the Z-Score Method</vt:lpstr>
      <vt:lpstr>Q2 - Similar Users  Cosine Similarity</vt:lpstr>
      <vt:lpstr>Q2- Similar Users   K-Neighbors</vt:lpstr>
      <vt:lpstr>Q2 – Additional Observations</vt:lpstr>
      <vt:lpstr>Q2 – Additional Observations</vt:lpstr>
      <vt:lpstr>Q2-Additional Observations</vt:lpstr>
      <vt:lpstr>Q3 – Displaying the Activity per Interval</vt:lpstr>
      <vt:lpstr>Q3 –  Detecting the most Active Items per Interval</vt:lpstr>
      <vt:lpstr>Q3 – Detecting the most Active Items per Interval</vt:lpstr>
      <vt:lpstr>Q4- Comparing prolific user </vt:lpstr>
      <vt:lpstr>Q4- Comparing prolific user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Christoforos Kapsalis</dc:creator>
  <cp:lastModifiedBy>Christoforos Kapsalis</cp:lastModifiedBy>
  <cp:revision>66</cp:revision>
  <dcterms:created xsi:type="dcterms:W3CDTF">2023-12-10T14:19:31Z</dcterms:created>
  <dcterms:modified xsi:type="dcterms:W3CDTF">2023-12-13T12:02:40Z</dcterms:modified>
</cp:coreProperties>
</file>