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57" r:id="rId3"/>
    <p:sldId id="262"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6"/>
    <p:restoredTop sz="94703"/>
  </p:normalViewPr>
  <p:slideViewPr>
    <p:cSldViewPr snapToGrid="0">
      <p:cViewPr varScale="1">
        <p:scale>
          <a:sx n="126" d="100"/>
          <a:sy n="126"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556B-8AE2-4A1E-463D-67AB66D959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R"/>
          </a:p>
        </p:txBody>
      </p:sp>
      <p:sp>
        <p:nvSpPr>
          <p:cNvPr id="3" name="Subtitle 2">
            <a:extLst>
              <a:ext uri="{FF2B5EF4-FFF2-40B4-BE49-F238E27FC236}">
                <a16:creationId xmlns:a16="http://schemas.microsoft.com/office/drawing/2014/main" id="{91A9C973-3E57-621F-C8AB-07ED86E1F5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R"/>
          </a:p>
        </p:txBody>
      </p:sp>
      <p:sp>
        <p:nvSpPr>
          <p:cNvPr id="4" name="Date Placeholder 3">
            <a:extLst>
              <a:ext uri="{FF2B5EF4-FFF2-40B4-BE49-F238E27FC236}">
                <a16:creationId xmlns:a16="http://schemas.microsoft.com/office/drawing/2014/main" id="{C841EBAA-51D9-A032-C016-FA23BE718F02}"/>
              </a:ext>
            </a:extLst>
          </p:cNvPr>
          <p:cNvSpPr>
            <a:spLocks noGrp="1"/>
          </p:cNvSpPr>
          <p:nvPr>
            <p:ph type="dt" sz="half" idx="10"/>
          </p:nvPr>
        </p:nvSpPr>
        <p:spPr/>
        <p:txBody>
          <a:bodyPr/>
          <a:lstStyle/>
          <a:p>
            <a:fld id="{E46316CF-DC55-D045-8DAD-E8F953E51F57}" type="datetimeFigureOut">
              <a:rPr lang="en-GR" smtClean="0"/>
              <a:t>12/13/23</a:t>
            </a:fld>
            <a:endParaRPr lang="en-GR"/>
          </a:p>
        </p:txBody>
      </p:sp>
      <p:sp>
        <p:nvSpPr>
          <p:cNvPr id="5" name="Footer Placeholder 4">
            <a:extLst>
              <a:ext uri="{FF2B5EF4-FFF2-40B4-BE49-F238E27FC236}">
                <a16:creationId xmlns:a16="http://schemas.microsoft.com/office/drawing/2014/main" id="{908D9723-5002-E9CC-859B-AB6A9669D3FE}"/>
              </a:ext>
            </a:extLst>
          </p:cNvPr>
          <p:cNvSpPr>
            <a:spLocks noGrp="1"/>
          </p:cNvSpPr>
          <p:nvPr>
            <p:ph type="ftr" sz="quarter" idx="11"/>
          </p:nvPr>
        </p:nvSpPr>
        <p:spPr/>
        <p:txBody>
          <a:bodyPr/>
          <a:lstStyle/>
          <a:p>
            <a:endParaRPr lang="en-GR"/>
          </a:p>
        </p:txBody>
      </p:sp>
      <p:sp>
        <p:nvSpPr>
          <p:cNvPr id="6" name="Slide Number Placeholder 5">
            <a:extLst>
              <a:ext uri="{FF2B5EF4-FFF2-40B4-BE49-F238E27FC236}">
                <a16:creationId xmlns:a16="http://schemas.microsoft.com/office/drawing/2014/main" id="{E2886A59-38DB-F69C-9FFD-79D68ED2CB17}"/>
              </a:ext>
            </a:extLst>
          </p:cNvPr>
          <p:cNvSpPr>
            <a:spLocks noGrp="1"/>
          </p:cNvSpPr>
          <p:nvPr>
            <p:ph type="sldNum" sz="quarter" idx="12"/>
          </p:nvPr>
        </p:nvSpPr>
        <p:spPr/>
        <p:txBody>
          <a:bodyPr/>
          <a:lstStyle/>
          <a:p>
            <a:fld id="{23D7C47D-DCE4-9049-8154-4849686D6986}" type="slidenum">
              <a:rPr lang="en-GR" smtClean="0"/>
              <a:t>‹#›</a:t>
            </a:fld>
            <a:endParaRPr lang="en-GR"/>
          </a:p>
        </p:txBody>
      </p:sp>
    </p:spTree>
    <p:extLst>
      <p:ext uri="{BB962C8B-B14F-4D97-AF65-F5344CB8AC3E}">
        <p14:creationId xmlns:p14="http://schemas.microsoft.com/office/powerpoint/2010/main" val="427350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FFD1-0862-53A5-1B0A-9B49C9404714}"/>
              </a:ext>
            </a:extLst>
          </p:cNvPr>
          <p:cNvSpPr>
            <a:spLocks noGrp="1"/>
          </p:cNvSpPr>
          <p:nvPr>
            <p:ph type="title"/>
          </p:nvPr>
        </p:nvSpPr>
        <p:spPr/>
        <p:txBody>
          <a:bodyPr/>
          <a:lstStyle/>
          <a:p>
            <a:r>
              <a:rPr lang="en-GB"/>
              <a:t>Click to edit Master title style</a:t>
            </a:r>
            <a:endParaRPr lang="en-GR"/>
          </a:p>
        </p:txBody>
      </p:sp>
      <p:sp>
        <p:nvSpPr>
          <p:cNvPr id="3" name="Vertical Text Placeholder 2">
            <a:extLst>
              <a:ext uri="{FF2B5EF4-FFF2-40B4-BE49-F238E27FC236}">
                <a16:creationId xmlns:a16="http://schemas.microsoft.com/office/drawing/2014/main" id="{7C9F8DC0-77C8-1600-D032-26AECBD66E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R"/>
          </a:p>
        </p:txBody>
      </p:sp>
      <p:sp>
        <p:nvSpPr>
          <p:cNvPr id="4" name="Date Placeholder 3">
            <a:extLst>
              <a:ext uri="{FF2B5EF4-FFF2-40B4-BE49-F238E27FC236}">
                <a16:creationId xmlns:a16="http://schemas.microsoft.com/office/drawing/2014/main" id="{83615F02-DB3D-3916-25CA-1FDC2872611C}"/>
              </a:ext>
            </a:extLst>
          </p:cNvPr>
          <p:cNvSpPr>
            <a:spLocks noGrp="1"/>
          </p:cNvSpPr>
          <p:nvPr>
            <p:ph type="dt" sz="half" idx="10"/>
          </p:nvPr>
        </p:nvSpPr>
        <p:spPr/>
        <p:txBody>
          <a:bodyPr/>
          <a:lstStyle/>
          <a:p>
            <a:fld id="{E46316CF-DC55-D045-8DAD-E8F953E51F57}" type="datetimeFigureOut">
              <a:rPr lang="en-GR" smtClean="0"/>
              <a:t>12/13/23</a:t>
            </a:fld>
            <a:endParaRPr lang="en-GR"/>
          </a:p>
        </p:txBody>
      </p:sp>
      <p:sp>
        <p:nvSpPr>
          <p:cNvPr id="5" name="Footer Placeholder 4">
            <a:extLst>
              <a:ext uri="{FF2B5EF4-FFF2-40B4-BE49-F238E27FC236}">
                <a16:creationId xmlns:a16="http://schemas.microsoft.com/office/drawing/2014/main" id="{934D8CE7-27AA-69B8-EFE5-F34D2F7C4D24}"/>
              </a:ext>
            </a:extLst>
          </p:cNvPr>
          <p:cNvSpPr>
            <a:spLocks noGrp="1"/>
          </p:cNvSpPr>
          <p:nvPr>
            <p:ph type="ftr" sz="quarter" idx="11"/>
          </p:nvPr>
        </p:nvSpPr>
        <p:spPr/>
        <p:txBody>
          <a:bodyPr/>
          <a:lstStyle/>
          <a:p>
            <a:endParaRPr lang="en-GR"/>
          </a:p>
        </p:txBody>
      </p:sp>
      <p:sp>
        <p:nvSpPr>
          <p:cNvPr id="6" name="Slide Number Placeholder 5">
            <a:extLst>
              <a:ext uri="{FF2B5EF4-FFF2-40B4-BE49-F238E27FC236}">
                <a16:creationId xmlns:a16="http://schemas.microsoft.com/office/drawing/2014/main" id="{0361F865-D448-C154-D1F3-43486F1679F2}"/>
              </a:ext>
            </a:extLst>
          </p:cNvPr>
          <p:cNvSpPr>
            <a:spLocks noGrp="1"/>
          </p:cNvSpPr>
          <p:nvPr>
            <p:ph type="sldNum" sz="quarter" idx="12"/>
          </p:nvPr>
        </p:nvSpPr>
        <p:spPr/>
        <p:txBody>
          <a:bodyPr/>
          <a:lstStyle/>
          <a:p>
            <a:fld id="{23D7C47D-DCE4-9049-8154-4849686D6986}" type="slidenum">
              <a:rPr lang="en-GR" smtClean="0"/>
              <a:t>‹#›</a:t>
            </a:fld>
            <a:endParaRPr lang="en-GR"/>
          </a:p>
        </p:txBody>
      </p:sp>
    </p:spTree>
    <p:extLst>
      <p:ext uri="{BB962C8B-B14F-4D97-AF65-F5344CB8AC3E}">
        <p14:creationId xmlns:p14="http://schemas.microsoft.com/office/powerpoint/2010/main" val="117639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F38D76-C1BB-8F90-1728-A4F6C9CFF69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GR"/>
          </a:p>
        </p:txBody>
      </p:sp>
      <p:sp>
        <p:nvSpPr>
          <p:cNvPr id="3" name="Vertical Text Placeholder 2">
            <a:extLst>
              <a:ext uri="{FF2B5EF4-FFF2-40B4-BE49-F238E27FC236}">
                <a16:creationId xmlns:a16="http://schemas.microsoft.com/office/drawing/2014/main" id="{64F6E468-2EB4-D4D2-F6B2-587EEDB9E1A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R"/>
          </a:p>
        </p:txBody>
      </p:sp>
      <p:sp>
        <p:nvSpPr>
          <p:cNvPr id="4" name="Date Placeholder 3">
            <a:extLst>
              <a:ext uri="{FF2B5EF4-FFF2-40B4-BE49-F238E27FC236}">
                <a16:creationId xmlns:a16="http://schemas.microsoft.com/office/drawing/2014/main" id="{00ED46B0-19EC-0FED-56A9-E26C25E37815}"/>
              </a:ext>
            </a:extLst>
          </p:cNvPr>
          <p:cNvSpPr>
            <a:spLocks noGrp="1"/>
          </p:cNvSpPr>
          <p:nvPr>
            <p:ph type="dt" sz="half" idx="10"/>
          </p:nvPr>
        </p:nvSpPr>
        <p:spPr/>
        <p:txBody>
          <a:bodyPr/>
          <a:lstStyle/>
          <a:p>
            <a:fld id="{E46316CF-DC55-D045-8DAD-E8F953E51F57}" type="datetimeFigureOut">
              <a:rPr lang="en-GR" smtClean="0"/>
              <a:t>12/13/23</a:t>
            </a:fld>
            <a:endParaRPr lang="en-GR"/>
          </a:p>
        </p:txBody>
      </p:sp>
      <p:sp>
        <p:nvSpPr>
          <p:cNvPr id="5" name="Footer Placeholder 4">
            <a:extLst>
              <a:ext uri="{FF2B5EF4-FFF2-40B4-BE49-F238E27FC236}">
                <a16:creationId xmlns:a16="http://schemas.microsoft.com/office/drawing/2014/main" id="{D67B4CAF-9557-FD9C-1D96-DFF8637B70C1}"/>
              </a:ext>
            </a:extLst>
          </p:cNvPr>
          <p:cNvSpPr>
            <a:spLocks noGrp="1"/>
          </p:cNvSpPr>
          <p:nvPr>
            <p:ph type="ftr" sz="quarter" idx="11"/>
          </p:nvPr>
        </p:nvSpPr>
        <p:spPr/>
        <p:txBody>
          <a:bodyPr/>
          <a:lstStyle/>
          <a:p>
            <a:endParaRPr lang="en-GR"/>
          </a:p>
        </p:txBody>
      </p:sp>
      <p:sp>
        <p:nvSpPr>
          <p:cNvPr id="6" name="Slide Number Placeholder 5">
            <a:extLst>
              <a:ext uri="{FF2B5EF4-FFF2-40B4-BE49-F238E27FC236}">
                <a16:creationId xmlns:a16="http://schemas.microsoft.com/office/drawing/2014/main" id="{221DA1D2-8686-DFE3-880F-373F933565EB}"/>
              </a:ext>
            </a:extLst>
          </p:cNvPr>
          <p:cNvSpPr>
            <a:spLocks noGrp="1"/>
          </p:cNvSpPr>
          <p:nvPr>
            <p:ph type="sldNum" sz="quarter" idx="12"/>
          </p:nvPr>
        </p:nvSpPr>
        <p:spPr/>
        <p:txBody>
          <a:bodyPr/>
          <a:lstStyle/>
          <a:p>
            <a:fld id="{23D7C47D-DCE4-9049-8154-4849686D6986}" type="slidenum">
              <a:rPr lang="en-GR" smtClean="0"/>
              <a:t>‹#›</a:t>
            </a:fld>
            <a:endParaRPr lang="en-GR"/>
          </a:p>
        </p:txBody>
      </p:sp>
    </p:spTree>
    <p:extLst>
      <p:ext uri="{BB962C8B-B14F-4D97-AF65-F5344CB8AC3E}">
        <p14:creationId xmlns:p14="http://schemas.microsoft.com/office/powerpoint/2010/main" val="247193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418B-7D3C-B609-38E9-0D1774AC4C91}"/>
              </a:ext>
            </a:extLst>
          </p:cNvPr>
          <p:cNvSpPr>
            <a:spLocks noGrp="1"/>
          </p:cNvSpPr>
          <p:nvPr>
            <p:ph type="title"/>
          </p:nvPr>
        </p:nvSpPr>
        <p:spPr/>
        <p:txBody>
          <a:bodyPr/>
          <a:lstStyle/>
          <a:p>
            <a:r>
              <a:rPr lang="en-GB"/>
              <a:t>Click to edit Master title style</a:t>
            </a:r>
            <a:endParaRPr lang="en-GR"/>
          </a:p>
        </p:txBody>
      </p:sp>
      <p:sp>
        <p:nvSpPr>
          <p:cNvPr id="3" name="Content Placeholder 2">
            <a:extLst>
              <a:ext uri="{FF2B5EF4-FFF2-40B4-BE49-F238E27FC236}">
                <a16:creationId xmlns:a16="http://schemas.microsoft.com/office/drawing/2014/main" id="{C3FEEEC8-37E7-3694-264F-79A06BD7F9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R"/>
          </a:p>
        </p:txBody>
      </p:sp>
      <p:sp>
        <p:nvSpPr>
          <p:cNvPr id="4" name="Date Placeholder 3">
            <a:extLst>
              <a:ext uri="{FF2B5EF4-FFF2-40B4-BE49-F238E27FC236}">
                <a16:creationId xmlns:a16="http://schemas.microsoft.com/office/drawing/2014/main" id="{B5E36A66-625C-ACA9-000F-EA5DBCFAD73D}"/>
              </a:ext>
            </a:extLst>
          </p:cNvPr>
          <p:cNvSpPr>
            <a:spLocks noGrp="1"/>
          </p:cNvSpPr>
          <p:nvPr>
            <p:ph type="dt" sz="half" idx="10"/>
          </p:nvPr>
        </p:nvSpPr>
        <p:spPr/>
        <p:txBody>
          <a:bodyPr/>
          <a:lstStyle/>
          <a:p>
            <a:fld id="{E46316CF-DC55-D045-8DAD-E8F953E51F57}" type="datetimeFigureOut">
              <a:rPr lang="en-GR" smtClean="0"/>
              <a:t>12/13/23</a:t>
            </a:fld>
            <a:endParaRPr lang="en-GR"/>
          </a:p>
        </p:txBody>
      </p:sp>
      <p:sp>
        <p:nvSpPr>
          <p:cNvPr id="5" name="Footer Placeholder 4">
            <a:extLst>
              <a:ext uri="{FF2B5EF4-FFF2-40B4-BE49-F238E27FC236}">
                <a16:creationId xmlns:a16="http://schemas.microsoft.com/office/drawing/2014/main" id="{2CD84999-3B2F-73B8-BB0B-5E9D2C17DB24}"/>
              </a:ext>
            </a:extLst>
          </p:cNvPr>
          <p:cNvSpPr>
            <a:spLocks noGrp="1"/>
          </p:cNvSpPr>
          <p:nvPr>
            <p:ph type="ftr" sz="quarter" idx="11"/>
          </p:nvPr>
        </p:nvSpPr>
        <p:spPr/>
        <p:txBody>
          <a:bodyPr/>
          <a:lstStyle/>
          <a:p>
            <a:endParaRPr lang="en-GR"/>
          </a:p>
        </p:txBody>
      </p:sp>
      <p:sp>
        <p:nvSpPr>
          <p:cNvPr id="6" name="Slide Number Placeholder 5">
            <a:extLst>
              <a:ext uri="{FF2B5EF4-FFF2-40B4-BE49-F238E27FC236}">
                <a16:creationId xmlns:a16="http://schemas.microsoft.com/office/drawing/2014/main" id="{86B6DF2F-DF8D-8E72-D4C9-9816C0B65E0D}"/>
              </a:ext>
            </a:extLst>
          </p:cNvPr>
          <p:cNvSpPr>
            <a:spLocks noGrp="1"/>
          </p:cNvSpPr>
          <p:nvPr>
            <p:ph type="sldNum" sz="quarter" idx="12"/>
          </p:nvPr>
        </p:nvSpPr>
        <p:spPr/>
        <p:txBody>
          <a:bodyPr/>
          <a:lstStyle/>
          <a:p>
            <a:fld id="{23D7C47D-DCE4-9049-8154-4849686D6986}" type="slidenum">
              <a:rPr lang="en-GR" smtClean="0"/>
              <a:t>‹#›</a:t>
            </a:fld>
            <a:endParaRPr lang="en-GR"/>
          </a:p>
        </p:txBody>
      </p:sp>
    </p:spTree>
    <p:extLst>
      <p:ext uri="{BB962C8B-B14F-4D97-AF65-F5344CB8AC3E}">
        <p14:creationId xmlns:p14="http://schemas.microsoft.com/office/powerpoint/2010/main" val="2444476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362E-75F7-77F1-3243-C0B7F3149D7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R"/>
          </a:p>
        </p:txBody>
      </p:sp>
      <p:sp>
        <p:nvSpPr>
          <p:cNvPr id="3" name="Text Placeholder 2">
            <a:extLst>
              <a:ext uri="{FF2B5EF4-FFF2-40B4-BE49-F238E27FC236}">
                <a16:creationId xmlns:a16="http://schemas.microsoft.com/office/drawing/2014/main" id="{323313E6-6FF1-68D6-0067-B377144B94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71CD039-AA25-1DFC-6FFA-8EFE4FE38CA5}"/>
              </a:ext>
            </a:extLst>
          </p:cNvPr>
          <p:cNvSpPr>
            <a:spLocks noGrp="1"/>
          </p:cNvSpPr>
          <p:nvPr>
            <p:ph type="dt" sz="half" idx="10"/>
          </p:nvPr>
        </p:nvSpPr>
        <p:spPr/>
        <p:txBody>
          <a:bodyPr/>
          <a:lstStyle/>
          <a:p>
            <a:fld id="{E46316CF-DC55-D045-8DAD-E8F953E51F57}" type="datetimeFigureOut">
              <a:rPr lang="en-GR" smtClean="0"/>
              <a:t>12/13/23</a:t>
            </a:fld>
            <a:endParaRPr lang="en-GR"/>
          </a:p>
        </p:txBody>
      </p:sp>
      <p:sp>
        <p:nvSpPr>
          <p:cNvPr id="5" name="Footer Placeholder 4">
            <a:extLst>
              <a:ext uri="{FF2B5EF4-FFF2-40B4-BE49-F238E27FC236}">
                <a16:creationId xmlns:a16="http://schemas.microsoft.com/office/drawing/2014/main" id="{4630C467-4CDC-6653-4FA5-5901E54C95ED}"/>
              </a:ext>
            </a:extLst>
          </p:cNvPr>
          <p:cNvSpPr>
            <a:spLocks noGrp="1"/>
          </p:cNvSpPr>
          <p:nvPr>
            <p:ph type="ftr" sz="quarter" idx="11"/>
          </p:nvPr>
        </p:nvSpPr>
        <p:spPr/>
        <p:txBody>
          <a:bodyPr/>
          <a:lstStyle/>
          <a:p>
            <a:endParaRPr lang="en-GR"/>
          </a:p>
        </p:txBody>
      </p:sp>
      <p:sp>
        <p:nvSpPr>
          <p:cNvPr id="6" name="Slide Number Placeholder 5">
            <a:extLst>
              <a:ext uri="{FF2B5EF4-FFF2-40B4-BE49-F238E27FC236}">
                <a16:creationId xmlns:a16="http://schemas.microsoft.com/office/drawing/2014/main" id="{165B5355-EC13-9B50-A86D-9F77D063D5A5}"/>
              </a:ext>
            </a:extLst>
          </p:cNvPr>
          <p:cNvSpPr>
            <a:spLocks noGrp="1"/>
          </p:cNvSpPr>
          <p:nvPr>
            <p:ph type="sldNum" sz="quarter" idx="12"/>
          </p:nvPr>
        </p:nvSpPr>
        <p:spPr/>
        <p:txBody>
          <a:bodyPr/>
          <a:lstStyle/>
          <a:p>
            <a:fld id="{23D7C47D-DCE4-9049-8154-4849686D6986}" type="slidenum">
              <a:rPr lang="en-GR" smtClean="0"/>
              <a:t>‹#›</a:t>
            </a:fld>
            <a:endParaRPr lang="en-GR"/>
          </a:p>
        </p:txBody>
      </p:sp>
    </p:spTree>
    <p:extLst>
      <p:ext uri="{BB962C8B-B14F-4D97-AF65-F5344CB8AC3E}">
        <p14:creationId xmlns:p14="http://schemas.microsoft.com/office/powerpoint/2010/main" val="296783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B7D1-1E5A-6747-93CD-0CD9C815A96C}"/>
              </a:ext>
            </a:extLst>
          </p:cNvPr>
          <p:cNvSpPr>
            <a:spLocks noGrp="1"/>
          </p:cNvSpPr>
          <p:nvPr>
            <p:ph type="title"/>
          </p:nvPr>
        </p:nvSpPr>
        <p:spPr/>
        <p:txBody>
          <a:bodyPr/>
          <a:lstStyle/>
          <a:p>
            <a:r>
              <a:rPr lang="en-GB"/>
              <a:t>Click to edit Master title style</a:t>
            </a:r>
            <a:endParaRPr lang="en-GR"/>
          </a:p>
        </p:txBody>
      </p:sp>
      <p:sp>
        <p:nvSpPr>
          <p:cNvPr id="3" name="Content Placeholder 2">
            <a:extLst>
              <a:ext uri="{FF2B5EF4-FFF2-40B4-BE49-F238E27FC236}">
                <a16:creationId xmlns:a16="http://schemas.microsoft.com/office/drawing/2014/main" id="{30F289D8-C815-6555-0C60-2E30C5BAFD6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R"/>
          </a:p>
        </p:txBody>
      </p:sp>
      <p:sp>
        <p:nvSpPr>
          <p:cNvPr id="4" name="Content Placeholder 3">
            <a:extLst>
              <a:ext uri="{FF2B5EF4-FFF2-40B4-BE49-F238E27FC236}">
                <a16:creationId xmlns:a16="http://schemas.microsoft.com/office/drawing/2014/main" id="{B6C4D9F6-622A-C9C7-209F-F949FD9A2B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R"/>
          </a:p>
        </p:txBody>
      </p:sp>
      <p:sp>
        <p:nvSpPr>
          <p:cNvPr id="5" name="Date Placeholder 4">
            <a:extLst>
              <a:ext uri="{FF2B5EF4-FFF2-40B4-BE49-F238E27FC236}">
                <a16:creationId xmlns:a16="http://schemas.microsoft.com/office/drawing/2014/main" id="{45C9F7DE-8765-C4D9-E9A2-46C5B5095FE7}"/>
              </a:ext>
            </a:extLst>
          </p:cNvPr>
          <p:cNvSpPr>
            <a:spLocks noGrp="1"/>
          </p:cNvSpPr>
          <p:nvPr>
            <p:ph type="dt" sz="half" idx="10"/>
          </p:nvPr>
        </p:nvSpPr>
        <p:spPr/>
        <p:txBody>
          <a:bodyPr/>
          <a:lstStyle/>
          <a:p>
            <a:fld id="{E46316CF-DC55-D045-8DAD-E8F953E51F57}" type="datetimeFigureOut">
              <a:rPr lang="en-GR" smtClean="0"/>
              <a:t>12/13/23</a:t>
            </a:fld>
            <a:endParaRPr lang="en-GR"/>
          </a:p>
        </p:txBody>
      </p:sp>
      <p:sp>
        <p:nvSpPr>
          <p:cNvPr id="6" name="Footer Placeholder 5">
            <a:extLst>
              <a:ext uri="{FF2B5EF4-FFF2-40B4-BE49-F238E27FC236}">
                <a16:creationId xmlns:a16="http://schemas.microsoft.com/office/drawing/2014/main" id="{1615D360-684D-A17C-C22D-E1D2686D9737}"/>
              </a:ext>
            </a:extLst>
          </p:cNvPr>
          <p:cNvSpPr>
            <a:spLocks noGrp="1"/>
          </p:cNvSpPr>
          <p:nvPr>
            <p:ph type="ftr" sz="quarter" idx="11"/>
          </p:nvPr>
        </p:nvSpPr>
        <p:spPr/>
        <p:txBody>
          <a:bodyPr/>
          <a:lstStyle/>
          <a:p>
            <a:endParaRPr lang="en-GR"/>
          </a:p>
        </p:txBody>
      </p:sp>
      <p:sp>
        <p:nvSpPr>
          <p:cNvPr id="7" name="Slide Number Placeholder 6">
            <a:extLst>
              <a:ext uri="{FF2B5EF4-FFF2-40B4-BE49-F238E27FC236}">
                <a16:creationId xmlns:a16="http://schemas.microsoft.com/office/drawing/2014/main" id="{02D19A86-A8CF-FAF9-EADF-9F77C7063F62}"/>
              </a:ext>
            </a:extLst>
          </p:cNvPr>
          <p:cNvSpPr>
            <a:spLocks noGrp="1"/>
          </p:cNvSpPr>
          <p:nvPr>
            <p:ph type="sldNum" sz="quarter" idx="12"/>
          </p:nvPr>
        </p:nvSpPr>
        <p:spPr/>
        <p:txBody>
          <a:bodyPr/>
          <a:lstStyle/>
          <a:p>
            <a:fld id="{23D7C47D-DCE4-9049-8154-4849686D6986}" type="slidenum">
              <a:rPr lang="en-GR" smtClean="0"/>
              <a:t>‹#›</a:t>
            </a:fld>
            <a:endParaRPr lang="en-GR"/>
          </a:p>
        </p:txBody>
      </p:sp>
    </p:spTree>
    <p:extLst>
      <p:ext uri="{BB962C8B-B14F-4D97-AF65-F5344CB8AC3E}">
        <p14:creationId xmlns:p14="http://schemas.microsoft.com/office/powerpoint/2010/main" val="379692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5F7F-FF00-01B4-03EC-92D8D7D0469B}"/>
              </a:ext>
            </a:extLst>
          </p:cNvPr>
          <p:cNvSpPr>
            <a:spLocks noGrp="1"/>
          </p:cNvSpPr>
          <p:nvPr>
            <p:ph type="title"/>
          </p:nvPr>
        </p:nvSpPr>
        <p:spPr>
          <a:xfrm>
            <a:off x="839788" y="365125"/>
            <a:ext cx="10515600" cy="1325563"/>
          </a:xfrm>
        </p:spPr>
        <p:txBody>
          <a:bodyPr/>
          <a:lstStyle/>
          <a:p>
            <a:r>
              <a:rPr lang="en-GB"/>
              <a:t>Click to edit Master title style</a:t>
            </a:r>
            <a:endParaRPr lang="en-GR"/>
          </a:p>
        </p:txBody>
      </p:sp>
      <p:sp>
        <p:nvSpPr>
          <p:cNvPr id="3" name="Text Placeholder 2">
            <a:extLst>
              <a:ext uri="{FF2B5EF4-FFF2-40B4-BE49-F238E27FC236}">
                <a16:creationId xmlns:a16="http://schemas.microsoft.com/office/drawing/2014/main" id="{6C497181-477D-F1EE-ED87-B98C120314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3E3580A-C3A6-2306-6D2F-D58F496973B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R"/>
          </a:p>
        </p:txBody>
      </p:sp>
      <p:sp>
        <p:nvSpPr>
          <p:cNvPr id="5" name="Text Placeholder 4">
            <a:extLst>
              <a:ext uri="{FF2B5EF4-FFF2-40B4-BE49-F238E27FC236}">
                <a16:creationId xmlns:a16="http://schemas.microsoft.com/office/drawing/2014/main" id="{B39DC7CF-0D1C-CD2C-9D9A-0384146ADC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AE39B1C-E206-46B9-CC49-A2D8190BAD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R"/>
          </a:p>
        </p:txBody>
      </p:sp>
      <p:sp>
        <p:nvSpPr>
          <p:cNvPr id="7" name="Date Placeholder 6">
            <a:extLst>
              <a:ext uri="{FF2B5EF4-FFF2-40B4-BE49-F238E27FC236}">
                <a16:creationId xmlns:a16="http://schemas.microsoft.com/office/drawing/2014/main" id="{0A59C6DE-7605-E995-E3E9-083B4504746D}"/>
              </a:ext>
            </a:extLst>
          </p:cNvPr>
          <p:cNvSpPr>
            <a:spLocks noGrp="1"/>
          </p:cNvSpPr>
          <p:nvPr>
            <p:ph type="dt" sz="half" idx="10"/>
          </p:nvPr>
        </p:nvSpPr>
        <p:spPr/>
        <p:txBody>
          <a:bodyPr/>
          <a:lstStyle/>
          <a:p>
            <a:fld id="{E46316CF-DC55-D045-8DAD-E8F953E51F57}" type="datetimeFigureOut">
              <a:rPr lang="en-GR" smtClean="0"/>
              <a:t>12/13/23</a:t>
            </a:fld>
            <a:endParaRPr lang="en-GR"/>
          </a:p>
        </p:txBody>
      </p:sp>
      <p:sp>
        <p:nvSpPr>
          <p:cNvPr id="8" name="Footer Placeholder 7">
            <a:extLst>
              <a:ext uri="{FF2B5EF4-FFF2-40B4-BE49-F238E27FC236}">
                <a16:creationId xmlns:a16="http://schemas.microsoft.com/office/drawing/2014/main" id="{2A23A0EC-B8E9-692C-7DFA-30EB67BF5E6C}"/>
              </a:ext>
            </a:extLst>
          </p:cNvPr>
          <p:cNvSpPr>
            <a:spLocks noGrp="1"/>
          </p:cNvSpPr>
          <p:nvPr>
            <p:ph type="ftr" sz="quarter" idx="11"/>
          </p:nvPr>
        </p:nvSpPr>
        <p:spPr/>
        <p:txBody>
          <a:bodyPr/>
          <a:lstStyle/>
          <a:p>
            <a:endParaRPr lang="en-GR"/>
          </a:p>
        </p:txBody>
      </p:sp>
      <p:sp>
        <p:nvSpPr>
          <p:cNvPr id="9" name="Slide Number Placeholder 8">
            <a:extLst>
              <a:ext uri="{FF2B5EF4-FFF2-40B4-BE49-F238E27FC236}">
                <a16:creationId xmlns:a16="http://schemas.microsoft.com/office/drawing/2014/main" id="{6695E4A2-5BF9-026A-52FF-11AAE670D376}"/>
              </a:ext>
            </a:extLst>
          </p:cNvPr>
          <p:cNvSpPr>
            <a:spLocks noGrp="1"/>
          </p:cNvSpPr>
          <p:nvPr>
            <p:ph type="sldNum" sz="quarter" idx="12"/>
          </p:nvPr>
        </p:nvSpPr>
        <p:spPr/>
        <p:txBody>
          <a:bodyPr/>
          <a:lstStyle/>
          <a:p>
            <a:fld id="{23D7C47D-DCE4-9049-8154-4849686D6986}" type="slidenum">
              <a:rPr lang="en-GR" smtClean="0"/>
              <a:t>‹#›</a:t>
            </a:fld>
            <a:endParaRPr lang="en-GR"/>
          </a:p>
        </p:txBody>
      </p:sp>
    </p:spTree>
    <p:extLst>
      <p:ext uri="{BB962C8B-B14F-4D97-AF65-F5344CB8AC3E}">
        <p14:creationId xmlns:p14="http://schemas.microsoft.com/office/powerpoint/2010/main" val="289264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614D-44EE-11E6-9B41-AAC408B2949E}"/>
              </a:ext>
            </a:extLst>
          </p:cNvPr>
          <p:cNvSpPr>
            <a:spLocks noGrp="1"/>
          </p:cNvSpPr>
          <p:nvPr>
            <p:ph type="title"/>
          </p:nvPr>
        </p:nvSpPr>
        <p:spPr/>
        <p:txBody>
          <a:bodyPr/>
          <a:lstStyle/>
          <a:p>
            <a:r>
              <a:rPr lang="en-GB"/>
              <a:t>Click to edit Master title style</a:t>
            </a:r>
            <a:endParaRPr lang="en-GR"/>
          </a:p>
        </p:txBody>
      </p:sp>
      <p:sp>
        <p:nvSpPr>
          <p:cNvPr id="3" name="Date Placeholder 2">
            <a:extLst>
              <a:ext uri="{FF2B5EF4-FFF2-40B4-BE49-F238E27FC236}">
                <a16:creationId xmlns:a16="http://schemas.microsoft.com/office/drawing/2014/main" id="{B660C02B-C73C-5381-07F7-C51CD316906F}"/>
              </a:ext>
            </a:extLst>
          </p:cNvPr>
          <p:cNvSpPr>
            <a:spLocks noGrp="1"/>
          </p:cNvSpPr>
          <p:nvPr>
            <p:ph type="dt" sz="half" idx="10"/>
          </p:nvPr>
        </p:nvSpPr>
        <p:spPr/>
        <p:txBody>
          <a:bodyPr/>
          <a:lstStyle/>
          <a:p>
            <a:fld id="{E46316CF-DC55-D045-8DAD-E8F953E51F57}" type="datetimeFigureOut">
              <a:rPr lang="en-GR" smtClean="0"/>
              <a:t>12/13/23</a:t>
            </a:fld>
            <a:endParaRPr lang="en-GR"/>
          </a:p>
        </p:txBody>
      </p:sp>
      <p:sp>
        <p:nvSpPr>
          <p:cNvPr id="4" name="Footer Placeholder 3">
            <a:extLst>
              <a:ext uri="{FF2B5EF4-FFF2-40B4-BE49-F238E27FC236}">
                <a16:creationId xmlns:a16="http://schemas.microsoft.com/office/drawing/2014/main" id="{8194E3E1-0B02-2578-008E-7FCFC7486FDF}"/>
              </a:ext>
            </a:extLst>
          </p:cNvPr>
          <p:cNvSpPr>
            <a:spLocks noGrp="1"/>
          </p:cNvSpPr>
          <p:nvPr>
            <p:ph type="ftr" sz="quarter" idx="11"/>
          </p:nvPr>
        </p:nvSpPr>
        <p:spPr/>
        <p:txBody>
          <a:bodyPr/>
          <a:lstStyle/>
          <a:p>
            <a:endParaRPr lang="en-GR"/>
          </a:p>
        </p:txBody>
      </p:sp>
      <p:sp>
        <p:nvSpPr>
          <p:cNvPr id="5" name="Slide Number Placeholder 4">
            <a:extLst>
              <a:ext uri="{FF2B5EF4-FFF2-40B4-BE49-F238E27FC236}">
                <a16:creationId xmlns:a16="http://schemas.microsoft.com/office/drawing/2014/main" id="{A75BAFC8-AFE6-E2FC-FCCA-221468CB9034}"/>
              </a:ext>
            </a:extLst>
          </p:cNvPr>
          <p:cNvSpPr>
            <a:spLocks noGrp="1"/>
          </p:cNvSpPr>
          <p:nvPr>
            <p:ph type="sldNum" sz="quarter" idx="12"/>
          </p:nvPr>
        </p:nvSpPr>
        <p:spPr/>
        <p:txBody>
          <a:bodyPr/>
          <a:lstStyle/>
          <a:p>
            <a:fld id="{23D7C47D-DCE4-9049-8154-4849686D6986}" type="slidenum">
              <a:rPr lang="en-GR" smtClean="0"/>
              <a:t>‹#›</a:t>
            </a:fld>
            <a:endParaRPr lang="en-GR"/>
          </a:p>
        </p:txBody>
      </p:sp>
    </p:spTree>
    <p:extLst>
      <p:ext uri="{BB962C8B-B14F-4D97-AF65-F5344CB8AC3E}">
        <p14:creationId xmlns:p14="http://schemas.microsoft.com/office/powerpoint/2010/main" val="60836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255DC5-33EE-A376-531B-09A45299A40B}"/>
              </a:ext>
            </a:extLst>
          </p:cNvPr>
          <p:cNvSpPr>
            <a:spLocks noGrp="1"/>
          </p:cNvSpPr>
          <p:nvPr>
            <p:ph type="dt" sz="half" idx="10"/>
          </p:nvPr>
        </p:nvSpPr>
        <p:spPr/>
        <p:txBody>
          <a:bodyPr/>
          <a:lstStyle/>
          <a:p>
            <a:fld id="{E46316CF-DC55-D045-8DAD-E8F953E51F57}" type="datetimeFigureOut">
              <a:rPr lang="en-GR" smtClean="0"/>
              <a:t>12/13/23</a:t>
            </a:fld>
            <a:endParaRPr lang="en-GR"/>
          </a:p>
        </p:txBody>
      </p:sp>
      <p:sp>
        <p:nvSpPr>
          <p:cNvPr id="3" name="Footer Placeholder 2">
            <a:extLst>
              <a:ext uri="{FF2B5EF4-FFF2-40B4-BE49-F238E27FC236}">
                <a16:creationId xmlns:a16="http://schemas.microsoft.com/office/drawing/2014/main" id="{D39A7222-D3B7-E06A-784F-E223EF400BFB}"/>
              </a:ext>
            </a:extLst>
          </p:cNvPr>
          <p:cNvSpPr>
            <a:spLocks noGrp="1"/>
          </p:cNvSpPr>
          <p:nvPr>
            <p:ph type="ftr" sz="quarter" idx="11"/>
          </p:nvPr>
        </p:nvSpPr>
        <p:spPr/>
        <p:txBody>
          <a:bodyPr/>
          <a:lstStyle/>
          <a:p>
            <a:endParaRPr lang="en-GR"/>
          </a:p>
        </p:txBody>
      </p:sp>
      <p:sp>
        <p:nvSpPr>
          <p:cNvPr id="4" name="Slide Number Placeholder 3">
            <a:extLst>
              <a:ext uri="{FF2B5EF4-FFF2-40B4-BE49-F238E27FC236}">
                <a16:creationId xmlns:a16="http://schemas.microsoft.com/office/drawing/2014/main" id="{DD9C4268-6B1A-7FF4-66DF-669171FD6E4D}"/>
              </a:ext>
            </a:extLst>
          </p:cNvPr>
          <p:cNvSpPr>
            <a:spLocks noGrp="1"/>
          </p:cNvSpPr>
          <p:nvPr>
            <p:ph type="sldNum" sz="quarter" idx="12"/>
          </p:nvPr>
        </p:nvSpPr>
        <p:spPr/>
        <p:txBody>
          <a:bodyPr/>
          <a:lstStyle/>
          <a:p>
            <a:fld id="{23D7C47D-DCE4-9049-8154-4849686D6986}" type="slidenum">
              <a:rPr lang="en-GR" smtClean="0"/>
              <a:t>‹#›</a:t>
            </a:fld>
            <a:endParaRPr lang="en-GR"/>
          </a:p>
        </p:txBody>
      </p:sp>
    </p:spTree>
    <p:extLst>
      <p:ext uri="{BB962C8B-B14F-4D97-AF65-F5344CB8AC3E}">
        <p14:creationId xmlns:p14="http://schemas.microsoft.com/office/powerpoint/2010/main" val="48281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6D7C-73A4-3DA0-06A0-99232056A9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R"/>
          </a:p>
        </p:txBody>
      </p:sp>
      <p:sp>
        <p:nvSpPr>
          <p:cNvPr id="3" name="Content Placeholder 2">
            <a:extLst>
              <a:ext uri="{FF2B5EF4-FFF2-40B4-BE49-F238E27FC236}">
                <a16:creationId xmlns:a16="http://schemas.microsoft.com/office/drawing/2014/main" id="{09624A49-CAA3-587A-230F-B3E68965D8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R"/>
          </a:p>
        </p:txBody>
      </p:sp>
      <p:sp>
        <p:nvSpPr>
          <p:cNvPr id="4" name="Text Placeholder 3">
            <a:extLst>
              <a:ext uri="{FF2B5EF4-FFF2-40B4-BE49-F238E27FC236}">
                <a16:creationId xmlns:a16="http://schemas.microsoft.com/office/drawing/2014/main" id="{642835AD-D2FC-8083-6221-0EA014578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AD3EC3-17D8-0EAA-F378-14888A2C70D9}"/>
              </a:ext>
            </a:extLst>
          </p:cNvPr>
          <p:cNvSpPr>
            <a:spLocks noGrp="1"/>
          </p:cNvSpPr>
          <p:nvPr>
            <p:ph type="dt" sz="half" idx="10"/>
          </p:nvPr>
        </p:nvSpPr>
        <p:spPr/>
        <p:txBody>
          <a:bodyPr/>
          <a:lstStyle/>
          <a:p>
            <a:fld id="{E46316CF-DC55-D045-8DAD-E8F953E51F57}" type="datetimeFigureOut">
              <a:rPr lang="en-GR" smtClean="0"/>
              <a:t>12/13/23</a:t>
            </a:fld>
            <a:endParaRPr lang="en-GR"/>
          </a:p>
        </p:txBody>
      </p:sp>
      <p:sp>
        <p:nvSpPr>
          <p:cNvPr id="6" name="Footer Placeholder 5">
            <a:extLst>
              <a:ext uri="{FF2B5EF4-FFF2-40B4-BE49-F238E27FC236}">
                <a16:creationId xmlns:a16="http://schemas.microsoft.com/office/drawing/2014/main" id="{1E3D2691-3A86-F903-0EB0-818FD539F15E}"/>
              </a:ext>
            </a:extLst>
          </p:cNvPr>
          <p:cNvSpPr>
            <a:spLocks noGrp="1"/>
          </p:cNvSpPr>
          <p:nvPr>
            <p:ph type="ftr" sz="quarter" idx="11"/>
          </p:nvPr>
        </p:nvSpPr>
        <p:spPr/>
        <p:txBody>
          <a:bodyPr/>
          <a:lstStyle/>
          <a:p>
            <a:endParaRPr lang="en-GR"/>
          </a:p>
        </p:txBody>
      </p:sp>
      <p:sp>
        <p:nvSpPr>
          <p:cNvPr id="7" name="Slide Number Placeholder 6">
            <a:extLst>
              <a:ext uri="{FF2B5EF4-FFF2-40B4-BE49-F238E27FC236}">
                <a16:creationId xmlns:a16="http://schemas.microsoft.com/office/drawing/2014/main" id="{81765C8E-DA67-2694-27FD-463ECCFDA2D9}"/>
              </a:ext>
            </a:extLst>
          </p:cNvPr>
          <p:cNvSpPr>
            <a:spLocks noGrp="1"/>
          </p:cNvSpPr>
          <p:nvPr>
            <p:ph type="sldNum" sz="quarter" idx="12"/>
          </p:nvPr>
        </p:nvSpPr>
        <p:spPr/>
        <p:txBody>
          <a:bodyPr/>
          <a:lstStyle/>
          <a:p>
            <a:fld id="{23D7C47D-DCE4-9049-8154-4849686D6986}" type="slidenum">
              <a:rPr lang="en-GR" smtClean="0"/>
              <a:t>‹#›</a:t>
            </a:fld>
            <a:endParaRPr lang="en-GR"/>
          </a:p>
        </p:txBody>
      </p:sp>
    </p:spTree>
    <p:extLst>
      <p:ext uri="{BB962C8B-B14F-4D97-AF65-F5344CB8AC3E}">
        <p14:creationId xmlns:p14="http://schemas.microsoft.com/office/powerpoint/2010/main" val="3891430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5F47-1965-7AE5-DB0E-76620D8296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R"/>
          </a:p>
        </p:txBody>
      </p:sp>
      <p:sp>
        <p:nvSpPr>
          <p:cNvPr id="3" name="Picture Placeholder 2">
            <a:extLst>
              <a:ext uri="{FF2B5EF4-FFF2-40B4-BE49-F238E27FC236}">
                <a16:creationId xmlns:a16="http://schemas.microsoft.com/office/drawing/2014/main" id="{3A0E2D24-8514-F2B2-0731-22510B9C5E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R"/>
          </a:p>
        </p:txBody>
      </p:sp>
      <p:sp>
        <p:nvSpPr>
          <p:cNvPr id="4" name="Text Placeholder 3">
            <a:extLst>
              <a:ext uri="{FF2B5EF4-FFF2-40B4-BE49-F238E27FC236}">
                <a16:creationId xmlns:a16="http://schemas.microsoft.com/office/drawing/2014/main" id="{C29668BA-540F-E6D1-1028-05FDBA8F0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1F03C9-30B1-B34D-5E2F-6C40FAF34D3B}"/>
              </a:ext>
            </a:extLst>
          </p:cNvPr>
          <p:cNvSpPr>
            <a:spLocks noGrp="1"/>
          </p:cNvSpPr>
          <p:nvPr>
            <p:ph type="dt" sz="half" idx="10"/>
          </p:nvPr>
        </p:nvSpPr>
        <p:spPr/>
        <p:txBody>
          <a:bodyPr/>
          <a:lstStyle/>
          <a:p>
            <a:fld id="{E46316CF-DC55-D045-8DAD-E8F953E51F57}" type="datetimeFigureOut">
              <a:rPr lang="en-GR" smtClean="0"/>
              <a:t>12/13/23</a:t>
            </a:fld>
            <a:endParaRPr lang="en-GR"/>
          </a:p>
        </p:txBody>
      </p:sp>
      <p:sp>
        <p:nvSpPr>
          <p:cNvPr id="6" name="Footer Placeholder 5">
            <a:extLst>
              <a:ext uri="{FF2B5EF4-FFF2-40B4-BE49-F238E27FC236}">
                <a16:creationId xmlns:a16="http://schemas.microsoft.com/office/drawing/2014/main" id="{F9B42009-DBAA-F661-BFD0-C991921733EC}"/>
              </a:ext>
            </a:extLst>
          </p:cNvPr>
          <p:cNvSpPr>
            <a:spLocks noGrp="1"/>
          </p:cNvSpPr>
          <p:nvPr>
            <p:ph type="ftr" sz="quarter" idx="11"/>
          </p:nvPr>
        </p:nvSpPr>
        <p:spPr/>
        <p:txBody>
          <a:bodyPr/>
          <a:lstStyle/>
          <a:p>
            <a:endParaRPr lang="en-GR"/>
          </a:p>
        </p:txBody>
      </p:sp>
      <p:sp>
        <p:nvSpPr>
          <p:cNvPr id="7" name="Slide Number Placeholder 6">
            <a:extLst>
              <a:ext uri="{FF2B5EF4-FFF2-40B4-BE49-F238E27FC236}">
                <a16:creationId xmlns:a16="http://schemas.microsoft.com/office/drawing/2014/main" id="{98798773-193C-F1BA-4216-A94F8CF8F09F}"/>
              </a:ext>
            </a:extLst>
          </p:cNvPr>
          <p:cNvSpPr>
            <a:spLocks noGrp="1"/>
          </p:cNvSpPr>
          <p:nvPr>
            <p:ph type="sldNum" sz="quarter" idx="12"/>
          </p:nvPr>
        </p:nvSpPr>
        <p:spPr/>
        <p:txBody>
          <a:bodyPr/>
          <a:lstStyle/>
          <a:p>
            <a:fld id="{23D7C47D-DCE4-9049-8154-4849686D6986}" type="slidenum">
              <a:rPr lang="en-GR" smtClean="0"/>
              <a:t>‹#›</a:t>
            </a:fld>
            <a:endParaRPr lang="en-GR"/>
          </a:p>
        </p:txBody>
      </p:sp>
    </p:spTree>
    <p:extLst>
      <p:ext uri="{BB962C8B-B14F-4D97-AF65-F5344CB8AC3E}">
        <p14:creationId xmlns:p14="http://schemas.microsoft.com/office/powerpoint/2010/main" val="69079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2F9BC-A67A-147D-B15B-4140429696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R"/>
          </a:p>
        </p:txBody>
      </p:sp>
      <p:sp>
        <p:nvSpPr>
          <p:cNvPr id="3" name="Text Placeholder 2">
            <a:extLst>
              <a:ext uri="{FF2B5EF4-FFF2-40B4-BE49-F238E27FC236}">
                <a16:creationId xmlns:a16="http://schemas.microsoft.com/office/drawing/2014/main" id="{CE8028B3-BEDE-24ED-3EE5-65FF92D2A5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R"/>
          </a:p>
        </p:txBody>
      </p:sp>
      <p:sp>
        <p:nvSpPr>
          <p:cNvPr id="4" name="Date Placeholder 3">
            <a:extLst>
              <a:ext uri="{FF2B5EF4-FFF2-40B4-BE49-F238E27FC236}">
                <a16:creationId xmlns:a16="http://schemas.microsoft.com/office/drawing/2014/main" id="{7AC75BD1-7781-0F08-FBEF-E4F88FA0A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316CF-DC55-D045-8DAD-E8F953E51F57}" type="datetimeFigureOut">
              <a:rPr lang="en-GR" smtClean="0"/>
              <a:t>12/13/23</a:t>
            </a:fld>
            <a:endParaRPr lang="en-GR"/>
          </a:p>
        </p:txBody>
      </p:sp>
      <p:sp>
        <p:nvSpPr>
          <p:cNvPr id="5" name="Footer Placeholder 4">
            <a:extLst>
              <a:ext uri="{FF2B5EF4-FFF2-40B4-BE49-F238E27FC236}">
                <a16:creationId xmlns:a16="http://schemas.microsoft.com/office/drawing/2014/main" id="{D1066620-045B-73BC-3D49-D8A43A4C1D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R"/>
          </a:p>
        </p:txBody>
      </p:sp>
      <p:sp>
        <p:nvSpPr>
          <p:cNvPr id="6" name="Slide Number Placeholder 5">
            <a:extLst>
              <a:ext uri="{FF2B5EF4-FFF2-40B4-BE49-F238E27FC236}">
                <a16:creationId xmlns:a16="http://schemas.microsoft.com/office/drawing/2014/main" id="{CDD8ADBB-8392-051E-A67B-5556F3279C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7C47D-DCE4-9049-8154-4849686D6986}" type="slidenum">
              <a:rPr lang="en-GR" smtClean="0"/>
              <a:t>‹#›</a:t>
            </a:fld>
            <a:endParaRPr lang="en-GR"/>
          </a:p>
        </p:txBody>
      </p:sp>
    </p:spTree>
    <p:extLst>
      <p:ext uri="{BB962C8B-B14F-4D97-AF65-F5344CB8AC3E}">
        <p14:creationId xmlns:p14="http://schemas.microsoft.com/office/powerpoint/2010/main" val="4198207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9F2F22-BE94-F782-C252-60F1C3FBBEA7}"/>
              </a:ext>
            </a:extLst>
          </p:cNvPr>
          <p:cNvSpPr>
            <a:spLocks noGrp="1"/>
          </p:cNvSpPr>
          <p:nvPr>
            <p:ph idx="1"/>
          </p:nvPr>
        </p:nvSpPr>
        <p:spPr>
          <a:xfrm>
            <a:off x="838200" y="579549"/>
            <a:ext cx="10515600" cy="6027314"/>
          </a:xfrm>
        </p:spPr>
        <p:txBody>
          <a:bodyPr>
            <a:normAutofit lnSpcReduction="10000"/>
          </a:bodyPr>
          <a:lstStyle/>
          <a:p>
            <a:pPr marL="0" indent="0" algn="ctr">
              <a:buNone/>
            </a:pPr>
            <a:r>
              <a:rPr lang="en-GR" dirty="0">
                <a:effectLst/>
                <a:latin typeface="Calibri" panose="020F0502020204030204" pitchFamily="34" charset="0"/>
                <a:ea typeface="Times New Roman" panose="02020603050405020304" pitchFamily="18" charset="0"/>
              </a:rPr>
              <a:t>Ms in Data Science</a:t>
            </a:r>
            <a:br>
              <a:rPr lang="en-GR" dirty="0">
                <a:effectLst/>
                <a:latin typeface="Calibri" panose="020F0502020204030204" pitchFamily="34" charset="0"/>
                <a:ea typeface="Times New Roman" panose="02020603050405020304" pitchFamily="18" charset="0"/>
              </a:rPr>
            </a:br>
            <a:endParaRPr lang="en-GR" dirty="0">
              <a:effectLst/>
              <a:latin typeface="Times New Roman" panose="02020603050405020304" pitchFamily="18" charset="0"/>
              <a:ea typeface="Times New Roman" panose="02020603050405020304" pitchFamily="18" charset="0"/>
            </a:endParaRPr>
          </a:p>
          <a:p>
            <a:pPr marL="0" indent="0" algn="ctr">
              <a:buNone/>
            </a:pPr>
            <a:r>
              <a:rPr lang="en-US" dirty="0">
                <a:effectLst/>
                <a:latin typeface="Calibri" panose="020F0502020204030204" pitchFamily="34" charset="0"/>
                <a:ea typeface="Times New Roman" panose="02020603050405020304" pitchFamily="18" charset="0"/>
              </a:rPr>
              <a:t>EXPLORING AND ANALYZING DATA</a:t>
            </a:r>
            <a:br>
              <a:rPr lang="en-GR" dirty="0">
                <a:effectLst/>
                <a:latin typeface="Calibri" panose="020F0502020204030204" pitchFamily="34" charset="0"/>
                <a:ea typeface="Times New Roman" panose="02020603050405020304" pitchFamily="18" charset="0"/>
              </a:rPr>
            </a:br>
            <a:r>
              <a:rPr lang="en-GR" dirty="0">
                <a:effectLst/>
                <a:latin typeface="Calibri" panose="020F0502020204030204" pitchFamily="34" charset="0"/>
                <a:ea typeface="Times New Roman" panose="02020603050405020304" pitchFamily="18" charset="0"/>
              </a:rPr>
              <a:t>Final Project</a:t>
            </a:r>
            <a:endParaRPr lang="en-GR" dirty="0">
              <a:effectLst/>
              <a:latin typeface="Times New Roman" panose="02020603050405020304" pitchFamily="18" charset="0"/>
              <a:ea typeface="Times New Roman" panose="02020603050405020304" pitchFamily="18" charset="0"/>
            </a:endParaRPr>
          </a:p>
          <a:p>
            <a:pPr algn="ctr"/>
            <a:endParaRPr lang="en-GR" dirty="0"/>
          </a:p>
          <a:p>
            <a:pPr algn="ctr"/>
            <a:endParaRPr lang="en-GR" dirty="0"/>
          </a:p>
          <a:p>
            <a:pPr algn="ctr"/>
            <a:endParaRPr lang="en-GR" dirty="0"/>
          </a:p>
          <a:p>
            <a:pPr algn="ctr"/>
            <a:endParaRPr lang="en-GR" dirty="0"/>
          </a:p>
          <a:p>
            <a:pPr algn="ctr"/>
            <a:endParaRPr lang="en-GR" dirty="0"/>
          </a:p>
          <a:p>
            <a:pPr marL="0" indent="0" algn="ctr">
              <a:lnSpc>
                <a:spcPct val="110000"/>
              </a:lnSpc>
              <a:buNone/>
            </a:pPr>
            <a:br>
              <a:rPr lang="en-GR" sz="1800" b="1" dirty="0">
                <a:effectLst/>
                <a:latin typeface="Calibri" panose="020F0502020204030204" pitchFamily="34" charset="0"/>
                <a:ea typeface="Times New Roman" panose="02020603050405020304" pitchFamily="18" charset="0"/>
              </a:rPr>
            </a:br>
            <a:r>
              <a:rPr lang="en-GR" sz="1800" b="1" dirty="0">
                <a:effectLst/>
                <a:latin typeface="Calibri" panose="020F0502020204030204" pitchFamily="34" charset="0"/>
                <a:ea typeface="Times New Roman" panose="02020603050405020304" pitchFamily="18" charset="0"/>
              </a:rPr>
              <a:t>Submitted to</a:t>
            </a:r>
            <a:br>
              <a:rPr lang="en-GR" sz="1800" b="1" dirty="0">
                <a:latin typeface="Times New Roman" panose="02020603050405020304" pitchFamily="18" charset="0"/>
                <a:ea typeface="Times New Roman" panose="02020603050405020304" pitchFamily="18" charset="0"/>
              </a:rPr>
            </a:br>
            <a:r>
              <a:rPr lang="en-GR" sz="1800" dirty="0">
                <a:effectLst/>
                <a:latin typeface="Calibri" panose="020F0502020204030204" pitchFamily="34" charset="0"/>
                <a:ea typeface="Times New Roman" panose="02020603050405020304" pitchFamily="18" charset="0"/>
              </a:rPr>
              <a:t>Deree – The American College of Greece</a:t>
            </a:r>
            <a:endParaRPr lang="en-GR" sz="1800" dirty="0">
              <a:effectLst/>
              <a:latin typeface="Times New Roman" panose="02020603050405020304" pitchFamily="18" charset="0"/>
              <a:ea typeface="Times New Roman" panose="02020603050405020304" pitchFamily="18" charset="0"/>
            </a:endParaRPr>
          </a:p>
          <a:p>
            <a:pPr marL="0" indent="0" algn="ctr">
              <a:buNone/>
            </a:pPr>
            <a:r>
              <a:rPr lang="en-GR" sz="1800" dirty="0">
                <a:effectLst/>
                <a:latin typeface="Calibri" panose="020F0502020204030204" pitchFamily="34" charset="0"/>
                <a:ea typeface="Times New Roman" panose="02020603050405020304" pitchFamily="18" charset="0"/>
              </a:rPr>
              <a:t> </a:t>
            </a:r>
            <a:endParaRPr lang="en-GR" sz="1800" dirty="0">
              <a:effectLst/>
              <a:latin typeface="Times New Roman" panose="02020603050405020304" pitchFamily="18" charset="0"/>
              <a:ea typeface="Times New Roman" panose="02020603050405020304" pitchFamily="18" charset="0"/>
            </a:endParaRPr>
          </a:p>
          <a:p>
            <a:pPr marL="0" indent="0" algn="ctr">
              <a:buNone/>
            </a:pPr>
            <a:r>
              <a:rPr lang="en-GR" sz="1800" b="1" dirty="0">
                <a:effectLst/>
                <a:latin typeface="Calibri" panose="020F0502020204030204" pitchFamily="34" charset="0"/>
                <a:ea typeface="Times New Roman" panose="02020603050405020304" pitchFamily="18" charset="0"/>
              </a:rPr>
              <a:t>Submitted by</a:t>
            </a:r>
            <a:br>
              <a:rPr lang="en-GR" sz="1800" b="1" dirty="0">
                <a:effectLst/>
                <a:latin typeface="Calibri" panose="020F0502020204030204" pitchFamily="34" charset="0"/>
                <a:ea typeface="Times New Roman" panose="02020603050405020304" pitchFamily="18" charset="0"/>
              </a:rPr>
            </a:br>
            <a:r>
              <a:rPr lang="en-GR" sz="1800" dirty="0">
                <a:effectLst/>
                <a:latin typeface="Calibri" panose="020F0502020204030204" pitchFamily="34" charset="0"/>
                <a:ea typeface="Times New Roman" panose="02020603050405020304" pitchFamily="18" charset="0"/>
              </a:rPr>
              <a:t>Kapsalis C. , </a:t>
            </a:r>
            <a:r>
              <a:rPr lang="en-US" sz="1800" dirty="0" err="1">
                <a:effectLst/>
                <a:latin typeface="Calibri" panose="020F0502020204030204" pitchFamily="34" charset="0"/>
                <a:ea typeface="Times New Roman" panose="02020603050405020304" pitchFamily="18" charset="0"/>
              </a:rPr>
              <a:t>Alimpertis</a:t>
            </a:r>
            <a:r>
              <a:rPr lang="en-US" sz="1800" dirty="0">
                <a:effectLst/>
                <a:latin typeface="Calibri" panose="020F0502020204030204" pitchFamily="34" charset="0"/>
                <a:ea typeface="Times New Roman" panose="02020603050405020304" pitchFamily="18" charset="0"/>
              </a:rPr>
              <a:t> D., </a:t>
            </a:r>
            <a:r>
              <a:rPr lang="en-US" sz="1800" dirty="0" err="1">
                <a:effectLst/>
                <a:latin typeface="Calibri" panose="020F0502020204030204" pitchFamily="34" charset="0"/>
                <a:ea typeface="Times New Roman" panose="02020603050405020304" pitchFamily="18" charset="0"/>
              </a:rPr>
              <a:t>Zouras</a:t>
            </a:r>
            <a:r>
              <a:rPr lang="en-US" sz="1800" dirty="0">
                <a:effectLst/>
                <a:latin typeface="Calibri" panose="020F0502020204030204" pitchFamily="34" charset="0"/>
                <a:ea typeface="Times New Roman" panose="02020603050405020304" pitchFamily="18" charset="0"/>
              </a:rPr>
              <a:t> I., </a:t>
            </a:r>
            <a:r>
              <a:rPr lang="el-GR" sz="1800" dirty="0">
                <a:effectLst/>
                <a:latin typeface="Calibri" panose="020F0502020204030204" pitchFamily="34" charset="0"/>
                <a:ea typeface="Times New Roman" panose="02020603050405020304" pitchFamily="18" charset="0"/>
              </a:rPr>
              <a:t>Μ</a:t>
            </a:r>
            <a:r>
              <a:rPr lang="en-US" sz="1800" dirty="0" err="1">
                <a:effectLst/>
                <a:latin typeface="Calibri" panose="020F0502020204030204" pitchFamily="34" charset="0"/>
                <a:ea typeface="Times New Roman" panose="02020603050405020304" pitchFamily="18" charset="0"/>
              </a:rPr>
              <a:t>argaritis</a:t>
            </a:r>
            <a:r>
              <a:rPr lang="en-US" sz="1800" dirty="0">
                <a:effectLst/>
                <a:latin typeface="Calibri" panose="020F0502020204030204" pitchFamily="34" charset="0"/>
                <a:ea typeface="Times New Roman" panose="02020603050405020304" pitchFamily="18" charset="0"/>
              </a:rPr>
              <a:t> K.</a:t>
            </a:r>
            <a:endParaRPr lang="en-GR" sz="1800" dirty="0">
              <a:effectLst/>
              <a:latin typeface="Times New Roman" panose="02020603050405020304" pitchFamily="18" charset="0"/>
              <a:ea typeface="Times New Roman" panose="02020603050405020304" pitchFamily="18" charset="0"/>
            </a:endParaRPr>
          </a:p>
        </p:txBody>
      </p:sp>
      <p:pic>
        <p:nvPicPr>
          <p:cNvPr id="4" name="Picture 3" descr="A logo with text on it&#10;&#10;Description automatically generated">
            <a:extLst>
              <a:ext uri="{FF2B5EF4-FFF2-40B4-BE49-F238E27FC236}">
                <a16:creationId xmlns:a16="http://schemas.microsoft.com/office/drawing/2014/main" id="{2EAF9C43-14B4-5094-2789-FD8A6CD5D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7536" y="2389235"/>
            <a:ext cx="2136927" cy="2079530"/>
          </a:xfrm>
          <a:prstGeom prst="rect">
            <a:avLst/>
          </a:prstGeom>
        </p:spPr>
      </p:pic>
    </p:spTree>
    <p:extLst>
      <p:ext uri="{BB962C8B-B14F-4D97-AF65-F5344CB8AC3E}">
        <p14:creationId xmlns:p14="http://schemas.microsoft.com/office/powerpoint/2010/main" val="3654991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A48D-8A44-B755-89BC-CF9C52A73B4C}"/>
              </a:ext>
            </a:extLst>
          </p:cNvPr>
          <p:cNvSpPr>
            <a:spLocks noGrp="1"/>
          </p:cNvSpPr>
          <p:nvPr>
            <p:ph type="title"/>
          </p:nvPr>
        </p:nvSpPr>
        <p:spPr>
          <a:xfrm>
            <a:off x="838200" y="-12879"/>
            <a:ext cx="5047445" cy="858368"/>
          </a:xfrm>
        </p:spPr>
        <p:txBody>
          <a:bodyPr/>
          <a:lstStyle/>
          <a:p>
            <a:r>
              <a:rPr lang="en-GR" dirty="0"/>
              <a:t>Comparative Analysis</a:t>
            </a:r>
          </a:p>
        </p:txBody>
      </p:sp>
      <p:sp>
        <p:nvSpPr>
          <p:cNvPr id="3" name="Content Placeholder 2">
            <a:extLst>
              <a:ext uri="{FF2B5EF4-FFF2-40B4-BE49-F238E27FC236}">
                <a16:creationId xmlns:a16="http://schemas.microsoft.com/office/drawing/2014/main" id="{7168A528-A94F-751F-46DE-FA1A7D49C3AB}"/>
              </a:ext>
            </a:extLst>
          </p:cNvPr>
          <p:cNvSpPr>
            <a:spLocks noGrp="1"/>
          </p:cNvSpPr>
          <p:nvPr>
            <p:ph idx="1"/>
          </p:nvPr>
        </p:nvSpPr>
        <p:spPr>
          <a:xfrm>
            <a:off x="838200" y="746975"/>
            <a:ext cx="10515600" cy="2459863"/>
          </a:xfrm>
        </p:spPr>
        <p:txBody>
          <a:bodyPr>
            <a:normAutofit lnSpcReduction="10000"/>
          </a:bodyPr>
          <a:lstStyle/>
          <a:p>
            <a:r>
              <a:rPr lang="en-GR" sz="1800" dirty="0">
                <a:latin typeface="Calibri" panose="020F0502020204030204" pitchFamily="34" charset="0"/>
                <a:cs typeface="Calibri" panose="020F0502020204030204" pitchFamily="34" charset="0"/>
              </a:rPr>
              <a:t>We built a 12-point dataset using the mean count of positive cases in Greece and 10 more EU/EEA countries from March 2020 to March 2021.</a:t>
            </a:r>
          </a:p>
          <a:p>
            <a:r>
              <a:rPr lang="en-US" sz="1800" kern="0" dirty="0">
                <a:effectLst/>
                <a:latin typeface="Calibri" panose="020F0502020204030204" pitchFamily="34" charset="0"/>
                <a:ea typeface="Times New Roman" panose="02020603050405020304" pitchFamily="18" charset="0"/>
                <a:cs typeface="Calibri" panose="020F0502020204030204" pitchFamily="34" charset="0"/>
              </a:rPr>
              <a:t>To harness the information given by the data on all countries, we make use of A/F ratios.</a:t>
            </a:r>
          </a:p>
          <a:p>
            <a:r>
              <a:rPr lang="en-US" sz="1800" kern="0" dirty="0">
                <a:effectLst/>
                <a:latin typeface="Calibri" panose="020F0502020204030204" pitchFamily="34" charset="0"/>
                <a:ea typeface="Times New Roman" panose="02020603050405020304" pitchFamily="18" charset="0"/>
                <a:cs typeface="Calibri" panose="020F0502020204030204" pitchFamily="34" charset="0"/>
              </a:rPr>
              <a:t>Assumptions:</a:t>
            </a:r>
          </a:p>
          <a:p>
            <a:pPr lvl="1"/>
            <a:r>
              <a:rPr lang="en-US" sz="1600" kern="0" dirty="0">
                <a:effectLst/>
                <a:latin typeface="Calibri" panose="020F0502020204030204" pitchFamily="34" charset="0"/>
                <a:ea typeface="Times New Roman" panose="02020603050405020304" pitchFamily="18" charset="0"/>
                <a:cs typeface="Calibri" panose="020F0502020204030204" pitchFamily="34" charset="0"/>
              </a:rPr>
              <a:t>the progression of the virus did not differ much per country</a:t>
            </a:r>
          </a:p>
          <a:p>
            <a:pPr lvl="1"/>
            <a:r>
              <a:rPr lang="en-US" sz="1600" kern="0" dirty="0">
                <a:effectLst/>
                <a:latin typeface="Calibri" panose="020F0502020204030204" pitchFamily="34" charset="0"/>
                <a:ea typeface="Times New Roman" panose="02020603050405020304" pitchFamily="18" charset="0"/>
                <a:cs typeface="Calibri" panose="020F0502020204030204" pitchFamily="34" charset="0"/>
              </a:rPr>
              <a:t>the shared forecasting method was properly implemented</a:t>
            </a:r>
          </a:p>
          <a:p>
            <a:r>
              <a:rPr lang="en-US" sz="1800" kern="0" dirty="0">
                <a:effectLst/>
                <a:latin typeface="Calibri" panose="020F0502020204030204" pitchFamily="34" charset="0"/>
                <a:ea typeface="Times New Roman" panose="02020603050405020304" pitchFamily="18" charset="0"/>
                <a:cs typeface="Calibri" panose="020F0502020204030204" pitchFamily="34" charset="0"/>
              </a:rPr>
              <a:t>If the previous hold, we expect that this method would positively refine our results, because it considers a fuller image of the variance of phenomena similar to our main forecast variable. </a:t>
            </a:r>
            <a:endParaRPr lang="en-GR" sz="1800" dirty="0">
              <a:latin typeface="Calibri" panose="020F0502020204030204" pitchFamily="34" charset="0"/>
              <a:cs typeface="Calibri" panose="020F0502020204030204" pitchFamily="34" charset="0"/>
            </a:endParaRPr>
          </a:p>
          <a:p>
            <a:endParaRPr lang="en-GR" sz="2000" dirty="0">
              <a:latin typeface="Calibri" panose="020F0502020204030204" pitchFamily="34" charset="0"/>
              <a:cs typeface="Calibri" panose="020F0502020204030204" pitchFamily="34" charset="0"/>
            </a:endParaRPr>
          </a:p>
        </p:txBody>
      </p:sp>
      <p:pic>
        <p:nvPicPr>
          <p:cNvPr id="4" name="Picture 3" descr="A graph with green and orange lines&#10;&#10;Description automatically generated">
            <a:extLst>
              <a:ext uri="{FF2B5EF4-FFF2-40B4-BE49-F238E27FC236}">
                <a16:creationId xmlns:a16="http://schemas.microsoft.com/office/drawing/2014/main" id="{1C5DB6B7-5FF2-5F0E-FD0F-B4ADFEC969A9}"/>
              </a:ext>
            </a:extLst>
          </p:cNvPr>
          <p:cNvPicPr>
            <a:picLocks noChangeAspect="1"/>
          </p:cNvPicPr>
          <p:nvPr/>
        </p:nvPicPr>
        <p:blipFill>
          <a:blip r:embed="rId2"/>
          <a:stretch>
            <a:fillRect/>
          </a:stretch>
        </p:blipFill>
        <p:spPr>
          <a:xfrm>
            <a:off x="1820077" y="3000777"/>
            <a:ext cx="4679621" cy="3857223"/>
          </a:xfrm>
          <a:prstGeom prst="rect">
            <a:avLst/>
          </a:prstGeom>
        </p:spPr>
      </p:pic>
      <p:graphicFrame>
        <p:nvGraphicFramePr>
          <p:cNvPr id="5" name="Table 4">
            <a:extLst>
              <a:ext uri="{FF2B5EF4-FFF2-40B4-BE49-F238E27FC236}">
                <a16:creationId xmlns:a16="http://schemas.microsoft.com/office/drawing/2014/main" id="{F541E595-1827-497B-C692-64CE68BCFC30}"/>
              </a:ext>
            </a:extLst>
          </p:cNvPr>
          <p:cNvGraphicFramePr>
            <a:graphicFrameLocks noGrp="1"/>
          </p:cNvGraphicFramePr>
          <p:nvPr>
            <p:extLst>
              <p:ext uri="{D42A27DB-BD31-4B8C-83A1-F6EECF244321}">
                <p14:modId xmlns:p14="http://schemas.microsoft.com/office/powerpoint/2010/main" val="551411060"/>
              </p:ext>
            </p:extLst>
          </p:nvPr>
        </p:nvGraphicFramePr>
        <p:xfrm>
          <a:off x="7462759" y="4435457"/>
          <a:ext cx="2927980" cy="987861"/>
        </p:xfrm>
        <a:graphic>
          <a:graphicData uri="http://schemas.openxmlformats.org/drawingml/2006/table">
            <a:tbl>
              <a:tblPr firstRow="1" firstCol="1" bandRow="1">
                <a:tableStyleId>{5C22544A-7EE6-4342-B048-85BDC9FD1C3A}</a:tableStyleId>
              </a:tblPr>
              <a:tblGrid>
                <a:gridCol w="1489544">
                  <a:extLst>
                    <a:ext uri="{9D8B030D-6E8A-4147-A177-3AD203B41FA5}">
                      <a16:colId xmlns:a16="http://schemas.microsoft.com/office/drawing/2014/main" val="1334053758"/>
                    </a:ext>
                  </a:extLst>
                </a:gridCol>
                <a:gridCol w="719218">
                  <a:extLst>
                    <a:ext uri="{9D8B030D-6E8A-4147-A177-3AD203B41FA5}">
                      <a16:colId xmlns:a16="http://schemas.microsoft.com/office/drawing/2014/main" val="1387162293"/>
                    </a:ext>
                  </a:extLst>
                </a:gridCol>
                <a:gridCol w="719218">
                  <a:extLst>
                    <a:ext uri="{9D8B030D-6E8A-4147-A177-3AD203B41FA5}">
                      <a16:colId xmlns:a16="http://schemas.microsoft.com/office/drawing/2014/main" val="790308136"/>
                    </a:ext>
                  </a:extLst>
                </a:gridCol>
              </a:tblGrid>
              <a:tr h="329287">
                <a:tc>
                  <a:txBody>
                    <a:bodyPr/>
                    <a:lstStyle/>
                    <a:p>
                      <a:pPr algn="ctr"/>
                      <a:r>
                        <a:rPr lang="en-GR" sz="1400" kern="100">
                          <a:effectLst/>
                        </a:rPr>
                        <a:t>Accuracy Metric</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M</a:t>
                      </a:r>
                      <a:r>
                        <a:rPr lang="en-US" sz="1400" kern="100">
                          <a:effectLst/>
                        </a:rPr>
                        <a:t>.</a:t>
                      </a:r>
                      <a:r>
                        <a:rPr lang="en-GR" sz="1400" kern="100">
                          <a:effectLst/>
                        </a:rPr>
                        <a:t>A</a:t>
                      </a:r>
                      <a:r>
                        <a:rPr lang="en-US" sz="1400" kern="100">
                          <a:effectLst/>
                        </a:rPr>
                        <a:t>.</a:t>
                      </a:r>
                      <a:r>
                        <a:rPr lang="en-GR" sz="1400" kern="100">
                          <a:effectLst/>
                        </a:rPr>
                        <a:t>D</a:t>
                      </a:r>
                      <a:r>
                        <a:rPr lang="en-US" sz="1400" kern="100">
                          <a:effectLst/>
                        </a:rPr>
                        <a:t>.</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M</a:t>
                      </a:r>
                      <a:r>
                        <a:rPr lang="en-US" sz="1400" kern="100">
                          <a:effectLst/>
                        </a:rPr>
                        <a:t>.</a:t>
                      </a:r>
                      <a:r>
                        <a:rPr lang="en-GR" sz="1400" kern="100">
                          <a:effectLst/>
                        </a:rPr>
                        <a:t>A</a:t>
                      </a:r>
                      <a:r>
                        <a:rPr lang="en-US" sz="1400" kern="100">
                          <a:effectLst/>
                        </a:rPr>
                        <a:t>.</a:t>
                      </a:r>
                      <a:r>
                        <a:rPr lang="en-GR" sz="1400" kern="100">
                          <a:effectLst/>
                        </a:rPr>
                        <a:t>P</a:t>
                      </a:r>
                      <a:r>
                        <a:rPr lang="en-US" sz="1400" kern="100">
                          <a:effectLst/>
                        </a:rPr>
                        <a:t>.</a:t>
                      </a:r>
                      <a:r>
                        <a:rPr lang="en-GR" sz="1400" kern="100">
                          <a:effectLst/>
                        </a:rPr>
                        <a:t>E</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2690565106"/>
                  </a:ext>
                </a:extLst>
              </a:tr>
              <a:tr h="329287">
                <a:tc>
                  <a:txBody>
                    <a:bodyPr/>
                    <a:lstStyle/>
                    <a:p>
                      <a:pPr algn="ctr"/>
                      <a:r>
                        <a:rPr lang="en-GR" sz="1400" kern="100">
                          <a:effectLst/>
                        </a:rPr>
                        <a:t>Initial</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US" sz="1400" kern="100" dirty="0">
                          <a:effectLst/>
                        </a:rPr>
                        <a:t>312.678</a:t>
                      </a:r>
                      <a:endParaRPr lang="en-GR"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315.014</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727725098"/>
                  </a:ext>
                </a:extLst>
              </a:tr>
              <a:tr h="329287">
                <a:tc>
                  <a:txBody>
                    <a:bodyPr/>
                    <a:lstStyle/>
                    <a:p>
                      <a:pPr algn="ctr"/>
                      <a:r>
                        <a:rPr lang="en-GR" sz="1400" kern="100">
                          <a:effectLst/>
                        </a:rPr>
                        <a:t>Final</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US" sz="1400" kern="100" dirty="0">
                          <a:effectLst/>
                          <a:latin typeface="+mn-lt"/>
                          <a:ea typeface="Times New Roman" panose="02020603050405020304" pitchFamily="18" charset="0"/>
                          <a:cs typeface="Times New Roman" panose="02020603050405020304" pitchFamily="18" charset="0"/>
                        </a:rPr>
                        <a:t>325.202</a:t>
                      </a:r>
                      <a:endParaRPr lang="en-GR" sz="2000" kern="100" dirty="0">
                        <a:effectLst/>
                        <a:latin typeface="+mn-lt"/>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dirty="0">
                          <a:effectLst/>
                        </a:rPr>
                        <a:t>75.455</a:t>
                      </a:r>
                      <a:endParaRPr lang="en-GR"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2060932288"/>
                  </a:ext>
                </a:extLst>
              </a:tr>
            </a:tbl>
          </a:graphicData>
        </a:graphic>
      </p:graphicFrame>
    </p:spTree>
    <p:extLst>
      <p:ext uri="{BB962C8B-B14F-4D97-AF65-F5344CB8AC3E}">
        <p14:creationId xmlns:p14="http://schemas.microsoft.com/office/powerpoint/2010/main" val="1049660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049F8-D50B-19E9-C615-48B9B117F8C5}"/>
              </a:ext>
            </a:extLst>
          </p:cNvPr>
          <p:cNvSpPr>
            <a:spLocks noGrp="1"/>
          </p:cNvSpPr>
          <p:nvPr>
            <p:ph type="title"/>
          </p:nvPr>
        </p:nvSpPr>
        <p:spPr>
          <a:xfrm>
            <a:off x="838200" y="0"/>
            <a:ext cx="6811851" cy="819731"/>
          </a:xfrm>
        </p:spPr>
        <p:txBody>
          <a:bodyPr/>
          <a:lstStyle/>
          <a:p>
            <a:r>
              <a:rPr lang="en-GR" dirty="0"/>
              <a:t>Conclusions and Future Work</a:t>
            </a:r>
          </a:p>
        </p:txBody>
      </p:sp>
      <p:sp>
        <p:nvSpPr>
          <p:cNvPr id="3" name="Content Placeholder 2">
            <a:extLst>
              <a:ext uri="{FF2B5EF4-FFF2-40B4-BE49-F238E27FC236}">
                <a16:creationId xmlns:a16="http://schemas.microsoft.com/office/drawing/2014/main" id="{E24D12F5-E792-8F9C-F9FE-88388AD4AF63}"/>
              </a:ext>
            </a:extLst>
          </p:cNvPr>
          <p:cNvSpPr>
            <a:spLocks noGrp="1"/>
          </p:cNvSpPr>
          <p:nvPr>
            <p:ph idx="1"/>
          </p:nvPr>
        </p:nvSpPr>
        <p:spPr>
          <a:xfrm>
            <a:off x="838200" y="914400"/>
            <a:ext cx="10515600" cy="5666704"/>
          </a:xfrm>
        </p:spPr>
        <p:txBody>
          <a:bodyPr/>
          <a:lstStyle/>
          <a:p>
            <a:r>
              <a:rPr lang="en-GR" dirty="0"/>
              <a:t>Our forecasts heavily departed from the observed values in the period under study</a:t>
            </a:r>
          </a:p>
          <a:p>
            <a:pPr lvl="1"/>
            <a:r>
              <a:rPr lang="en-GR" dirty="0"/>
              <a:t>The data we worked on were rather limited – just one month’s data were considered as ‘availaible’</a:t>
            </a:r>
          </a:p>
          <a:p>
            <a:pPr lvl="1"/>
            <a:r>
              <a:rPr lang="en-GB" dirty="0"/>
              <a:t>T</a:t>
            </a:r>
            <a:r>
              <a:rPr lang="en-GR" dirty="0"/>
              <a:t>he simple techniques implemented failed to grasp the intricacies of the phenomenon</a:t>
            </a:r>
          </a:p>
          <a:p>
            <a:pPr lvl="1"/>
            <a:r>
              <a:rPr lang="en-GR" dirty="0"/>
              <a:t>The phenomenon itself was very unpredictable because its fundamentals continuously changed as it progressed into new phases</a:t>
            </a:r>
          </a:p>
        </p:txBody>
      </p:sp>
    </p:spTree>
    <p:extLst>
      <p:ext uri="{BB962C8B-B14F-4D97-AF65-F5344CB8AC3E}">
        <p14:creationId xmlns:p14="http://schemas.microsoft.com/office/powerpoint/2010/main" val="237461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F9AB-9AE6-ACAB-90F8-314B1BF54AAB}"/>
              </a:ext>
            </a:extLst>
          </p:cNvPr>
          <p:cNvSpPr>
            <a:spLocks noGrp="1"/>
          </p:cNvSpPr>
          <p:nvPr>
            <p:ph type="title"/>
          </p:nvPr>
        </p:nvSpPr>
        <p:spPr>
          <a:xfrm>
            <a:off x="838200" y="259254"/>
            <a:ext cx="4101662" cy="696420"/>
          </a:xfrm>
        </p:spPr>
        <p:txBody>
          <a:bodyPr/>
          <a:lstStyle/>
          <a:p>
            <a:r>
              <a:rPr lang="en-GR" dirty="0"/>
              <a:t>Dataset Selection</a:t>
            </a:r>
          </a:p>
        </p:txBody>
      </p:sp>
      <p:sp>
        <p:nvSpPr>
          <p:cNvPr id="3" name="Content Placeholder 2">
            <a:extLst>
              <a:ext uri="{FF2B5EF4-FFF2-40B4-BE49-F238E27FC236}">
                <a16:creationId xmlns:a16="http://schemas.microsoft.com/office/drawing/2014/main" id="{F800C1CE-AF30-007B-F213-A4F6E58F6684}"/>
              </a:ext>
            </a:extLst>
          </p:cNvPr>
          <p:cNvSpPr>
            <a:spLocks noGrp="1"/>
          </p:cNvSpPr>
          <p:nvPr>
            <p:ph idx="1"/>
          </p:nvPr>
        </p:nvSpPr>
        <p:spPr>
          <a:xfrm>
            <a:off x="838200" y="1142452"/>
            <a:ext cx="10515600" cy="4722319"/>
          </a:xfrm>
        </p:spPr>
        <p:txBody>
          <a:bodyPr>
            <a:normAutofit/>
          </a:bodyPr>
          <a:lstStyle/>
          <a:p>
            <a:pPr algn="just"/>
            <a:r>
              <a:rPr lang="en-GR" dirty="0"/>
              <a:t>The COVID-19 pandemic significantly impacted every aspect of people’s everyday lives all over the globe.</a:t>
            </a:r>
          </a:p>
          <a:p>
            <a:pPr algn="just"/>
            <a:r>
              <a:rPr lang="en-GR" dirty="0"/>
              <a:t>The policy decisions that guided the imposition of measures such as lockdowns, which dictated our lifestyle for prolonged time periods, were made based on data regarding the progress of positive cases and deaths in time. </a:t>
            </a:r>
          </a:p>
          <a:p>
            <a:pPr algn="just"/>
            <a:r>
              <a:rPr lang="en-GR" dirty="0"/>
              <a:t>These data were closely monitored by national agencies and are readily available online.</a:t>
            </a:r>
          </a:p>
          <a:p>
            <a:pPr algn="just"/>
            <a:r>
              <a:rPr lang="en-GR" dirty="0"/>
              <a:t>Thus, we found it very special to apply the methods we were tought on a dataset concerning information that affected us in such a drastic manner.</a:t>
            </a:r>
          </a:p>
          <a:p>
            <a:pPr algn="just"/>
            <a:endParaRPr lang="en-GR" dirty="0"/>
          </a:p>
        </p:txBody>
      </p:sp>
    </p:spTree>
    <p:extLst>
      <p:ext uri="{BB962C8B-B14F-4D97-AF65-F5344CB8AC3E}">
        <p14:creationId xmlns:p14="http://schemas.microsoft.com/office/powerpoint/2010/main" val="21151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C8A5-AB0E-37BE-7C44-2A5225952414}"/>
              </a:ext>
            </a:extLst>
          </p:cNvPr>
          <p:cNvSpPr>
            <a:spLocks noGrp="1"/>
          </p:cNvSpPr>
          <p:nvPr>
            <p:ph type="title"/>
          </p:nvPr>
        </p:nvSpPr>
        <p:spPr>
          <a:xfrm>
            <a:off x="838200" y="0"/>
            <a:ext cx="7443952" cy="769992"/>
          </a:xfrm>
        </p:spPr>
        <p:txBody>
          <a:bodyPr/>
          <a:lstStyle/>
          <a:p>
            <a:r>
              <a:rPr lang="en-GR" dirty="0"/>
              <a:t>Dataset Features and Processing</a:t>
            </a:r>
          </a:p>
        </p:txBody>
      </p:sp>
      <p:sp>
        <p:nvSpPr>
          <p:cNvPr id="3" name="Content Placeholder 2">
            <a:extLst>
              <a:ext uri="{FF2B5EF4-FFF2-40B4-BE49-F238E27FC236}">
                <a16:creationId xmlns:a16="http://schemas.microsoft.com/office/drawing/2014/main" id="{9B739202-AE8A-EB88-D63C-C8AE52BC921B}"/>
              </a:ext>
            </a:extLst>
          </p:cNvPr>
          <p:cNvSpPr>
            <a:spLocks noGrp="1"/>
          </p:cNvSpPr>
          <p:nvPr>
            <p:ph idx="1"/>
          </p:nvPr>
        </p:nvSpPr>
        <p:spPr>
          <a:xfrm>
            <a:off x="838200" y="787614"/>
            <a:ext cx="10515600" cy="3461080"/>
          </a:xfrm>
        </p:spPr>
        <p:txBody>
          <a:bodyPr>
            <a:normAutofit/>
          </a:bodyPr>
          <a:lstStyle/>
          <a:p>
            <a:pPr algn="just"/>
            <a:r>
              <a:rPr lang="en-GR" sz="2000" dirty="0"/>
              <a:t>28,715 observations concerning the count of COVID-19 cases and related deaths in 30 EU/EEA countries. </a:t>
            </a:r>
          </a:p>
          <a:p>
            <a:pPr lvl="1" algn="just"/>
            <a:r>
              <a:rPr lang="en-GR" sz="1800" dirty="0"/>
              <a:t>As our main forecast variable, we selected the count of cases in Greece.</a:t>
            </a:r>
          </a:p>
          <a:p>
            <a:pPr algn="just"/>
            <a:r>
              <a:rPr lang="en-GR" sz="2000" dirty="0"/>
              <a:t>Factors considered in cleaning the dataset: </a:t>
            </a:r>
          </a:p>
          <a:p>
            <a:pPr lvl="1" algn="just"/>
            <a:r>
              <a:rPr lang="en-GR" sz="2000" dirty="0"/>
              <a:t>Measurement Errors</a:t>
            </a:r>
          </a:p>
          <a:p>
            <a:pPr lvl="2" algn="just"/>
            <a:r>
              <a:rPr lang="en-GR" sz="1800" dirty="0"/>
              <a:t>we noticed some negative case values </a:t>
            </a:r>
            <a:endParaRPr lang="en-GR" sz="800" dirty="0"/>
          </a:p>
          <a:p>
            <a:pPr lvl="1" algn="just"/>
            <a:r>
              <a:rPr lang="en-GR" sz="2000" dirty="0"/>
              <a:t>Outliers</a:t>
            </a:r>
          </a:p>
          <a:p>
            <a:pPr lvl="2" algn="just"/>
            <a:r>
              <a:rPr lang="en-GB" sz="1800" dirty="0"/>
              <a:t>t</a:t>
            </a:r>
            <a:r>
              <a:rPr lang="en-GR" sz="1800" dirty="0"/>
              <a:t>he Z-score method classified 7% of observations as outliers</a:t>
            </a:r>
          </a:p>
        </p:txBody>
      </p:sp>
      <p:pic>
        <p:nvPicPr>
          <p:cNvPr id="4" name="Picture 3" descr="A diagram of a positive cases&#10;&#10;Description automatically generated">
            <a:extLst>
              <a:ext uri="{FF2B5EF4-FFF2-40B4-BE49-F238E27FC236}">
                <a16:creationId xmlns:a16="http://schemas.microsoft.com/office/drawing/2014/main" id="{FD745DF8-D687-1A3E-310B-E1C40ACC07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49614"/>
            <a:ext cx="4287592" cy="3292476"/>
          </a:xfrm>
          <a:prstGeom prst="rect">
            <a:avLst/>
          </a:prstGeom>
          <a:noFill/>
          <a:ln>
            <a:noFill/>
          </a:ln>
        </p:spPr>
      </p:pic>
      <p:sp>
        <p:nvSpPr>
          <p:cNvPr id="5" name="TextBox 4">
            <a:extLst>
              <a:ext uri="{FF2B5EF4-FFF2-40B4-BE49-F238E27FC236}">
                <a16:creationId xmlns:a16="http://schemas.microsoft.com/office/drawing/2014/main" id="{67611B33-49A9-D31D-2A02-7722CCBB42FC}"/>
              </a:ext>
            </a:extLst>
          </p:cNvPr>
          <p:cNvSpPr txBox="1"/>
          <p:nvPr/>
        </p:nvSpPr>
        <p:spPr>
          <a:xfrm>
            <a:off x="5612524" y="3899041"/>
            <a:ext cx="5423338" cy="923330"/>
          </a:xfrm>
          <a:prstGeom prst="rect">
            <a:avLst/>
          </a:prstGeom>
          <a:noFill/>
        </p:spPr>
        <p:txBody>
          <a:bodyPr wrap="square" rtlCol="0">
            <a:spAutoFit/>
          </a:bodyPr>
          <a:lstStyle/>
          <a:p>
            <a:r>
              <a:rPr lang="en-GR" dirty="0"/>
              <a:t>The available data showed signs of asymmetry, so the validity of the Z-score method in ourlier detection in this case is questioned.</a:t>
            </a:r>
            <a:r>
              <a:rPr lang="el-GR" dirty="0"/>
              <a:t> </a:t>
            </a:r>
            <a:endParaRPr lang="en-GR" sz="800" dirty="0"/>
          </a:p>
        </p:txBody>
      </p:sp>
    </p:spTree>
    <p:extLst>
      <p:ext uri="{BB962C8B-B14F-4D97-AF65-F5344CB8AC3E}">
        <p14:creationId xmlns:p14="http://schemas.microsoft.com/office/powerpoint/2010/main" val="267628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27151-E0F3-61EA-E446-52A0BFF1295B}"/>
              </a:ext>
            </a:extLst>
          </p:cNvPr>
          <p:cNvSpPr>
            <a:spLocks noGrp="1"/>
          </p:cNvSpPr>
          <p:nvPr>
            <p:ph idx="1"/>
          </p:nvPr>
        </p:nvSpPr>
        <p:spPr>
          <a:xfrm>
            <a:off x="838200" y="362318"/>
            <a:ext cx="10515600" cy="4338471"/>
          </a:xfrm>
        </p:spPr>
        <p:txBody>
          <a:bodyPr>
            <a:normAutofit/>
          </a:bodyPr>
          <a:lstStyle/>
          <a:p>
            <a:pPr algn="just"/>
            <a:r>
              <a:rPr lang="en-GR" sz="2000" dirty="0"/>
              <a:t>Data inconsistencies</a:t>
            </a:r>
          </a:p>
          <a:p>
            <a:pPr lvl="1" algn="just"/>
            <a:r>
              <a:rPr lang="en-GB" sz="1800" dirty="0"/>
              <a:t>Missing values </a:t>
            </a:r>
            <a:r>
              <a:rPr lang="en-US" sz="1800" dirty="0"/>
              <a:t>showcasing </a:t>
            </a:r>
            <a:r>
              <a:rPr lang="en-GR" sz="1800" dirty="0"/>
              <a:t>mismatches in the chronological availability of data for each country</a:t>
            </a:r>
          </a:p>
          <a:p>
            <a:pPr algn="just"/>
            <a:r>
              <a:rPr lang="en-GR" sz="2000" dirty="0"/>
              <a:t>Selecting 10 relevant datasets and a specific the 2-year time interval – factors considered:</a:t>
            </a:r>
          </a:p>
          <a:p>
            <a:pPr lvl="2" algn="just"/>
            <a:r>
              <a:rPr lang="en-GR" sz="1800" dirty="0"/>
              <a:t>count of NaN values per country </a:t>
            </a:r>
            <a:endParaRPr lang="en-GR" sz="1200" dirty="0"/>
          </a:p>
          <a:p>
            <a:pPr lvl="2" algn="just"/>
            <a:r>
              <a:rPr lang="en-GB" sz="1800" dirty="0"/>
              <a:t>R</a:t>
            </a:r>
            <a:r>
              <a:rPr lang="en-GR" sz="1800" dirty="0"/>
              <a:t>elative population sizes </a:t>
            </a:r>
            <a:endParaRPr lang="en-GR" sz="1200" dirty="0"/>
          </a:p>
          <a:p>
            <a:pPr algn="just"/>
            <a:r>
              <a:rPr lang="en-US" sz="2000" dirty="0"/>
              <a:t>Other sources of inconsistency ruled out</a:t>
            </a:r>
            <a:endParaRPr lang="en-GR" sz="1600" dirty="0"/>
          </a:p>
          <a:p>
            <a:pPr algn="just"/>
            <a:r>
              <a:rPr lang="el-GR" sz="2000" dirty="0"/>
              <a:t>T</a:t>
            </a:r>
            <a:r>
              <a:rPr lang="en-US" sz="2000" dirty="0"/>
              <a:t>he resulting dataset contains 8,041 observations with daily frequency on the number of cases from Mar 1, 2020 to Mar 1, 2022 in Greece, Lithuania, Croatia, Ireland, Norway, Slovakia, Finland, Bulgaria, Hungary, Portugal, Czechia. </a:t>
            </a:r>
            <a:endParaRPr lang="en-GR" sz="2000" dirty="0"/>
          </a:p>
        </p:txBody>
      </p:sp>
      <p:graphicFrame>
        <p:nvGraphicFramePr>
          <p:cNvPr id="4" name="Table 3">
            <a:extLst>
              <a:ext uri="{FF2B5EF4-FFF2-40B4-BE49-F238E27FC236}">
                <a16:creationId xmlns:a16="http://schemas.microsoft.com/office/drawing/2014/main" id="{E87FC7DD-DBAB-0EEF-09BF-6F6CCB544F93}"/>
              </a:ext>
            </a:extLst>
          </p:cNvPr>
          <p:cNvGraphicFramePr>
            <a:graphicFrameLocks noGrp="1"/>
          </p:cNvGraphicFramePr>
          <p:nvPr>
            <p:extLst>
              <p:ext uri="{D42A27DB-BD31-4B8C-83A1-F6EECF244321}">
                <p14:modId xmlns:p14="http://schemas.microsoft.com/office/powerpoint/2010/main" val="2177327508"/>
              </p:ext>
            </p:extLst>
          </p:nvPr>
        </p:nvGraphicFramePr>
        <p:xfrm>
          <a:off x="2665927" y="3951417"/>
          <a:ext cx="6026502" cy="2113670"/>
        </p:xfrm>
        <a:graphic>
          <a:graphicData uri="http://schemas.openxmlformats.org/drawingml/2006/table">
            <a:tbl>
              <a:tblPr/>
              <a:tblGrid>
                <a:gridCol w="2008834">
                  <a:extLst>
                    <a:ext uri="{9D8B030D-6E8A-4147-A177-3AD203B41FA5}">
                      <a16:colId xmlns:a16="http://schemas.microsoft.com/office/drawing/2014/main" val="31743964"/>
                    </a:ext>
                  </a:extLst>
                </a:gridCol>
                <a:gridCol w="2524529">
                  <a:extLst>
                    <a:ext uri="{9D8B030D-6E8A-4147-A177-3AD203B41FA5}">
                      <a16:colId xmlns:a16="http://schemas.microsoft.com/office/drawing/2014/main" val="1290792632"/>
                    </a:ext>
                  </a:extLst>
                </a:gridCol>
                <a:gridCol w="1493139">
                  <a:extLst>
                    <a:ext uri="{9D8B030D-6E8A-4147-A177-3AD203B41FA5}">
                      <a16:colId xmlns:a16="http://schemas.microsoft.com/office/drawing/2014/main" val="289201142"/>
                    </a:ext>
                  </a:extLst>
                </a:gridCol>
              </a:tblGrid>
              <a:tr h="551570">
                <a:tc>
                  <a:txBody>
                    <a:bodyPr/>
                    <a:lstStyle/>
                    <a:p>
                      <a:pPr algn="ctr" rtl="0" fontAlgn="ctr"/>
                      <a:r>
                        <a:rPr lang="en-GB" b="1">
                          <a:effectLst/>
                          <a:latin typeface="-apple-system"/>
                        </a:rPr>
                        <a:t>date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GB" b="1">
                          <a:effectLst/>
                        </a:rPr>
                        <a:t>countriesAndTerritories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GB" b="1">
                          <a:effectLst/>
                          <a:latin typeface="-apple-system"/>
                        </a:rPr>
                        <a:t>cases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32247552"/>
                  </a:ext>
                </a:extLst>
              </a:tr>
              <a:tr h="293693">
                <a:tc>
                  <a:txBody>
                    <a:bodyPr/>
                    <a:lstStyle/>
                    <a:p>
                      <a:pPr algn="ctr" rtl="0" fontAlgn="ctr"/>
                      <a:r>
                        <a:rPr lang="en-GR" b="0">
                          <a:effectLst/>
                          <a:latin typeface="-apple-system"/>
                        </a:rPr>
                        <a:t>2020-03-01</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GB" b="0">
                          <a:effectLst/>
                          <a:latin typeface="-apple-system"/>
                        </a:rPr>
                        <a:t>Bulgaria</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GB" b="0" dirty="0">
                          <a:effectLst/>
                          <a:latin typeface="-apple-system"/>
                        </a:rPr>
                        <a:t>4</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52768270"/>
                  </a:ext>
                </a:extLst>
              </a:tr>
              <a:tr h="293693">
                <a:tc>
                  <a:txBody>
                    <a:bodyPr/>
                    <a:lstStyle/>
                    <a:p>
                      <a:pPr algn="ctr" rtl="0" fontAlgn="ctr"/>
                      <a:r>
                        <a:rPr lang="en-GR" b="0">
                          <a:effectLst/>
                          <a:latin typeface="-apple-system"/>
                        </a:rPr>
                        <a:t>2020-03-01</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GB" b="0">
                          <a:effectLst/>
                          <a:latin typeface="-apple-system"/>
                        </a:rPr>
                        <a:t>Croatia</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GR" b="0">
                          <a:effectLst/>
                          <a:latin typeface="-apple-system"/>
                        </a:rPr>
                        <a:t>2</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0933583"/>
                  </a:ext>
                </a:extLst>
              </a:tr>
              <a:tr h="293693">
                <a:tc>
                  <a:txBody>
                    <a:bodyPr/>
                    <a:lstStyle/>
                    <a:p>
                      <a:pPr algn="ctr" rtl="0" fontAlgn="ctr"/>
                      <a:r>
                        <a:rPr lang="en-GR" b="0">
                          <a:effectLst/>
                          <a:latin typeface="-apple-system"/>
                        </a:rPr>
                        <a:t>2020-03-01</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GB" b="0">
                          <a:effectLst/>
                          <a:latin typeface="-apple-system"/>
                        </a:rPr>
                        <a:t>Czechia</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GR" b="0">
                          <a:effectLst/>
                          <a:latin typeface="-apple-system"/>
                        </a:rPr>
                        <a:t>3</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2441547"/>
                  </a:ext>
                </a:extLst>
              </a:tr>
              <a:tr h="293693">
                <a:tc>
                  <a:txBody>
                    <a:bodyPr/>
                    <a:lstStyle/>
                    <a:p>
                      <a:pPr algn="ctr" rtl="0" fontAlgn="ctr"/>
                      <a:r>
                        <a:rPr lang="en-GR" b="0">
                          <a:effectLst/>
                          <a:latin typeface="-apple-system"/>
                        </a:rPr>
                        <a:t>2020-03-01</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GB" b="0">
                          <a:effectLst/>
                          <a:latin typeface="-apple-system"/>
                        </a:rPr>
                        <a:t>Finland</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GR" b="0">
                          <a:effectLst/>
                          <a:latin typeface="-apple-system"/>
                        </a:rPr>
                        <a:t>1</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61025825"/>
                  </a:ext>
                </a:extLst>
              </a:tr>
              <a:tr h="293693">
                <a:tc>
                  <a:txBody>
                    <a:bodyPr/>
                    <a:lstStyle/>
                    <a:p>
                      <a:pPr algn="ctr" rtl="0" fontAlgn="ctr"/>
                      <a:r>
                        <a:rPr lang="en-GR" b="0" dirty="0">
                          <a:effectLst/>
                          <a:latin typeface="-apple-system"/>
                        </a:rPr>
                        <a:t>2020-03-01</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GB" b="0" dirty="0">
                          <a:effectLst/>
                          <a:latin typeface="-apple-system"/>
                        </a:rPr>
                        <a:t>Greece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GR" b="0" dirty="0">
                          <a:effectLst/>
                          <a:latin typeface="-apple-system"/>
                        </a:rPr>
                        <a:t>2</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25478522"/>
                  </a:ext>
                </a:extLst>
              </a:tr>
            </a:tbl>
          </a:graphicData>
        </a:graphic>
      </p:graphicFrame>
    </p:spTree>
    <p:extLst>
      <p:ext uri="{BB962C8B-B14F-4D97-AF65-F5344CB8AC3E}">
        <p14:creationId xmlns:p14="http://schemas.microsoft.com/office/powerpoint/2010/main" val="291145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6FE5-6548-0F43-7429-BC44429BAEA3}"/>
              </a:ext>
            </a:extLst>
          </p:cNvPr>
          <p:cNvSpPr>
            <a:spLocks noGrp="1"/>
          </p:cNvSpPr>
          <p:nvPr>
            <p:ph type="title"/>
          </p:nvPr>
        </p:nvSpPr>
        <p:spPr>
          <a:xfrm>
            <a:off x="838200" y="0"/>
            <a:ext cx="5923208" cy="1077309"/>
          </a:xfrm>
        </p:spPr>
        <p:txBody>
          <a:bodyPr/>
          <a:lstStyle/>
          <a:p>
            <a:r>
              <a:rPr lang="en-GR" dirty="0"/>
              <a:t>Methods and Techniques</a:t>
            </a:r>
          </a:p>
        </p:txBody>
      </p:sp>
      <p:sp>
        <p:nvSpPr>
          <p:cNvPr id="3" name="Content Placeholder 2">
            <a:extLst>
              <a:ext uri="{FF2B5EF4-FFF2-40B4-BE49-F238E27FC236}">
                <a16:creationId xmlns:a16="http://schemas.microsoft.com/office/drawing/2014/main" id="{EB0763EB-68B1-364F-3347-109EEC6FCDD6}"/>
              </a:ext>
            </a:extLst>
          </p:cNvPr>
          <p:cNvSpPr>
            <a:spLocks noGrp="1"/>
          </p:cNvSpPr>
          <p:nvPr>
            <p:ph idx="1"/>
          </p:nvPr>
        </p:nvSpPr>
        <p:spPr>
          <a:xfrm>
            <a:off x="838200" y="914401"/>
            <a:ext cx="10515600" cy="5628068"/>
          </a:xfrm>
          <a:noFill/>
          <a:ln>
            <a:noFill/>
          </a:ln>
        </p:spPr>
        <p:style>
          <a:lnRef idx="0">
            <a:scrgbClr r="0" g="0" b="0"/>
          </a:lnRef>
          <a:fillRef idx="0">
            <a:scrgbClr r="0" g="0" b="0"/>
          </a:fillRef>
          <a:effectRef idx="0">
            <a:scrgbClr r="0" g="0" b="0"/>
          </a:effectRef>
          <a:fontRef idx="minor">
            <a:schemeClr val="dk1"/>
          </a:fontRef>
        </p:style>
        <p:txBody>
          <a:bodyPr/>
          <a:lstStyle/>
          <a:p>
            <a:r>
              <a:rPr lang="en-US" sz="2200" b="1" kern="0" dirty="0">
                <a:effectLst/>
                <a:latin typeface="Calibri" panose="020F0502020204030204" pitchFamily="34" charset="0"/>
                <a:ea typeface="Times New Roman" panose="02020603050405020304" pitchFamily="18" charset="0"/>
                <a:cs typeface="Calibri" panose="020F0502020204030204" pitchFamily="34" charset="0"/>
              </a:rPr>
              <a:t>Forecasting techniques implemented:</a:t>
            </a:r>
          </a:p>
          <a:p>
            <a:pPr lvl="1"/>
            <a:r>
              <a:rPr lang="en-US" sz="2000" b="1" kern="0" dirty="0">
                <a:latin typeface="Calibri" panose="020F0502020204030204" pitchFamily="34" charset="0"/>
                <a:ea typeface="Times New Roman" panose="02020603050405020304" pitchFamily="18" charset="0"/>
                <a:cs typeface="Calibri" panose="020F0502020204030204" pitchFamily="34" charset="0"/>
              </a:rPr>
              <a:t>Basis of selection: </a:t>
            </a:r>
            <a:r>
              <a:rPr lang="en-US" sz="2000" kern="0" dirty="0">
                <a:latin typeface="Calibri" panose="020F0502020204030204" pitchFamily="34" charset="0"/>
                <a:ea typeface="Times New Roman" panose="02020603050405020304" pitchFamily="18" charset="0"/>
                <a:cs typeface="Calibri" panose="020F0502020204030204" pitchFamily="34" charset="0"/>
              </a:rPr>
              <a:t>level of consideration of the time-series’ components</a:t>
            </a:r>
            <a:endParaRPr lang="en-US" sz="2000" kern="0" dirty="0">
              <a:effectLst/>
              <a:latin typeface="Calibri" panose="020F0502020204030204" pitchFamily="34" charset="0"/>
              <a:ea typeface="Times New Roman" panose="02020603050405020304" pitchFamily="18" charset="0"/>
              <a:cs typeface="Calibri" panose="020F0502020204030204" pitchFamily="34" charset="0"/>
            </a:endParaRPr>
          </a:p>
          <a:p>
            <a:pPr lvl="2"/>
            <a:r>
              <a:rPr lang="en-US" sz="1800" kern="0" dirty="0">
                <a:effectLst/>
                <a:latin typeface="Calibri" panose="020F0502020204030204" pitchFamily="34" charset="0"/>
                <a:ea typeface="Times New Roman" panose="02020603050405020304" pitchFamily="18" charset="0"/>
                <a:cs typeface="Calibri" panose="020F0502020204030204" pitchFamily="34" charset="0"/>
              </a:rPr>
              <a:t>Naïve Approach</a:t>
            </a:r>
          </a:p>
          <a:p>
            <a:pPr lvl="2"/>
            <a:r>
              <a:rPr lang="en-US" sz="1800" kern="0" dirty="0">
                <a:effectLst/>
                <a:latin typeface="Calibri" panose="020F0502020204030204" pitchFamily="34" charset="0"/>
                <a:ea typeface="Times New Roman" panose="02020603050405020304" pitchFamily="18" charset="0"/>
                <a:cs typeface="Calibri" panose="020F0502020204030204" pitchFamily="34" charset="0"/>
              </a:rPr>
              <a:t>Simple Moving Average	</a:t>
            </a:r>
          </a:p>
          <a:p>
            <a:pPr lvl="2"/>
            <a:r>
              <a:rPr lang="en-US" sz="1800" kern="0" dirty="0">
                <a:effectLst/>
                <a:latin typeface="Calibri" panose="020F0502020204030204" pitchFamily="34" charset="0"/>
                <a:ea typeface="Times New Roman" panose="02020603050405020304" pitchFamily="18" charset="0"/>
                <a:cs typeface="Calibri" panose="020F0502020204030204" pitchFamily="34" charset="0"/>
              </a:rPr>
              <a:t>Weighted Moving Average</a:t>
            </a:r>
          </a:p>
          <a:p>
            <a:pPr lvl="2"/>
            <a:r>
              <a:rPr lang="en-US" sz="1800" kern="0" dirty="0">
                <a:effectLst/>
                <a:latin typeface="Calibri" panose="020F0502020204030204" pitchFamily="34" charset="0"/>
                <a:ea typeface="Times New Roman" panose="02020603050405020304" pitchFamily="18" charset="0"/>
                <a:cs typeface="Calibri" panose="020F0502020204030204" pitchFamily="34" charset="0"/>
              </a:rPr>
              <a:t>Holt’s Method</a:t>
            </a:r>
            <a:endParaRPr lang="en-US" sz="1800" kern="0" dirty="0">
              <a:latin typeface="Calibri" panose="020F0502020204030204" pitchFamily="34" charset="0"/>
              <a:ea typeface="Times New Roman" panose="02020603050405020304" pitchFamily="18" charset="0"/>
              <a:cs typeface="Calibri" panose="020F0502020204030204" pitchFamily="34" charset="0"/>
            </a:endParaRPr>
          </a:p>
          <a:p>
            <a:pPr lvl="2"/>
            <a:r>
              <a:rPr lang="en-US" sz="1800" kern="0" dirty="0">
                <a:effectLst/>
                <a:latin typeface="Calibri" panose="020F0502020204030204" pitchFamily="34" charset="0"/>
                <a:ea typeface="Times New Roman" panose="02020603050405020304" pitchFamily="18" charset="0"/>
                <a:cs typeface="Calibri" panose="020F0502020204030204" pitchFamily="34" charset="0"/>
              </a:rPr>
              <a:t>Holt-Winter’s Method</a:t>
            </a:r>
          </a:p>
          <a:p>
            <a:pPr lvl="2"/>
            <a:r>
              <a:rPr lang="en-US" sz="1800" kern="0" dirty="0">
                <a:effectLst/>
                <a:latin typeface="Calibri" panose="020F0502020204030204" pitchFamily="34" charset="0"/>
                <a:ea typeface="Times New Roman" panose="02020603050405020304" pitchFamily="18" charset="0"/>
                <a:cs typeface="Calibri" panose="020F0502020204030204" pitchFamily="34" charset="0"/>
              </a:rPr>
              <a:t>A/F Ratios Method</a:t>
            </a:r>
            <a:r>
              <a:rPr lang="en-US" sz="1800" b="1" kern="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b="1" kern="0" dirty="0">
              <a:latin typeface="Calibri" panose="020F0502020204030204" pitchFamily="34" charset="0"/>
              <a:cs typeface="Calibri" panose="020F0502020204030204" pitchFamily="34" charset="0"/>
            </a:endParaRPr>
          </a:p>
          <a:p>
            <a:r>
              <a:rPr lang="en-US" sz="2200" b="1" kern="0" dirty="0">
                <a:effectLst/>
                <a:latin typeface="Calibri" panose="020F0502020204030204" pitchFamily="34" charset="0"/>
                <a:ea typeface="Times New Roman" panose="02020603050405020304" pitchFamily="18" charset="0"/>
                <a:cs typeface="Calibri" panose="020F0502020204030204" pitchFamily="34" charset="0"/>
              </a:rPr>
              <a:t>Measures of comparison between forecasting methods:</a:t>
            </a:r>
          </a:p>
          <a:p>
            <a:pPr lvl="1"/>
            <a:r>
              <a:rPr lang="en-US" sz="2000" b="1" kern="0" dirty="0">
                <a:latin typeface="Calibri" panose="020F0502020204030204" pitchFamily="34" charset="0"/>
                <a:ea typeface="Times New Roman" panose="02020603050405020304" pitchFamily="18" charset="0"/>
                <a:cs typeface="Calibri" panose="020F0502020204030204" pitchFamily="34" charset="0"/>
              </a:rPr>
              <a:t>Accuracy metrics:</a:t>
            </a:r>
            <a:endParaRPr lang="en-US" sz="2000" b="1" kern="0" dirty="0">
              <a:effectLst/>
              <a:latin typeface="Calibri" panose="020F0502020204030204" pitchFamily="34" charset="0"/>
              <a:ea typeface="Times New Roman" panose="02020603050405020304" pitchFamily="18" charset="0"/>
              <a:cs typeface="Calibri" panose="020F0502020204030204" pitchFamily="34" charset="0"/>
            </a:endParaRPr>
          </a:p>
          <a:p>
            <a:pPr lvl="2"/>
            <a:r>
              <a:rPr lang="en-US" sz="1800" kern="0" dirty="0">
                <a:effectLst/>
                <a:latin typeface="Calibri" panose="020F0502020204030204" pitchFamily="34" charset="0"/>
                <a:ea typeface="Times New Roman" panose="02020603050405020304" pitchFamily="18" charset="0"/>
                <a:cs typeface="Calibri" panose="020F0502020204030204" pitchFamily="34" charset="0"/>
              </a:rPr>
              <a:t>Mean Absolute Deviation (MAD)</a:t>
            </a:r>
          </a:p>
          <a:p>
            <a:pPr lvl="2"/>
            <a:r>
              <a:rPr lang="en-US" sz="1800" kern="0" dirty="0">
                <a:effectLst/>
                <a:latin typeface="Calibri" panose="020F0502020204030204" pitchFamily="34" charset="0"/>
                <a:ea typeface="Times New Roman" panose="02020603050405020304" pitchFamily="18" charset="0"/>
                <a:cs typeface="Calibri" panose="020F0502020204030204" pitchFamily="34" charset="0"/>
              </a:rPr>
              <a:t>Mean Absolute Percentage Error (MAPE)</a:t>
            </a:r>
            <a:endParaRPr lang="en-US" sz="1800" kern="0" dirty="0">
              <a:latin typeface="Calibri" panose="020F0502020204030204" pitchFamily="34" charset="0"/>
              <a:ea typeface="Times New Roman" panose="02020603050405020304" pitchFamily="18" charset="0"/>
              <a:cs typeface="Calibri" panose="020F0502020204030204" pitchFamily="34" charset="0"/>
            </a:endParaRPr>
          </a:p>
          <a:p>
            <a:pPr lvl="1"/>
            <a:r>
              <a:rPr lang="en-US" sz="2000" b="1" kern="0" dirty="0">
                <a:effectLst/>
                <a:latin typeface="Calibri" panose="020F0502020204030204" pitchFamily="34" charset="0"/>
                <a:ea typeface="Times New Roman" panose="02020603050405020304" pitchFamily="18" charset="0"/>
                <a:cs typeface="Calibri" panose="020F0502020204030204" pitchFamily="34" charset="0"/>
              </a:rPr>
              <a:t>Bias </a:t>
            </a:r>
            <a:r>
              <a:rPr lang="en-US" sz="2000" b="1" kern="0" dirty="0">
                <a:latin typeface="Calibri" panose="020F0502020204030204" pitchFamily="34" charset="0"/>
                <a:ea typeface="Times New Roman" panose="02020603050405020304" pitchFamily="18" charset="0"/>
                <a:cs typeface="Calibri" panose="020F0502020204030204" pitchFamily="34" charset="0"/>
              </a:rPr>
              <a:t>metrics:</a:t>
            </a:r>
          </a:p>
          <a:p>
            <a:pPr lvl="2"/>
            <a:r>
              <a:rPr lang="en-US" sz="1800" kern="0" dirty="0">
                <a:effectLst/>
                <a:latin typeface="Calibri" panose="020F0502020204030204" pitchFamily="34" charset="0"/>
                <a:ea typeface="Times New Roman" panose="02020603050405020304" pitchFamily="18" charset="0"/>
                <a:cs typeface="Calibri" panose="020F0502020204030204" pitchFamily="34" charset="0"/>
              </a:rPr>
              <a:t>Tracking Signal</a:t>
            </a:r>
            <a:endParaRPr lang="en-GR"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236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0C5B-B306-71BA-AE2B-82861A01D925}"/>
              </a:ext>
            </a:extLst>
          </p:cNvPr>
          <p:cNvSpPr>
            <a:spLocks noGrp="1"/>
          </p:cNvSpPr>
          <p:nvPr>
            <p:ph type="title"/>
          </p:nvPr>
        </p:nvSpPr>
        <p:spPr>
          <a:xfrm>
            <a:off x="825321" y="-25758"/>
            <a:ext cx="10984606" cy="935641"/>
          </a:xfrm>
        </p:spPr>
        <p:txBody>
          <a:bodyPr>
            <a:normAutofit fontScale="90000"/>
          </a:bodyPr>
          <a:lstStyle/>
          <a:p>
            <a:r>
              <a:rPr lang="en-GR" dirty="0"/>
              <a:t>Results and Discussion – Year 1: Mar 2020, Mar 2021</a:t>
            </a:r>
          </a:p>
        </p:txBody>
      </p:sp>
      <p:pic>
        <p:nvPicPr>
          <p:cNvPr id="4" name="Picture 3" descr="A graph of different types of data&#10;&#10;Description automatically generated">
            <a:extLst>
              <a:ext uri="{FF2B5EF4-FFF2-40B4-BE49-F238E27FC236}">
                <a16:creationId xmlns:a16="http://schemas.microsoft.com/office/drawing/2014/main" id="{AB64C604-2F10-37EA-8DBB-3646C8EFB7B1}"/>
              </a:ext>
            </a:extLst>
          </p:cNvPr>
          <p:cNvPicPr>
            <a:picLocks noChangeAspect="1"/>
          </p:cNvPicPr>
          <p:nvPr/>
        </p:nvPicPr>
        <p:blipFill>
          <a:blip r:embed="rId2"/>
          <a:stretch>
            <a:fillRect/>
          </a:stretch>
        </p:blipFill>
        <p:spPr>
          <a:xfrm>
            <a:off x="141667" y="806851"/>
            <a:ext cx="3828514" cy="2993035"/>
          </a:xfrm>
          <a:prstGeom prst="rect">
            <a:avLst/>
          </a:prstGeom>
        </p:spPr>
      </p:pic>
      <p:pic>
        <p:nvPicPr>
          <p:cNvPr id="5" name="Picture 4" descr="A graph of different types of data&#10;&#10;Description automatically generated">
            <a:extLst>
              <a:ext uri="{FF2B5EF4-FFF2-40B4-BE49-F238E27FC236}">
                <a16:creationId xmlns:a16="http://schemas.microsoft.com/office/drawing/2014/main" id="{4990B800-71B5-8E89-DD3D-E1A45BD3BB1B}"/>
              </a:ext>
            </a:extLst>
          </p:cNvPr>
          <p:cNvPicPr>
            <a:picLocks noChangeAspect="1"/>
          </p:cNvPicPr>
          <p:nvPr/>
        </p:nvPicPr>
        <p:blipFill>
          <a:blip r:embed="rId3"/>
          <a:stretch>
            <a:fillRect/>
          </a:stretch>
        </p:blipFill>
        <p:spPr>
          <a:xfrm>
            <a:off x="3970181" y="806851"/>
            <a:ext cx="3745884" cy="2993035"/>
          </a:xfrm>
          <a:prstGeom prst="rect">
            <a:avLst/>
          </a:prstGeom>
        </p:spPr>
      </p:pic>
      <p:graphicFrame>
        <p:nvGraphicFramePr>
          <p:cNvPr id="6" name="Table 5">
            <a:extLst>
              <a:ext uri="{FF2B5EF4-FFF2-40B4-BE49-F238E27FC236}">
                <a16:creationId xmlns:a16="http://schemas.microsoft.com/office/drawing/2014/main" id="{7B0355A1-2150-AA76-6A88-85D13024741B}"/>
              </a:ext>
            </a:extLst>
          </p:cNvPr>
          <p:cNvGraphicFramePr>
            <a:graphicFrameLocks noGrp="1"/>
          </p:cNvGraphicFramePr>
          <p:nvPr>
            <p:extLst>
              <p:ext uri="{D42A27DB-BD31-4B8C-83A1-F6EECF244321}">
                <p14:modId xmlns:p14="http://schemas.microsoft.com/office/powerpoint/2010/main" val="3630026975"/>
              </p:ext>
            </p:extLst>
          </p:nvPr>
        </p:nvGraphicFramePr>
        <p:xfrm>
          <a:off x="8190963" y="1406364"/>
          <a:ext cx="3353616" cy="1750562"/>
        </p:xfrm>
        <a:graphic>
          <a:graphicData uri="http://schemas.openxmlformats.org/drawingml/2006/table">
            <a:tbl>
              <a:tblPr firstRow="1" firstCol="1" bandRow="1">
                <a:tableStyleId>{5C22544A-7EE6-4342-B048-85BDC9FD1C3A}</a:tableStyleId>
              </a:tblPr>
              <a:tblGrid>
                <a:gridCol w="1470171">
                  <a:extLst>
                    <a:ext uri="{9D8B030D-6E8A-4147-A177-3AD203B41FA5}">
                      <a16:colId xmlns:a16="http://schemas.microsoft.com/office/drawing/2014/main" val="2464290626"/>
                    </a:ext>
                  </a:extLst>
                </a:gridCol>
                <a:gridCol w="765573">
                  <a:extLst>
                    <a:ext uri="{9D8B030D-6E8A-4147-A177-3AD203B41FA5}">
                      <a16:colId xmlns:a16="http://schemas.microsoft.com/office/drawing/2014/main" val="565367699"/>
                    </a:ext>
                  </a:extLst>
                </a:gridCol>
                <a:gridCol w="1117872">
                  <a:extLst>
                    <a:ext uri="{9D8B030D-6E8A-4147-A177-3AD203B41FA5}">
                      <a16:colId xmlns:a16="http://schemas.microsoft.com/office/drawing/2014/main" val="4008300600"/>
                    </a:ext>
                  </a:extLst>
                </a:gridCol>
              </a:tblGrid>
              <a:tr h="488529">
                <a:tc>
                  <a:txBody>
                    <a:bodyPr/>
                    <a:lstStyle/>
                    <a:p>
                      <a:pPr algn="ctr"/>
                      <a:r>
                        <a:rPr lang="en-GR" sz="1200" kern="100" dirty="0">
                          <a:effectLst/>
                        </a:rPr>
                        <a:t>Forecasting Method </a:t>
                      </a:r>
                      <a:endParaRPr lang="en-GR"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200" kern="100" dirty="0">
                          <a:effectLst/>
                        </a:rPr>
                        <a:t>MAD</a:t>
                      </a:r>
                      <a:endParaRPr lang="en-GR"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200" kern="100">
                          <a:effectLst/>
                        </a:rPr>
                        <a:t>Tracking Signal</a:t>
                      </a:r>
                      <a:endParaRPr lang="en-GR"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2629076490"/>
                  </a:ext>
                </a:extLst>
              </a:tr>
              <a:tr h="284975">
                <a:tc>
                  <a:txBody>
                    <a:bodyPr/>
                    <a:lstStyle/>
                    <a:p>
                      <a:pPr algn="ctr"/>
                      <a:r>
                        <a:rPr lang="en-GR" sz="1200" kern="100" dirty="0">
                          <a:effectLst/>
                        </a:rPr>
                        <a:t>Naive </a:t>
                      </a:r>
                      <a:endParaRPr lang="en-GR"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200" kern="100" dirty="0">
                          <a:effectLst/>
                        </a:rPr>
                        <a:t>531.74</a:t>
                      </a:r>
                      <a:endParaRPr lang="en-GR"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200" kern="100">
                          <a:effectLst/>
                        </a:rPr>
                        <a:t>345.13</a:t>
                      </a:r>
                      <a:endParaRPr lang="en-GR"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3485403429"/>
                  </a:ext>
                </a:extLst>
              </a:tr>
              <a:tr h="488529">
                <a:tc>
                  <a:txBody>
                    <a:bodyPr/>
                    <a:lstStyle/>
                    <a:p>
                      <a:pPr algn="ctr"/>
                      <a:r>
                        <a:rPr lang="en-GR" sz="1200" kern="100">
                          <a:effectLst/>
                        </a:rPr>
                        <a:t>Simple Moving Average</a:t>
                      </a:r>
                      <a:endParaRPr lang="en-GR"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200" kern="100" dirty="0">
                          <a:effectLst/>
                        </a:rPr>
                        <a:t>518.39</a:t>
                      </a:r>
                      <a:endParaRPr lang="en-GR"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200" kern="100" dirty="0">
                          <a:effectLst/>
                        </a:rPr>
                        <a:t>335.63</a:t>
                      </a:r>
                      <a:endParaRPr lang="en-GR"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3612102209"/>
                  </a:ext>
                </a:extLst>
              </a:tr>
              <a:tr h="488529">
                <a:tc>
                  <a:txBody>
                    <a:bodyPr/>
                    <a:lstStyle/>
                    <a:p>
                      <a:pPr algn="ctr"/>
                      <a:r>
                        <a:rPr lang="en-GR" sz="1200" kern="100">
                          <a:effectLst/>
                        </a:rPr>
                        <a:t>Weighted Moving Average</a:t>
                      </a:r>
                      <a:endParaRPr lang="en-GR"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200" kern="100" dirty="0">
                          <a:effectLst/>
                        </a:rPr>
                        <a:t>519.99</a:t>
                      </a:r>
                      <a:endParaRPr lang="en-GR"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200" kern="100" dirty="0">
                          <a:effectLst/>
                        </a:rPr>
                        <a:t>337.75</a:t>
                      </a:r>
                      <a:endParaRPr lang="en-GR"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2363269236"/>
                  </a:ext>
                </a:extLst>
              </a:tr>
            </a:tbl>
          </a:graphicData>
        </a:graphic>
      </p:graphicFrame>
      <p:pic>
        <p:nvPicPr>
          <p:cNvPr id="8" name="Picture 7" descr="A graph with purple dots and a blue line&#10;&#10;Description automatically generated">
            <a:extLst>
              <a:ext uri="{FF2B5EF4-FFF2-40B4-BE49-F238E27FC236}">
                <a16:creationId xmlns:a16="http://schemas.microsoft.com/office/drawing/2014/main" id="{192B4E2F-3D6B-C96C-F410-E4ED4F5B42F5}"/>
              </a:ext>
            </a:extLst>
          </p:cNvPr>
          <p:cNvPicPr>
            <a:picLocks noChangeAspect="1"/>
          </p:cNvPicPr>
          <p:nvPr/>
        </p:nvPicPr>
        <p:blipFill>
          <a:blip r:embed="rId4"/>
          <a:stretch>
            <a:fillRect/>
          </a:stretch>
        </p:blipFill>
        <p:spPr>
          <a:xfrm>
            <a:off x="3957302" y="3747752"/>
            <a:ext cx="3921374" cy="3110248"/>
          </a:xfrm>
          <a:prstGeom prst="rect">
            <a:avLst/>
          </a:prstGeom>
        </p:spPr>
      </p:pic>
      <p:pic>
        <p:nvPicPr>
          <p:cNvPr id="9" name="Picture 8" descr="A graph with a line&#10;&#10;Description automatically generated">
            <a:extLst>
              <a:ext uri="{FF2B5EF4-FFF2-40B4-BE49-F238E27FC236}">
                <a16:creationId xmlns:a16="http://schemas.microsoft.com/office/drawing/2014/main" id="{223DF6E1-83A8-0A82-5EC2-6C1FAAA1CC24}"/>
              </a:ext>
            </a:extLst>
          </p:cNvPr>
          <p:cNvPicPr>
            <a:picLocks noChangeAspect="1"/>
          </p:cNvPicPr>
          <p:nvPr/>
        </p:nvPicPr>
        <p:blipFill>
          <a:blip r:embed="rId5"/>
          <a:stretch>
            <a:fillRect/>
          </a:stretch>
        </p:blipFill>
        <p:spPr>
          <a:xfrm>
            <a:off x="141667" y="3747752"/>
            <a:ext cx="3815635" cy="3123441"/>
          </a:xfrm>
          <a:prstGeom prst="rect">
            <a:avLst/>
          </a:prstGeom>
        </p:spPr>
      </p:pic>
    </p:spTree>
    <p:extLst>
      <p:ext uri="{BB962C8B-B14F-4D97-AF65-F5344CB8AC3E}">
        <p14:creationId xmlns:p14="http://schemas.microsoft.com/office/powerpoint/2010/main" val="282626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green and purple dots&#10;&#10;Description automatically generated">
            <a:extLst>
              <a:ext uri="{FF2B5EF4-FFF2-40B4-BE49-F238E27FC236}">
                <a16:creationId xmlns:a16="http://schemas.microsoft.com/office/drawing/2014/main" id="{AA51F0FB-CF2D-2E11-CE0C-573BE441EF05}"/>
              </a:ext>
            </a:extLst>
          </p:cNvPr>
          <p:cNvPicPr>
            <a:picLocks noChangeAspect="1"/>
          </p:cNvPicPr>
          <p:nvPr/>
        </p:nvPicPr>
        <p:blipFill>
          <a:blip r:embed="rId2"/>
          <a:stretch>
            <a:fillRect/>
          </a:stretch>
        </p:blipFill>
        <p:spPr>
          <a:xfrm>
            <a:off x="6930981" y="0"/>
            <a:ext cx="4443211" cy="3429000"/>
          </a:xfrm>
          <a:prstGeom prst="rect">
            <a:avLst/>
          </a:prstGeom>
        </p:spPr>
      </p:pic>
      <p:graphicFrame>
        <p:nvGraphicFramePr>
          <p:cNvPr id="5" name="Table 4">
            <a:extLst>
              <a:ext uri="{FF2B5EF4-FFF2-40B4-BE49-F238E27FC236}">
                <a16:creationId xmlns:a16="http://schemas.microsoft.com/office/drawing/2014/main" id="{C990BD49-21CB-D12B-3179-9824CA4BDC81}"/>
              </a:ext>
            </a:extLst>
          </p:cNvPr>
          <p:cNvGraphicFramePr>
            <a:graphicFrameLocks noGrp="1"/>
          </p:cNvGraphicFramePr>
          <p:nvPr>
            <p:extLst>
              <p:ext uri="{D42A27DB-BD31-4B8C-83A1-F6EECF244321}">
                <p14:modId xmlns:p14="http://schemas.microsoft.com/office/powerpoint/2010/main" val="3453297301"/>
              </p:ext>
            </p:extLst>
          </p:nvPr>
        </p:nvGraphicFramePr>
        <p:xfrm>
          <a:off x="1999285" y="1328453"/>
          <a:ext cx="3757572" cy="965536"/>
        </p:xfrm>
        <a:graphic>
          <a:graphicData uri="http://schemas.openxmlformats.org/drawingml/2006/table">
            <a:tbl>
              <a:tblPr firstRow="1" firstCol="1" bandRow="1">
                <a:tableStyleId>{5C22544A-7EE6-4342-B048-85BDC9FD1C3A}</a:tableStyleId>
              </a:tblPr>
              <a:tblGrid>
                <a:gridCol w="1252524">
                  <a:extLst>
                    <a:ext uri="{9D8B030D-6E8A-4147-A177-3AD203B41FA5}">
                      <a16:colId xmlns:a16="http://schemas.microsoft.com/office/drawing/2014/main" val="3971408416"/>
                    </a:ext>
                  </a:extLst>
                </a:gridCol>
                <a:gridCol w="1252524">
                  <a:extLst>
                    <a:ext uri="{9D8B030D-6E8A-4147-A177-3AD203B41FA5}">
                      <a16:colId xmlns:a16="http://schemas.microsoft.com/office/drawing/2014/main" val="1494510102"/>
                    </a:ext>
                  </a:extLst>
                </a:gridCol>
                <a:gridCol w="1252524">
                  <a:extLst>
                    <a:ext uri="{9D8B030D-6E8A-4147-A177-3AD203B41FA5}">
                      <a16:colId xmlns:a16="http://schemas.microsoft.com/office/drawing/2014/main" val="2177323220"/>
                    </a:ext>
                  </a:extLst>
                </a:gridCol>
              </a:tblGrid>
              <a:tr h="279307">
                <a:tc>
                  <a:txBody>
                    <a:bodyPr/>
                    <a:lstStyle/>
                    <a:p>
                      <a:pPr algn="ctr"/>
                      <a:endParaRPr lang="en-GR" sz="1200" kern="100">
                        <a:effectLst/>
                        <a:latin typeface="Calibri" panose="020F0502020204030204" pitchFamily="34" charset="0"/>
                        <a:cs typeface="Times New Roman" panose="02020603050405020304" pitchFamily="18" charset="0"/>
                      </a:endParaRPr>
                    </a:p>
                  </a:txBody>
                  <a:tcPr marL="28575" marR="28575" marT="19050" marB="19050" anchor="ctr"/>
                </a:tc>
                <a:tc>
                  <a:txBody>
                    <a:bodyPr/>
                    <a:lstStyle/>
                    <a:p>
                      <a:pPr algn="ctr"/>
                      <a:r>
                        <a:rPr lang="en-GR" sz="1200" kern="100">
                          <a:effectLst/>
                        </a:rPr>
                        <a:t>Estimated Value</a:t>
                      </a:r>
                      <a:endParaRPr lang="en-GR"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200" kern="100">
                          <a:effectLst/>
                        </a:rPr>
                        <a:t>p-value for t-test</a:t>
                      </a:r>
                      <a:endParaRPr lang="en-GR"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2736819330"/>
                  </a:ext>
                </a:extLst>
              </a:tr>
              <a:tr h="252821">
                <a:tc>
                  <a:txBody>
                    <a:bodyPr/>
                    <a:lstStyle/>
                    <a:p>
                      <a:pPr algn="ctr"/>
                      <a:r>
                        <a:rPr lang="en-GR" sz="1200" kern="100">
                          <a:effectLst/>
                        </a:rPr>
                        <a:t>Intercept (a)</a:t>
                      </a:r>
                      <a:endParaRPr lang="en-GR"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200" kern="100">
                          <a:effectLst/>
                        </a:rPr>
                        <a:t>-6.548387</a:t>
                      </a:r>
                      <a:endParaRPr lang="en-GR"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200" kern="100">
                          <a:effectLst/>
                        </a:rPr>
                        <a:t>4.05E-01</a:t>
                      </a:r>
                      <a:endParaRPr lang="en-GR"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957298803"/>
                  </a:ext>
                </a:extLst>
              </a:tr>
              <a:tr h="433408">
                <a:tc>
                  <a:txBody>
                    <a:bodyPr/>
                    <a:lstStyle/>
                    <a:p>
                      <a:pPr algn="ctr"/>
                      <a:r>
                        <a:rPr lang="en-GR" sz="1200" kern="100">
                          <a:effectLst/>
                        </a:rPr>
                        <a:t>Slope Coefficient (b)</a:t>
                      </a:r>
                      <a:endParaRPr lang="en-GR"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200" kern="100" dirty="0">
                          <a:effectLst/>
                        </a:rPr>
                        <a:t>3.048387</a:t>
                      </a:r>
                      <a:endParaRPr lang="en-GR"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200" kern="100" dirty="0">
                          <a:effectLst/>
                        </a:rPr>
                        <a:t>6.13E-08</a:t>
                      </a:r>
                      <a:endParaRPr lang="en-GR"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1155239182"/>
                  </a:ext>
                </a:extLst>
              </a:tr>
            </a:tbl>
          </a:graphicData>
        </a:graphic>
      </p:graphicFrame>
      <p:pic>
        <p:nvPicPr>
          <p:cNvPr id="7" name="Picture 6" descr="A graph of different colored lines&#10;&#10;Description automatically generated">
            <a:extLst>
              <a:ext uri="{FF2B5EF4-FFF2-40B4-BE49-F238E27FC236}">
                <a16:creationId xmlns:a16="http://schemas.microsoft.com/office/drawing/2014/main" id="{0044F74D-7C42-ADF8-7EAB-B1D5FF82B5AA}"/>
              </a:ext>
            </a:extLst>
          </p:cNvPr>
          <p:cNvPicPr>
            <a:picLocks noChangeAspect="1"/>
          </p:cNvPicPr>
          <p:nvPr/>
        </p:nvPicPr>
        <p:blipFill>
          <a:blip r:embed="rId3"/>
          <a:stretch>
            <a:fillRect/>
          </a:stretch>
        </p:blipFill>
        <p:spPr>
          <a:xfrm>
            <a:off x="7092387" y="3350895"/>
            <a:ext cx="4281805" cy="3507105"/>
          </a:xfrm>
          <a:prstGeom prst="rect">
            <a:avLst/>
          </a:prstGeom>
        </p:spPr>
      </p:pic>
      <p:sp>
        <p:nvSpPr>
          <p:cNvPr id="9" name="TextBox 8">
            <a:extLst>
              <a:ext uri="{FF2B5EF4-FFF2-40B4-BE49-F238E27FC236}">
                <a16:creationId xmlns:a16="http://schemas.microsoft.com/office/drawing/2014/main" id="{44581C7B-5979-CAAF-D329-112C53D8811E}"/>
              </a:ext>
            </a:extLst>
          </p:cNvPr>
          <p:cNvSpPr txBox="1"/>
          <p:nvPr/>
        </p:nvSpPr>
        <p:spPr>
          <a:xfrm>
            <a:off x="2508160" y="959121"/>
            <a:ext cx="2772178" cy="400110"/>
          </a:xfrm>
          <a:prstGeom prst="rect">
            <a:avLst/>
          </a:prstGeom>
          <a:noFill/>
        </p:spPr>
        <p:txBody>
          <a:bodyPr wrap="square">
            <a:spAutoFit/>
          </a:bodyPr>
          <a:lstStyle/>
          <a:p>
            <a:r>
              <a:rPr lang="en-GB" dirty="0"/>
              <a:t>casesₜ = a</a:t>
            </a:r>
            <a:r>
              <a:rPr lang="en-GB" sz="2000" dirty="0"/>
              <a:t>̂ </a:t>
            </a:r>
            <a:r>
              <a:rPr lang="en-GB" dirty="0"/>
              <a:t>+ b̂ * </a:t>
            </a:r>
            <a:r>
              <a:rPr lang="en-GB" dirty="0" err="1"/>
              <a:t>time_index</a:t>
            </a:r>
            <a:endParaRPr lang="en-GB" dirty="0"/>
          </a:p>
        </p:txBody>
      </p:sp>
      <p:pic>
        <p:nvPicPr>
          <p:cNvPr id="10" name="Picture 9" descr="A graph with blue lines&#10;&#10;Description automatically generated">
            <a:extLst>
              <a:ext uri="{FF2B5EF4-FFF2-40B4-BE49-F238E27FC236}">
                <a16:creationId xmlns:a16="http://schemas.microsoft.com/office/drawing/2014/main" id="{3914E773-7BEF-13C2-A69B-ED4B813EA3EF}"/>
              </a:ext>
            </a:extLst>
          </p:cNvPr>
          <p:cNvPicPr>
            <a:picLocks noChangeAspect="1"/>
          </p:cNvPicPr>
          <p:nvPr/>
        </p:nvPicPr>
        <p:blipFill>
          <a:blip r:embed="rId4"/>
          <a:stretch>
            <a:fillRect/>
          </a:stretch>
        </p:blipFill>
        <p:spPr>
          <a:xfrm>
            <a:off x="522080" y="3350896"/>
            <a:ext cx="3881226" cy="3507104"/>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8054CB4-AD4C-66F6-0EF9-CE2641B16845}"/>
                  </a:ext>
                </a:extLst>
              </p:cNvPr>
              <p:cNvSpPr txBox="1"/>
              <p:nvPr/>
            </p:nvSpPr>
            <p:spPr>
              <a:xfrm>
                <a:off x="4403306" y="4281620"/>
                <a:ext cx="2707784" cy="4085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n-GR" i="1" smtClean="0">
                              <a:solidFill>
                                <a:srgbClr val="836967"/>
                              </a:solidFill>
                              <a:latin typeface="Cambria Math" panose="02040503050406030204" pitchFamily="18" charset="0"/>
                            </a:rPr>
                          </m:ctrlPr>
                        </m:dPr>
                        <m:e>
                          <m:sSub>
                            <m:sSubPr>
                              <m:ctrlPr>
                                <a:rPr lang="en-GR" i="1">
                                  <a:solidFill>
                                    <a:srgbClr val="836967"/>
                                  </a:solidFill>
                                  <a:latin typeface="Cambria Math" panose="02040503050406030204" pitchFamily="18" charset="0"/>
                                </a:rPr>
                              </m:ctrlPr>
                            </m:sSubPr>
                            <m:e>
                              <m:r>
                                <a:rPr lang="en-GR" i="1">
                                  <a:latin typeface="Cambria Math" panose="02040503050406030204" pitchFamily="18" charset="0"/>
                                </a:rPr>
                                <m:t>𝐹</m:t>
                              </m:r>
                            </m:e>
                            <m:sub>
                              <m:r>
                                <a:rPr lang="en-GR" i="1">
                                  <a:latin typeface="Cambria Math" panose="02040503050406030204" pitchFamily="18" charset="0"/>
                                </a:rPr>
                                <m:t>𝑇</m:t>
                              </m:r>
                              <m:r>
                                <a:rPr lang="en-GR" i="0">
                                  <a:latin typeface="Cambria Math" panose="02040503050406030204" pitchFamily="18" charset="0"/>
                                </a:rPr>
                                <m:t>+</m:t>
                              </m:r>
                              <m:r>
                                <a:rPr lang="en-GR" i="1">
                                  <a:latin typeface="Cambria Math" panose="02040503050406030204" pitchFamily="18" charset="0"/>
                                </a:rPr>
                                <m:t>𝑙</m:t>
                              </m:r>
                            </m:sub>
                          </m:sSub>
                          <m:r>
                            <a:rPr lang="en-GR" i="0">
                              <a:latin typeface="Cambria Math" panose="02040503050406030204" pitchFamily="18" charset="0"/>
                            </a:rPr>
                            <m:t>=</m:t>
                          </m:r>
                          <m:sSub>
                            <m:sSubPr>
                              <m:ctrlPr>
                                <a:rPr lang="en-GR" i="1">
                                  <a:solidFill>
                                    <a:srgbClr val="836967"/>
                                  </a:solidFill>
                                  <a:latin typeface="Cambria Math" panose="02040503050406030204" pitchFamily="18" charset="0"/>
                                </a:rPr>
                              </m:ctrlPr>
                            </m:sSubPr>
                            <m:e>
                              <m:d>
                                <m:dPr>
                                  <m:endChr m:val=""/>
                                  <m:ctrlPr>
                                    <a:rPr lang="en-GR" i="1">
                                      <a:latin typeface="Cambria Math" panose="02040503050406030204" pitchFamily="18" charset="0"/>
                                    </a:rPr>
                                  </m:ctrlPr>
                                </m:dPr>
                                <m:e>
                                  <m:r>
                                    <a:rPr lang="en-GR" i="1">
                                      <a:latin typeface="Cambria Math" panose="02040503050406030204" pitchFamily="18" charset="0"/>
                                    </a:rPr>
                                    <m:t>𝐿</m:t>
                                  </m:r>
                                </m:e>
                              </m:d>
                            </m:e>
                            <m:sub>
                              <m:r>
                                <a:rPr lang="en-GR" i="1">
                                  <a:latin typeface="Cambria Math" panose="02040503050406030204" pitchFamily="18" charset="0"/>
                                </a:rPr>
                                <m:t>𝑇</m:t>
                              </m:r>
                            </m:sub>
                          </m:sSub>
                          <m:r>
                            <a:rPr lang="en-GR" i="0">
                              <a:latin typeface="Cambria Math" panose="02040503050406030204" pitchFamily="18" charset="0"/>
                            </a:rPr>
                            <m:t>+</m:t>
                          </m:r>
                          <m:r>
                            <a:rPr lang="en-GR" i="1">
                              <a:latin typeface="Cambria Math" panose="02040503050406030204" pitchFamily="18" charset="0"/>
                            </a:rPr>
                            <m:t>𝑙</m:t>
                          </m:r>
                          <m:sSub>
                            <m:sSubPr>
                              <m:ctrlPr>
                                <a:rPr lang="en-GR" i="1">
                                  <a:solidFill>
                                    <a:srgbClr val="836967"/>
                                  </a:solidFill>
                                  <a:latin typeface="Cambria Math" panose="02040503050406030204" pitchFamily="18" charset="0"/>
                                </a:rPr>
                              </m:ctrlPr>
                            </m:sSubPr>
                            <m:e>
                              <m:r>
                                <a:rPr lang="en-GR" i="1">
                                  <a:latin typeface="Cambria Math" panose="02040503050406030204" pitchFamily="18" charset="0"/>
                                </a:rPr>
                                <m:t>𝑇</m:t>
                              </m:r>
                            </m:e>
                            <m:sub>
                              <m:r>
                                <a:rPr lang="en-GR" i="1">
                                  <a:latin typeface="Cambria Math" panose="02040503050406030204" pitchFamily="18" charset="0"/>
                                </a:rPr>
                                <m:t>𝑇</m:t>
                              </m:r>
                            </m:sub>
                          </m:sSub>
                        </m:e>
                      </m:d>
                      <m:r>
                        <a:rPr lang="en-GR" i="0">
                          <a:latin typeface="Cambria Math" panose="02040503050406030204" pitchFamily="18" charset="0"/>
                        </a:rPr>
                        <m:t>×</m:t>
                      </m:r>
                      <m:sSub>
                        <m:sSubPr>
                          <m:ctrlPr>
                            <a:rPr lang="en-GR" i="1">
                              <a:solidFill>
                                <a:srgbClr val="836967"/>
                              </a:solidFill>
                              <a:latin typeface="Cambria Math" panose="02040503050406030204" pitchFamily="18" charset="0"/>
                            </a:rPr>
                          </m:ctrlPr>
                        </m:sSubPr>
                        <m:e>
                          <m:r>
                            <a:rPr lang="en-GR" i="1">
                              <a:latin typeface="Cambria Math" panose="02040503050406030204" pitchFamily="18" charset="0"/>
                            </a:rPr>
                            <m:t>𝑆</m:t>
                          </m:r>
                        </m:e>
                        <m:sub>
                          <m:r>
                            <a:rPr lang="en-GR" i="1">
                              <a:latin typeface="Cambria Math" panose="02040503050406030204" pitchFamily="18" charset="0"/>
                            </a:rPr>
                            <m:t>𝑇</m:t>
                          </m:r>
                          <m:r>
                            <a:rPr lang="en-GR" i="0">
                              <a:latin typeface="Cambria Math" panose="02040503050406030204" pitchFamily="18" charset="0"/>
                            </a:rPr>
                            <m:t>+</m:t>
                          </m:r>
                          <m:r>
                            <a:rPr lang="en-GR" i="1">
                              <a:latin typeface="Cambria Math" panose="02040503050406030204" pitchFamily="18" charset="0"/>
                            </a:rPr>
                            <m:t>𝑙</m:t>
                          </m:r>
                        </m:sub>
                      </m:sSub>
                    </m:oMath>
                  </m:oMathPara>
                </a14:m>
                <a:endParaRPr lang="en-GR" dirty="0"/>
              </a:p>
            </p:txBody>
          </p:sp>
        </mc:Choice>
        <mc:Fallback xmlns="">
          <p:sp>
            <p:nvSpPr>
              <p:cNvPr id="14" name="TextBox 13">
                <a:extLst>
                  <a:ext uri="{FF2B5EF4-FFF2-40B4-BE49-F238E27FC236}">
                    <a16:creationId xmlns:a16="http://schemas.microsoft.com/office/drawing/2014/main" id="{38054CB4-AD4C-66F6-0EF9-CE2641B16845}"/>
                  </a:ext>
                </a:extLst>
              </p:cNvPr>
              <p:cNvSpPr txBox="1">
                <a:spLocks noRot="1" noChangeAspect="1" noMove="1" noResize="1" noEditPoints="1" noAdjustHandles="1" noChangeArrowheads="1" noChangeShapeType="1" noTextEdit="1"/>
              </p:cNvSpPr>
              <p:nvPr/>
            </p:nvSpPr>
            <p:spPr>
              <a:xfrm>
                <a:off x="4403306" y="4281620"/>
                <a:ext cx="2707784" cy="408573"/>
              </a:xfrm>
              <a:prstGeom prst="rect">
                <a:avLst/>
              </a:prstGeom>
              <a:blipFill>
                <a:blip r:embed="rId5"/>
                <a:stretch>
                  <a:fillRect t="-141176" b="-217647"/>
                </a:stretch>
              </a:blipFill>
            </p:spPr>
            <p:txBody>
              <a:bodyPr/>
              <a:lstStyle/>
              <a:p>
                <a:r>
                  <a:rPr lang="en-GR">
                    <a:noFill/>
                  </a:rPr>
                  <a:t> </a:t>
                </a:r>
              </a:p>
            </p:txBody>
          </p:sp>
        </mc:Fallback>
      </mc:AlternateContent>
      <p:sp>
        <p:nvSpPr>
          <p:cNvPr id="17" name="Right Arrow 16">
            <a:extLst>
              <a:ext uri="{FF2B5EF4-FFF2-40B4-BE49-F238E27FC236}">
                <a16:creationId xmlns:a16="http://schemas.microsoft.com/office/drawing/2014/main" id="{7A41A127-7475-B3FD-CF0E-C73B3A1B253A}"/>
              </a:ext>
            </a:extLst>
          </p:cNvPr>
          <p:cNvSpPr/>
          <p:nvPr/>
        </p:nvSpPr>
        <p:spPr>
          <a:xfrm>
            <a:off x="4526075" y="4716565"/>
            <a:ext cx="2551969" cy="1931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R"/>
          </a:p>
        </p:txBody>
      </p:sp>
    </p:spTree>
    <p:extLst>
      <p:ext uri="{BB962C8B-B14F-4D97-AF65-F5344CB8AC3E}">
        <p14:creationId xmlns:p14="http://schemas.microsoft.com/office/powerpoint/2010/main" val="231806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C300AA-2F81-43A6-595E-C7446CA44AF1}"/>
              </a:ext>
            </a:extLst>
          </p:cNvPr>
          <p:cNvSpPr txBox="1">
            <a:spLocks/>
          </p:cNvSpPr>
          <p:nvPr/>
        </p:nvSpPr>
        <p:spPr>
          <a:xfrm>
            <a:off x="825321" y="-25758"/>
            <a:ext cx="10984606" cy="935641"/>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R" dirty="0"/>
              <a:t>Results and Discussion – Year 2: Mar 2021, Mar 2022</a:t>
            </a:r>
          </a:p>
        </p:txBody>
      </p:sp>
      <p:pic>
        <p:nvPicPr>
          <p:cNvPr id="5" name="Picture 4" descr="A graph of different types of data&#10;&#10;Description automatically generated">
            <a:extLst>
              <a:ext uri="{FF2B5EF4-FFF2-40B4-BE49-F238E27FC236}">
                <a16:creationId xmlns:a16="http://schemas.microsoft.com/office/drawing/2014/main" id="{EB187901-02C8-2499-D90B-DC4C7CE8C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5" y="909884"/>
            <a:ext cx="3904486" cy="3198676"/>
          </a:xfrm>
          <a:prstGeom prst="rect">
            <a:avLst/>
          </a:prstGeom>
        </p:spPr>
      </p:pic>
      <p:pic>
        <p:nvPicPr>
          <p:cNvPr id="6" name="Picture 5" descr="A graph with green dots and a purple line&#10;&#10;Description automatically generated">
            <a:extLst>
              <a:ext uri="{FF2B5EF4-FFF2-40B4-BE49-F238E27FC236}">
                <a16:creationId xmlns:a16="http://schemas.microsoft.com/office/drawing/2014/main" id="{EA4E91C5-1486-1A4D-AA4C-E42720424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5539" y="909883"/>
            <a:ext cx="4160922" cy="3198478"/>
          </a:xfrm>
          <a:prstGeom prst="rect">
            <a:avLst/>
          </a:prstGeom>
        </p:spPr>
      </p:pic>
      <p:pic>
        <p:nvPicPr>
          <p:cNvPr id="7" name="Picture 6" descr="A graph of a graph showing the difference between a method and a method&#10;&#10;Description automatically generated with medium confidence">
            <a:extLst>
              <a:ext uri="{FF2B5EF4-FFF2-40B4-BE49-F238E27FC236}">
                <a16:creationId xmlns:a16="http://schemas.microsoft.com/office/drawing/2014/main" id="{8FEBD2D8-E57C-C2F9-8377-DC334A06AE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0240" y="909883"/>
            <a:ext cx="3904486" cy="3198478"/>
          </a:xfrm>
          <a:prstGeom prst="rect">
            <a:avLst/>
          </a:prstGeom>
        </p:spPr>
      </p:pic>
      <p:sp>
        <p:nvSpPr>
          <p:cNvPr id="8" name="TextBox 7">
            <a:extLst>
              <a:ext uri="{FF2B5EF4-FFF2-40B4-BE49-F238E27FC236}">
                <a16:creationId xmlns:a16="http://schemas.microsoft.com/office/drawing/2014/main" id="{27A7DFBC-E003-5BBE-02F9-418059188E18}"/>
              </a:ext>
            </a:extLst>
          </p:cNvPr>
          <p:cNvSpPr txBox="1"/>
          <p:nvPr/>
        </p:nvSpPr>
        <p:spPr>
          <a:xfrm>
            <a:off x="528034" y="4378817"/>
            <a:ext cx="11165983" cy="1200329"/>
          </a:xfrm>
          <a:prstGeom prst="rect">
            <a:avLst/>
          </a:prstGeom>
          <a:noFill/>
        </p:spPr>
        <p:txBody>
          <a:bodyPr wrap="square" rtlCol="0">
            <a:spAutoFit/>
          </a:bodyPr>
          <a:lstStyle/>
          <a:p>
            <a:pPr marL="285750" indent="-285750" algn="just">
              <a:buFont typeface="Arial" panose="020B0604020202020204" pitchFamily="34" charset="0"/>
              <a:buChar char="•"/>
            </a:pPr>
            <a:r>
              <a:rPr lang="en-GR" dirty="0"/>
              <a:t>The three simplest methods again gave us biased and heavily inaccurate results. </a:t>
            </a:r>
          </a:p>
          <a:p>
            <a:pPr marL="285750" indent="-285750" algn="just">
              <a:buFont typeface="Arial" panose="020B0604020202020204" pitchFamily="34" charset="0"/>
              <a:buChar char="•"/>
            </a:pPr>
            <a:r>
              <a:rPr lang="en-GR" dirty="0"/>
              <a:t>The same simple linear regression model used as before hinted at the existense of a trend.</a:t>
            </a:r>
          </a:p>
          <a:p>
            <a:pPr marL="285750" indent="-285750" algn="just">
              <a:buFont typeface="Arial" panose="020B0604020202020204" pitchFamily="34" charset="0"/>
              <a:buChar char="•"/>
            </a:pPr>
            <a:r>
              <a:rPr lang="en-GR" dirty="0"/>
              <a:t>The same seasonal cycles were assumed from inspecting the de-trended data, but forecasts proved extremely inaccurate. </a:t>
            </a:r>
          </a:p>
        </p:txBody>
      </p:sp>
    </p:spTree>
    <p:extLst>
      <p:ext uri="{BB962C8B-B14F-4D97-AF65-F5344CB8AC3E}">
        <p14:creationId xmlns:p14="http://schemas.microsoft.com/office/powerpoint/2010/main" val="343603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4F6E75-8289-1174-03E9-8AB9A66D0344}"/>
              </a:ext>
            </a:extLst>
          </p:cNvPr>
          <p:cNvSpPr txBox="1">
            <a:spLocks/>
          </p:cNvSpPr>
          <p:nvPr/>
        </p:nvSpPr>
        <p:spPr>
          <a:xfrm>
            <a:off x="825321" y="-25758"/>
            <a:ext cx="10984606" cy="935641"/>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R" dirty="0"/>
              <a:t>Results and Discussion – Year 1 and 2 Comparison</a:t>
            </a:r>
          </a:p>
        </p:txBody>
      </p:sp>
      <p:graphicFrame>
        <p:nvGraphicFramePr>
          <p:cNvPr id="7" name="Table 6">
            <a:extLst>
              <a:ext uri="{FF2B5EF4-FFF2-40B4-BE49-F238E27FC236}">
                <a16:creationId xmlns:a16="http://schemas.microsoft.com/office/drawing/2014/main" id="{C7ADB4D2-9026-2691-03E3-013EEAEE94B8}"/>
              </a:ext>
            </a:extLst>
          </p:cNvPr>
          <p:cNvGraphicFramePr>
            <a:graphicFrameLocks noGrp="1"/>
          </p:cNvGraphicFramePr>
          <p:nvPr>
            <p:extLst>
              <p:ext uri="{D42A27DB-BD31-4B8C-83A1-F6EECF244321}">
                <p14:modId xmlns:p14="http://schemas.microsoft.com/office/powerpoint/2010/main" val="4194505268"/>
              </p:ext>
            </p:extLst>
          </p:nvPr>
        </p:nvGraphicFramePr>
        <p:xfrm>
          <a:off x="382073" y="909882"/>
          <a:ext cx="4730841" cy="3224234"/>
        </p:xfrm>
        <a:graphic>
          <a:graphicData uri="http://schemas.openxmlformats.org/drawingml/2006/table">
            <a:tbl>
              <a:tblPr firstRow="1" firstCol="1" bandRow="1">
                <a:tableStyleId>{5C22544A-7EE6-4342-B048-85BDC9FD1C3A}</a:tableStyleId>
              </a:tblPr>
              <a:tblGrid>
                <a:gridCol w="1576947">
                  <a:extLst>
                    <a:ext uri="{9D8B030D-6E8A-4147-A177-3AD203B41FA5}">
                      <a16:colId xmlns:a16="http://schemas.microsoft.com/office/drawing/2014/main" val="1330992401"/>
                    </a:ext>
                  </a:extLst>
                </a:gridCol>
                <a:gridCol w="1576947">
                  <a:extLst>
                    <a:ext uri="{9D8B030D-6E8A-4147-A177-3AD203B41FA5}">
                      <a16:colId xmlns:a16="http://schemas.microsoft.com/office/drawing/2014/main" val="2292249989"/>
                    </a:ext>
                  </a:extLst>
                </a:gridCol>
                <a:gridCol w="1576947">
                  <a:extLst>
                    <a:ext uri="{9D8B030D-6E8A-4147-A177-3AD203B41FA5}">
                      <a16:colId xmlns:a16="http://schemas.microsoft.com/office/drawing/2014/main" val="666086720"/>
                    </a:ext>
                  </a:extLst>
                </a:gridCol>
              </a:tblGrid>
              <a:tr h="624045">
                <a:tc>
                  <a:txBody>
                    <a:bodyPr/>
                    <a:lstStyle/>
                    <a:p>
                      <a:pPr algn="ctr"/>
                      <a:r>
                        <a:rPr lang="en-GR" sz="1400" kern="100">
                          <a:effectLst/>
                        </a:rPr>
                        <a:t>Forecasting Method </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MAD</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Tracking Signal</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294686292"/>
                  </a:ext>
                </a:extLst>
              </a:tr>
              <a:tr h="364027">
                <a:tc>
                  <a:txBody>
                    <a:bodyPr/>
                    <a:lstStyle/>
                    <a:p>
                      <a:pPr algn="ctr"/>
                      <a:r>
                        <a:rPr lang="en-GR" sz="1400" kern="100">
                          <a:effectLst/>
                        </a:rPr>
                        <a:t>Naive </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531.74</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345.13</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169952919"/>
                  </a:ext>
                </a:extLst>
              </a:tr>
              <a:tr h="624045">
                <a:tc>
                  <a:txBody>
                    <a:bodyPr/>
                    <a:lstStyle/>
                    <a:p>
                      <a:pPr algn="ctr"/>
                      <a:r>
                        <a:rPr lang="en-GR" sz="1400" kern="100">
                          <a:effectLst/>
                        </a:rPr>
                        <a:t>Simple Moving Average</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518.39</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335.63</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4224728113"/>
                  </a:ext>
                </a:extLst>
              </a:tr>
              <a:tr h="624045">
                <a:tc>
                  <a:txBody>
                    <a:bodyPr/>
                    <a:lstStyle/>
                    <a:p>
                      <a:pPr algn="ctr"/>
                      <a:r>
                        <a:rPr lang="en-GR" sz="1400" kern="100">
                          <a:effectLst/>
                        </a:rPr>
                        <a:t>Weighted Moving Average</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519.99</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337.75</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3130226469"/>
                  </a:ext>
                </a:extLst>
              </a:tr>
              <a:tr h="364027">
                <a:tc>
                  <a:txBody>
                    <a:bodyPr/>
                    <a:lstStyle/>
                    <a:p>
                      <a:pPr algn="ctr"/>
                      <a:r>
                        <a:rPr lang="en-GR" sz="1400" kern="100">
                          <a:effectLst/>
                        </a:rPr>
                        <a:t>Holt's Method</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US" sz="1400" kern="100" dirty="0">
                          <a:effectLst/>
                          <a:latin typeface="+mn-lt"/>
                          <a:ea typeface="Times New Roman" panose="02020603050405020304" pitchFamily="18" charset="0"/>
                          <a:cs typeface="Times New Roman" panose="02020603050405020304" pitchFamily="18" charset="0"/>
                        </a:rPr>
                        <a:t>401</a:t>
                      </a:r>
                      <a:endParaRPr lang="en-GR" sz="2000" kern="100" dirty="0">
                        <a:effectLst/>
                        <a:latin typeface="+mn-lt"/>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886.62</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344166724"/>
                  </a:ext>
                </a:extLst>
              </a:tr>
              <a:tr h="624045">
                <a:tc>
                  <a:txBody>
                    <a:bodyPr/>
                    <a:lstStyle/>
                    <a:p>
                      <a:pPr algn="ctr"/>
                      <a:r>
                        <a:rPr lang="en-GR" sz="1400" kern="100">
                          <a:effectLst/>
                        </a:rPr>
                        <a:t>Holt-Winter's Method</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-17555</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dirty="0">
                          <a:effectLst/>
                        </a:rPr>
                        <a:t>357.36</a:t>
                      </a:r>
                      <a:endParaRPr lang="en-GR"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149485137"/>
                  </a:ext>
                </a:extLst>
              </a:tr>
            </a:tbl>
          </a:graphicData>
        </a:graphic>
      </p:graphicFrame>
      <p:graphicFrame>
        <p:nvGraphicFramePr>
          <p:cNvPr id="8" name="Table 7">
            <a:extLst>
              <a:ext uri="{FF2B5EF4-FFF2-40B4-BE49-F238E27FC236}">
                <a16:creationId xmlns:a16="http://schemas.microsoft.com/office/drawing/2014/main" id="{A3E2A0BD-608F-433B-D4F9-CB50A2706912}"/>
              </a:ext>
            </a:extLst>
          </p:cNvPr>
          <p:cNvGraphicFramePr>
            <a:graphicFrameLocks noGrp="1"/>
          </p:cNvGraphicFramePr>
          <p:nvPr>
            <p:extLst>
              <p:ext uri="{D42A27DB-BD31-4B8C-83A1-F6EECF244321}">
                <p14:modId xmlns:p14="http://schemas.microsoft.com/office/powerpoint/2010/main" val="729502773"/>
              </p:ext>
            </p:extLst>
          </p:nvPr>
        </p:nvGraphicFramePr>
        <p:xfrm>
          <a:off x="7079086" y="909882"/>
          <a:ext cx="4730841" cy="3224232"/>
        </p:xfrm>
        <a:graphic>
          <a:graphicData uri="http://schemas.openxmlformats.org/drawingml/2006/table">
            <a:tbl>
              <a:tblPr firstRow="1" firstCol="1" bandRow="1">
                <a:tableStyleId>{5C22544A-7EE6-4342-B048-85BDC9FD1C3A}</a:tableStyleId>
              </a:tblPr>
              <a:tblGrid>
                <a:gridCol w="1593238">
                  <a:extLst>
                    <a:ext uri="{9D8B030D-6E8A-4147-A177-3AD203B41FA5}">
                      <a16:colId xmlns:a16="http://schemas.microsoft.com/office/drawing/2014/main" val="175211900"/>
                    </a:ext>
                  </a:extLst>
                </a:gridCol>
                <a:gridCol w="1593238">
                  <a:extLst>
                    <a:ext uri="{9D8B030D-6E8A-4147-A177-3AD203B41FA5}">
                      <a16:colId xmlns:a16="http://schemas.microsoft.com/office/drawing/2014/main" val="535242196"/>
                    </a:ext>
                  </a:extLst>
                </a:gridCol>
                <a:gridCol w="1544365">
                  <a:extLst>
                    <a:ext uri="{9D8B030D-6E8A-4147-A177-3AD203B41FA5}">
                      <a16:colId xmlns:a16="http://schemas.microsoft.com/office/drawing/2014/main" val="3995849007"/>
                    </a:ext>
                  </a:extLst>
                </a:gridCol>
              </a:tblGrid>
              <a:tr h="624045">
                <a:tc>
                  <a:txBody>
                    <a:bodyPr/>
                    <a:lstStyle/>
                    <a:p>
                      <a:pPr algn="ctr"/>
                      <a:r>
                        <a:rPr lang="en-GR" sz="1400" kern="100" dirty="0">
                          <a:effectLst/>
                        </a:rPr>
                        <a:t>Forecasting Method </a:t>
                      </a:r>
                      <a:endParaRPr lang="en-GR"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MAD</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Tracking Signal</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1433859123"/>
                  </a:ext>
                </a:extLst>
              </a:tr>
              <a:tr h="364026">
                <a:tc>
                  <a:txBody>
                    <a:bodyPr/>
                    <a:lstStyle/>
                    <a:p>
                      <a:pPr algn="ctr"/>
                      <a:r>
                        <a:rPr lang="en-GR" sz="1400" kern="100">
                          <a:effectLst/>
                        </a:rPr>
                        <a:t>Naive </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3807.46</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363.39</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3336653868"/>
                  </a:ext>
                </a:extLst>
              </a:tr>
              <a:tr h="624045">
                <a:tc>
                  <a:txBody>
                    <a:bodyPr/>
                    <a:lstStyle/>
                    <a:p>
                      <a:pPr algn="ctr"/>
                      <a:r>
                        <a:rPr lang="en-GR" sz="1400" kern="100">
                          <a:effectLst/>
                        </a:rPr>
                        <a:t>Simple Moving Average</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3694.45</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363.34</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2881595741"/>
                  </a:ext>
                </a:extLst>
              </a:tr>
              <a:tr h="624045">
                <a:tc>
                  <a:txBody>
                    <a:bodyPr/>
                    <a:lstStyle/>
                    <a:p>
                      <a:pPr algn="ctr"/>
                      <a:r>
                        <a:rPr lang="en-GR" sz="1400" kern="100">
                          <a:effectLst/>
                        </a:rPr>
                        <a:t>Weighted Moving Average</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3668.85</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363.32</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838272074"/>
                  </a:ext>
                </a:extLst>
              </a:tr>
              <a:tr h="364026">
                <a:tc>
                  <a:txBody>
                    <a:bodyPr/>
                    <a:lstStyle/>
                    <a:p>
                      <a:pPr algn="ctr"/>
                      <a:r>
                        <a:rPr lang="en-GR" sz="1400" kern="100">
                          <a:effectLst/>
                        </a:rPr>
                        <a:t>Holt's Method</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-1026</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367.46</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4046979590"/>
                  </a:ext>
                </a:extLst>
              </a:tr>
              <a:tr h="624045">
                <a:tc>
                  <a:txBody>
                    <a:bodyPr/>
                    <a:lstStyle/>
                    <a:p>
                      <a:pPr algn="ctr"/>
                      <a:r>
                        <a:rPr lang="en-GR" sz="1400" kern="100">
                          <a:effectLst/>
                        </a:rPr>
                        <a:t>Holt-Winter's Method</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a:effectLst/>
                        </a:rPr>
                        <a:t>-471474</a:t>
                      </a:r>
                      <a:endParaRPr lang="en-GR"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tc>
                  <a:txBody>
                    <a:bodyPr/>
                    <a:lstStyle/>
                    <a:p>
                      <a:pPr algn="ctr"/>
                      <a:r>
                        <a:rPr lang="en-GR" sz="1400" kern="100" dirty="0">
                          <a:effectLst/>
                        </a:rPr>
                        <a:t>364.12</a:t>
                      </a:r>
                      <a:endParaRPr lang="en-GR"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4096454807"/>
                  </a:ext>
                </a:extLst>
              </a:tr>
            </a:tbl>
          </a:graphicData>
        </a:graphic>
      </p:graphicFrame>
      <p:sp>
        <p:nvSpPr>
          <p:cNvPr id="9" name="TextBox 8">
            <a:extLst>
              <a:ext uri="{FF2B5EF4-FFF2-40B4-BE49-F238E27FC236}">
                <a16:creationId xmlns:a16="http://schemas.microsoft.com/office/drawing/2014/main" id="{743A0A43-6C54-06A8-2ECF-0277B80912CC}"/>
              </a:ext>
            </a:extLst>
          </p:cNvPr>
          <p:cNvSpPr txBox="1"/>
          <p:nvPr/>
        </p:nvSpPr>
        <p:spPr>
          <a:xfrm>
            <a:off x="257577" y="4250026"/>
            <a:ext cx="11681138" cy="2369880"/>
          </a:xfrm>
          <a:prstGeom prst="rect">
            <a:avLst/>
          </a:prstGeom>
          <a:noFill/>
        </p:spPr>
        <p:txBody>
          <a:bodyPr wrap="square" rtlCol="0">
            <a:spAutoFit/>
          </a:bodyPr>
          <a:lstStyle/>
          <a:p>
            <a:pPr marL="285750" indent="-285750" algn="just">
              <a:buFont typeface="Arial" panose="020B0604020202020204" pitchFamily="34" charset="0"/>
              <a:buChar char="•"/>
            </a:pPr>
            <a:r>
              <a:rPr lang="en-GR" sz="2000" dirty="0"/>
              <a:t>Similarities: </a:t>
            </a:r>
          </a:p>
          <a:p>
            <a:pPr marL="742950" lvl="1" indent="-285750" algn="just">
              <a:buFont typeface="Arial" panose="020B0604020202020204" pitchFamily="34" charset="0"/>
              <a:buChar char="•"/>
            </a:pPr>
            <a:r>
              <a:rPr lang="en-GR" dirty="0"/>
              <a:t>Na</a:t>
            </a:r>
            <a:r>
              <a:rPr lang="en-GB" dirty="0" err="1"/>
              <a:t>ï</a:t>
            </a:r>
            <a:r>
              <a:rPr lang="en-GR" dirty="0"/>
              <a:t>ve, SMA, WMA: relatively similar in inaccuracy and bias, very high deviations</a:t>
            </a:r>
          </a:p>
          <a:p>
            <a:pPr marL="742950" lvl="1" indent="-285750" algn="just">
              <a:buFont typeface="Arial" panose="020B0604020202020204" pitchFamily="34" charset="0"/>
              <a:buChar char="•"/>
            </a:pPr>
            <a:r>
              <a:rPr lang="en-GR" dirty="0"/>
              <a:t>Holt’s method: the most accurate and also the most biased</a:t>
            </a:r>
          </a:p>
          <a:p>
            <a:pPr marL="742950" lvl="1" indent="-285750" algn="just">
              <a:buFont typeface="Arial" panose="020B0604020202020204" pitchFamily="34" charset="0"/>
              <a:buChar char="•"/>
            </a:pPr>
            <a:r>
              <a:rPr lang="en-GR" dirty="0"/>
              <a:t>Holt-Winter’s method: the most inaccurate</a:t>
            </a:r>
          </a:p>
          <a:p>
            <a:pPr marL="285750" indent="-285750" algn="just">
              <a:buFont typeface="Arial" panose="020B0604020202020204" pitchFamily="34" charset="0"/>
              <a:buChar char="•"/>
            </a:pPr>
            <a:r>
              <a:rPr lang="en-GR" sz="2000" dirty="0"/>
              <a:t>Differences: </a:t>
            </a:r>
          </a:p>
          <a:p>
            <a:pPr marL="742950" lvl="1" indent="-285750" algn="just">
              <a:buFont typeface="Arial" panose="020B0604020202020204" pitchFamily="34" charset="0"/>
              <a:buChar char="•"/>
            </a:pPr>
            <a:r>
              <a:rPr lang="en-GR" dirty="0"/>
              <a:t>MAD measures significantly higher in the second year</a:t>
            </a:r>
          </a:p>
          <a:p>
            <a:pPr marL="742950" lvl="1" indent="-285750" algn="just">
              <a:buFont typeface="Arial" panose="020B0604020202020204" pitchFamily="34" charset="0"/>
              <a:buChar char="•"/>
            </a:pPr>
            <a:r>
              <a:rPr lang="en-GR" dirty="0"/>
              <a:t>WMA’s bias less than SMA’s in second year’s results, in contrast to the first year</a:t>
            </a:r>
          </a:p>
          <a:p>
            <a:pPr marL="742950" lvl="1" indent="-285750" algn="just">
              <a:buFont typeface="Arial" panose="020B0604020202020204" pitchFamily="34" charset="0"/>
              <a:buChar char="•"/>
            </a:pPr>
            <a:endParaRPr lang="en-GR" dirty="0"/>
          </a:p>
        </p:txBody>
      </p:sp>
    </p:spTree>
    <p:extLst>
      <p:ext uri="{BB962C8B-B14F-4D97-AF65-F5344CB8AC3E}">
        <p14:creationId xmlns:p14="http://schemas.microsoft.com/office/powerpoint/2010/main" val="245976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1193</TotalTime>
  <Words>848</Words>
  <Application>Microsoft Macintosh PowerPoint</Application>
  <PresentationFormat>Ευρεία οθόνη</PresentationFormat>
  <Paragraphs>156</Paragraphs>
  <Slides>11</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11</vt:i4>
      </vt:variant>
    </vt:vector>
  </HeadingPairs>
  <TitlesOfParts>
    <vt:vector size="18" baseType="lpstr">
      <vt:lpstr>-apple-system</vt:lpstr>
      <vt:lpstr>Arial</vt:lpstr>
      <vt:lpstr>Calibri</vt:lpstr>
      <vt:lpstr>Calibri Light</vt:lpstr>
      <vt:lpstr>Cambria Math</vt:lpstr>
      <vt:lpstr>Times New Roman</vt:lpstr>
      <vt:lpstr>Office Theme</vt:lpstr>
      <vt:lpstr>Παρουσίαση του PowerPoint</vt:lpstr>
      <vt:lpstr>Dataset Selection</vt:lpstr>
      <vt:lpstr>Dataset Features and Processing</vt:lpstr>
      <vt:lpstr>Παρουσίαση του PowerPoint</vt:lpstr>
      <vt:lpstr>Methods and Techniques</vt:lpstr>
      <vt:lpstr>Results and Discussion – Year 1: Mar 2020, Mar 2021</vt:lpstr>
      <vt:lpstr>Παρουσίαση του PowerPoint</vt:lpstr>
      <vt:lpstr>Παρουσίαση του PowerPoint</vt:lpstr>
      <vt:lpstr>Παρουσίαση του PowerPoint</vt:lpstr>
      <vt:lpstr>Comparative Analysis</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 Selection</dc:title>
  <dc:creator>Christoforos Kapsalis</dc:creator>
  <cp:lastModifiedBy>Dimitrios Alimpertis</cp:lastModifiedBy>
  <cp:revision>15</cp:revision>
  <dcterms:created xsi:type="dcterms:W3CDTF">2023-12-11T17:00:09Z</dcterms:created>
  <dcterms:modified xsi:type="dcterms:W3CDTF">2023-12-14T14:11:19Z</dcterms:modified>
</cp:coreProperties>
</file>