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8" r:id="rId5"/>
    <p:sldId id="266" r:id="rId6"/>
    <p:sldId id="280" r:id="rId7"/>
    <p:sldId id="282" r:id="rId8"/>
    <p:sldId id="286" r:id="rId9"/>
    <p:sldId id="275" r:id="rId10"/>
    <p:sldId id="290" r:id="rId11"/>
    <p:sldId id="283" r:id="rId12"/>
    <p:sldId id="278" r:id="rId13"/>
    <p:sldId id="294" r:id="rId14"/>
    <p:sldId id="289" r:id="rId15"/>
    <p:sldId id="287" r:id="rId16"/>
    <p:sldId id="273" r:id="rId17"/>
    <p:sldId id="291" r:id="rId18"/>
    <p:sldId id="292" r:id="rId19"/>
    <p:sldId id="293" r:id="rId20"/>
    <p:sldId id="295"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7B537-DFC3-4357-BB66-4FA4FC978CBE}" v="311" vWet="313" dt="2021-06-01T11:16:48.051"/>
    <p1510:client id="{43BE8FF5-4023-453F-AA87-0F8400D8F847}" v="316" dt="2021-06-01T11:17:27.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6/1/2021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149229-E3F7-4B08-B8B0-567DB9AE2DBD}"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A46181-5447-4050-89D3-AA326DE4DA13}"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450F08-CAEB-42BA-9362-548763B9814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026DC-D31F-40BA-B49D-47D87B9BA087}"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7F1A99-F4C1-4E12-B7D3-A88A44F4EB10}"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2E7458-324C-48F7-80F5-74B19E1CAFEB}" type="datetime1">
              <a:rPr lang="en-US" smtClean="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0B054C-5E05-4896-867A-8DB56A20C8AC}" type="datetime1">
              <a:rPr lang="en-US" smtClean="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6/1/2021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6.png"/><Relationship Id="rId1" Type="http://schemas.openxmlformats.org/officeDocument/2006/relationships/slideLayout" Target="../slideLayouts/slideLayout9.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9.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7" y="2210805"/>
            <a:ext cx="7221130" cy="2849671"/>
          </a:xfrm>
        </p:spPr>
        <p:txBody>
          <a:bodyPr>
            <a:normAutofit fontScale="90000"/>
          </a:bodyPr>
          <a:lstStyle/>
          <a:p>
            <a:pPr algn="l"/>
            <a:r>
              <a:rPr lang="en-US" sz="6000">
                <a:solidFill>
                  <a:srgbClr val="FFFFFF"/>
                </a:solidFill>
              </a:rPr>
              <a:t>Time dependent quantum trajectories for open quantum systems</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419137" y="5223933"/>
            <a:ext cx="6112077" cy="1186108"/>
          </a:xfrm>
        </p:spPr>
        <p:txBody>
          <a:bodyPr>
            <a:normAutofit/>
          </a:bodyPr>
          <a:lstStyle/>
          <a:p>
            <a:pPr algn="l"/>
            <a:r>
              <a:rPr lang="en-US">
                <a:solidFill>
                  <a:srgbClr val="FFFFFF"/>
                </a:solidFill>
              </a:rPr>
              <a:t>Christopher Kitching (10134621)</a:t>
            </a:r>
          </a:p>
          <a:p>
            <a:pPr algn="l"/>
            <a:r>
              <a:rPr lang="en-US">
                <a:solidFill>
                  <a:srgbClr val="FFFFFF"/>
                </a:solidFill>
              </a:rPr>
              <a:t>Elanor Harrington (10134324)</a:t>
            </a:r>
          </a:p>
        </p:txBody>
      </p:sp>
      <p:sp>
        <p:nvSpPr>
          <p:cNvPr id="4" name="Slide Number Placeholder 3">
            <a:extLst>
              <a:ext uri="{FF2B5EF4-FFF2-40B4-BE49-F238E27FC236}">
                <a16:creationId xmlns:a16="http://schemas.microsoft.com/office/drawing/2014/main" id="{FE0D4977-E294-49A3-88C5-0BEF43721505}"/>
              </a:ext>
            </a:extLst>
          </p:cNvPr>
          <p:cNvSpPr>
            <a:spLocks noGrp="1"/>
          </p:cNvSpPr>
          <p:nvPr>
            <p:ph type="sldNum" sz="quarter" idx="12"/>
          </p:nvPr>
        </p:nvSpPr>
        <p:spPr/>
        <p:txBody>
          <a:bodyPr/>
          <a:lstStyle/>
          <a:p>
            <a:fld id="{D57F1E4F-1CFF-5643-939E-217C01CDF565}" type="slidenum">
              <a:rPr lang="en-US" dirty="0"/>
              <a:pPr/>
              <a:t>1</a:t>
            </a:fld>
            <a:endParaRPr lang="en-GB"/>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577EC-9BDD-488E-8E84-27031A49BA5D}"/>
              </a:ext>
            </a:extLst>
          </p:cNvPr>
          <p:cNvSpPr>
            <a:spLocks noGrp="1"/>
          </p:cNvSpPr>
          <p:nvPr>
            <p:ph type="title"/>
          </p:nvPr>
        </p:nvSpPr>
        <p:spPr>
          <a:xfrm>
            <a:off x="1333502" y="609600"/>
            <a:ext cx="6490745" cy="1320800"/>
          </a:xfrm>
        </p:spPr>
        <p:txBody>
          <a:bodyPr vert="horz" lIns="91440" tIns="45720" rIns="91440" bIns="45720" rtlCol="0" anchor="t">
            <a:normAutofit/>
          </a:bodyPr>
          <a:lstStyle/>
          <a:p>
            <a:r>
              <a:rPr lang="en-US" sz="3600" dirty="0"/>
              <a:t>Thermodynamic applications – quantum logic gates</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44AAB70A-9302-4201-8DD6-8349832B1E78}"/>
              </a:ext>
            </a:extLst>
          </p:cNvPr>
          <p:cNvSpPr>
            <a:spLocks noGrp="1"/>
          </p:cNvSpPr>
          <p:nvPr>
            <p:ph type="sldNum" sz="quarter" idx="12"/>
          </p:nvPr>
        </p:nvSpPr>
        <p:spPr>
          <a:xfrm>
            <a:off x="11064745" y="6492875"/>
            <a:ext cx="683339" cy="365125"/>
          </a:xfrm>
        </p:spPr>
        <p:txBody>
          <a:bodyPr/>
          <a:lstStyle/>
          <a:p>
            <a:fld id="{D57F1E4F-1CFF-5643-939E-217C01CDF565}" type="slidenum">
              <a:rPr lang="en-US" sz="1400" dirty="0"/>
              <a:pPr/>
              <a:t>10</a:t>
            </a:fld>
            <a:endParaRPr lang="en-GB" sz="1400"/>
          </a:p>
        </p:txBody>
      </p:sp>
      <p:pic>
        <p:nvPicPr>
          <p:cNvPr id="8" name="Picture 7">
            <a:extLst>
              <a:ext uri="{FF2B5EF4-FFF2-40B4-BE49-F238E27FC236}">
                <a16:creationId xmlns:a16="http://schemas.microsoft.com/office/drawing/2014/main" id="{3B6A787C-C6B5-4E64-8121-C3CE21AE0875}"/>
              </a:ext>
            </a:extLst>
          </p:cNvPr>
          <p:cNvPicPr>
            <a:picLocks noChangeAspect="1"/>
          </p:cNvPicPr>
          <p:nvPr/>
        </p:nvPicPr>
        <p:blipFill>
          <a:blip r:embed="rId2"/>
          <a:stretch>
            <a:fillRect/>
          </a:stretch>
        </p:blipFill>
        <p:spPr>
          <a:xfrm>
            <a:off x="3709812" y="2165259"/>
            <a:ext cx="4952710" cy="3712165"/>
          </a:xfrm>
          <a:prstGeom prst="rect">
            <a:avLst/>
          </a:prstGeom>
        </p:spPr>
      </p:pic>
      <p:sp>
        <p:nvSpPr>
          <p:cNvPr id="28" name="TextBox 27">
            <a:extLst>
              <a:ext uri="{FF2B5EF4-FFF2-40B4-BE49-F238E27FC236}">
                <a16:creationId xmlns:a16="http://schemas.microsoft.com/office/drawing/2014/main" id="{4C94F926-50FD-4542-AF50-CCBF712686A2}"/>
              </a:ext>
            </a:extLst>
          </p:cNvPr>
          <p:cNvSpPr txBox="1"/>
          <p:nvPr/>
        </p:nvSpPr>
        <p:spPr>
          <a:xfrm>
            <a:off x="3315948" y="5380980"/>
            <a:ext cx="586429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7: An image showing the effects of a classical NOT gate and its quantum counterpart, the X-gate, flipping the initial state [https://towardsdatascience.com/demystifying-quantum-gates-one-qubit-at-a-time-54404ed80640].</a:t>
            </a:r>
            <a:endParaRPr lang="en-GB" sz="1200" dirty="0"/>
          </a:p>
        </p:txBody>
      </p:sp>
    </p:spTree>
    <p:extLst>
      <p:ext uri="{BB962C8B-B14F-4D97-AF65-F5344CB8AC3E}">
        <p14:creationId xmlns:p14="http://schemas.microsoft.com/office/powerpoint/2010/main" val="7774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577EC-9BDD-488E-8E84-27031A49BA5D}"/>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a:t>Heat and work</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C781854-4BE6-4136-A1BA-0A6A4B9A8F94}"/>
                  </a:ext>
                </a:extLst>
              </p:cNvPr>
              <p:cNvSpPr txBox="1"/>
              <p:nvPr/>
            </p:nvSpPr>
            <p:spPr>
              <a:xfrm>
                <a:off x="4321593" y="1730816"/>
                <a:ext cx="2955745" cy="525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𝜂</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d>
                        <m:dPr>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e>
                          </m:d>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e>
                          </m:d>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r>
                            <a:rPr lang="en-GB" i="1">
                              <a:latin typeface="Cambria Math" panose="02040503050406030204" pitchFamily="18" charset="0"/>
                            </a:rPr>
                            <m:t>|</m:t>
                          </m:r>
                        </m:e>
                      </m:d>
                    </m:oMath>
                  </m:oMathPara>
                </a14:m>
                <a:endParaRPr lang="en-GB" dirty="0"/>
              </a:p>
            </p:txBody>
          </p:sp>
        </mc:Choice>
        <mc:Fallback xmlns="">
          <p:sp>
            <p:nvSpPr>
              <p:cNvPr id="7" name="TextBox 6">
                <a:extLst>
                  <a:ext uri="{FF2B5EF4-FFF2-40B4-BE49-F238E27FC236}">
                    <a16:creationId xmlns:a16="http://schemas.microsoft.com/office/drawing/2014/main" id="{1C781854-4BE6-4136-A1BA-0A6A4B9A8F94}"/>
                  </a:ext>
                </a:extLst>
              </p:cNvPr>
              <p:cNvSpPr txBox="1">
                <a:spLocks noRot="1" noChangeAspect="1" noMove="1" noResize="1" noEditPoints="1" noAdjustHandles="1" noChangeArrowheads="1" noChangeShapeType="1" noTextEdit="1"/>
              </p:cNvSpPr>
              <p:nvPr/>
            </p:nvSpPr>
            <p:spPr>
              <a:xfrm>
                <a:off x="4321593" y="1730816"/>
                <a:ext cx="2955745" cy="5257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362EFC-1AAE-4DDE-A7B5-24FBA0CBA9A6}"/>
                  </a:ext>
                </a:extLst>
              </p:cNvPr>
              <p:cNvSpPr txBox="1"/>
              <p:nvPr/>
            </p:nvSpPr>
            <p:spPr>
              <a:xfrm>
                <a:off x="1291871" y="3586704"/>
                <a:ext cx="380514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m:rPr>
                              <m:sty m:val="p"/>
                            </m:rPr>
                            <a:rPr lang="en-GB" b="0" i="0" smtClean="0">
                              <a:latin typeface="Cambria Math" panose="02040503050406030204" pitchFamily="18" charset="0"/>
                            </a:rPr>
                            <m:t>A</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m:rPr>
                                  <m:sty m:val="p"/>
                                </m:rPr>
                                <a:rPr lang="en-GB">
                                  <a:latin typeface="Cambria Math" panose="02040503050406030204" pitchFamily="18" charset="0"/>
                                </a:rPr>
                                <m:t>max</m:t>
                              </m:r>
                            </m:sub>
                          </m:sSub>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oMath>
                  </m:oMathPara>
                </a14:m>
                <a:endParaRPr lang="en-GB"/>
              </a:p>
            </p:txBody>
          </p:sp>
        </mc:Choice>
        <mc:Fallback xmlns="">
          <p:sp>
            <p:nvSpPr>
              <p:cNvPr id="8" name="TextBox 7">
                <a:extLst>
                  <a:ext uri="{FF2B5EF4-FFF2-40B4-BE49-F238E27FC236}">
                    <a16:creationId xmlns:a16="http://schemas.microsoft.com/office/drawing/2014/main" id="{A5362EFC-1AAE-4DDE-A7B5-24FBA0CBA9A6}"/>
                  </a:ext>
                </a:extLst>
              </p:cNvPr>
              <p:cNvSpPr txBox="1">
                <a:spLocks noRot="1" noChangeAspect="1" noMove="1" noResize="1" noEditPoints="1" noAdjustHandles="1" noChangeArrowheads="1" noChangeShapeType="1" noTextEdit="1"/>
              </p:cNvSpPr>
              <p:nvPr/>
            </p:nvSpPr>
            <p:spPr>
              <a:xfrm>
                <a:off x="1291871" y="3586704"/>
                <a:ext cx="3805144" cy="276999"/>
              </a:xfrm>
              <a:prstGeom prst="rect">
                <a:avLst/>
              </a:prstGeom>
              <a:blipFill>
                <a:blip r:embed="rId3"/>
                <a:stretch>
                  <a:fillRect l="-96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B8719E-B8A1-43BA-8772-24641E5A8E25}"/>
                  </a:ext>
                </a:extLst>
              </p:cNvPr>
              <p:cNvSpPr txBox="1"/>
              <p:nvPr/>
            </p:nvSpPr>
            <p:spPr>
              <a:xfrm>
                <a:off x="1246089" y="5015553"/>
                <a:ext cx="385092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𝐷</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m:rPr>
                                  <m:sty m:val="p"/>
                                </m:rPr>
                                <a:rPr lang="en-GB" b="0" i="0" smtClean="0">
                                  <a:latin typeface="Cambria Math" panose="02040503050406030204" pitchFamily="18" charset="0"/>
                                </a:rPr>
                                <m:t>max</m:t>
                              </m:r>
                            </m:sub>
                          </m:sSub>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oMath>
                  </m:oMathPara>
                </a14:m>
                <a:endParaRPr lang="en-GB"/>
              </a:p>
            </p:txBody>
          </p:sp>
        </mc:Choice>
        <mc:Fallback xmlns="">
          <p:sp>
            <p:nvSpPr>
              <p:cNvPr id="27" name="TextBox 26">
                <a:extLst>
                  <a:ext uri="{FF2B5EF4-FFF2-40B4-BE49-F238E27FC236}">
                    <a16:creationId xmlns:a16="http://schemas.microsoft.com/office/drawing/2014/main" id="{C8B8719E-B8A1-43BA-8772-24641E5A8E25}"/>
                  </a:ext>
                </a:extLst>
              </p:cNvPr>
              <p:cNvSpPr txBox="1">
                <a:spLocks noRot="1" noChangeAspect="1" noMove="1" noResize="1" noEditPoints="1" noAdjustHandles="1" noChangeArrowheads="1" noChangeShapeType="1" noTextEdit="1"/>
              </p:cNvSpPr>
              <p:nvPr/>
            </p:nvSpPr>
            <p:spPr>
              <a:xfrm>
                <a:off x="1246089" y="5015553"/>
                <a:ext cx="3850926" cy="276999"/>
              </a:xfrm>
              <a:prstGeom prst="rect">
                <a:avLst/>
              </a:prstGeom>
              <a:blipFill>
                <a:blip r:embed="rId4"/>
                <a:stretch>
                  <a:fillRect l="-158"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C7BC993-D3AD-4DB2-9069-8B8BA538D4E8}"/>
                  </a:ext>
                </a:extLst>
              </p:cNvPr>
              <p:cNvSpPr txBox="1"/>
              <p:nvPr/>
            </p:nvSpPr>
            <p:spPr>
              <a:xfrm>
                <a:off x="1754371" y="4089397"/>
                <a:ext cx="43441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GB"/>
              </a:p>
            </p:txBody>
          </p:sp>
        </mc:Choice>
        <mc:Fallback xmlns="">
          <p:sp>
            <p:nvSpPr>
              <p:cNvPr id="29" name="TextBox 28">
                <a:extLst>
                  <a:ext uri="{FF2B5EF4-FFF2-40B4-BE49-F238E27FC236}">
                    <a16:creationId xmlns:a16="http://schemas.microsoft.com/office/drawing/2014/main" id="{BC7BC993-D3AD-4DB2-9069-8B8BA538D4E8}"/>
                  </a:ext>
                </a:extLst>
              </p:cNvPr>
              <p:cNvSpPr txBox="1">
                <a:spLocks noRot="1" noChangeAspect="1" noMove="1" noResize="1" noEditPoints="1" noAdjustHandles="1" noChangeArrowheads="1" noChangeShapeType="1" noTextEdit="1"/>
              </p:cNvSpPr>
              <p:nvPr/>
            </p:nvSpPr>
            <p:spPr>
              <a:xfrm>
                <a:off x="1754371" y="4089397"/>
                <a:ext cx="434414" cy="276999"/>
              </a:xfrm>
              <a:prstGeom prst="rect">
                <a:avLst/>
              </a:prstGeom>
              <a:blipFill>
                <a:blip r:embed="rId5"/>
                <a:stretch>
                  <a:fillRect l="-4225" r="-9859"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7EAE79E-03B4-4326-B8E1-8A885C5E5C14}"/>
                  </a:ext>
                </a:extLst>
              </p:cNvPr>
              <p:cNvSpPr txBox="1"/>
              <p:nvPr/>
            </p:nvSpPr>
            <p:spPr>
              <a:xfrm>
                <a:off x="1445838" y="5554408"/>
                <a:ext cx="86433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≠0</m:t>
                      </m:r>
                    </m:oMath>
                  </m:oMathPara>
                </a14:m>
                <a:endParaRPr lang="en-GB"/>
              </a:p>
            </p:txBody>
          </p:sp>
        </mc:Choice>
        <mc:Fallback xmlns="">
          <p:sp>
            <p:nvSpPr>
              <p:cNvPr id="4" name="TextBox 3">
                <a:extLst>
                  <a:ext uri="{FF2B5EF4-FFF2-40B4-BE49-F238E27FC236}">
                    <a16:creationId xmlns:a16="http://schemas.microsoft.com/office/drawing/2014/main" id="{67EAE79E-03B4-4326-B8E1-8A885C5E5C14}"/>
                  </a:ext>
                </a:extLst>
              </p:cNvPr>
              <p:cNvSpPr txBox="1">
                <a:spLocks noRot="1" noChangeAspect="1" noMove="1" noResize="1" noEditPoints="1" noAdjustHandles="1" noChangeArrowheads="1" noChangeShapeType="1" noTextEdit="1"/>
              </p:cNvSpPr>
              <p:nvPr/>
            </p:nvSpPr>
            <p:spPr>
              <a:xfrm>
                <a:off x="1445838" y="5554408"/>
                <a:ext cx="864339" cy="276999"/>
              </a:xfrm>
              <a:prstGeom prst="rect">
                <a:avLst/>
              </a:prstGeom>
              <a:blipFill>
                <a:blip r:embed="rId6"/>
                <a:stretch>
                  <a:fillRect b="-869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6118974-9EE6-4429-88D5-7F082411DC3F}"/>
              </a:ext>
            </a:extLst>
          </p:cNvPr>
          <p:cNvSpPr txBox="1"/>
          <p:nvPr/>
        </p:nvSpPr>
        <p:spPr>
          <a:xfrm>
            <a:off x="2188785" y="3075971"/>
            <a:ext cx="2061557" cy="369332"/>
          </a:xfrm>
          <a:prstGeom prst="rect">
            <a:avLst/>
          </a:prstGeom>
          <a:noFill/>
        </p:spPr>
        <p:txBody>
          <a:bodyPr wrap="square" lIns="91440" tIns="45720" rIns="91440" bIns="45720" rtlCol="0" anchor="t">
            <a:spAutoFit/>
          </a:bodyPr>
          <a:lstStyle/>
          <a:p>
            <a:r>
              <a:rPr lang="en-US" b="1"/>
              <a:t>No environment</a:t>
            </a:r>
          </a:p>
        </p:txBody>
      </p:sp>
      <p:sp>
        <p:nvSpPr>
          <p:cNvPr id="26" name="TextBox 25">
            <a:extLst>
              <a:ext uri="{FF2B5EF4-FFF2-40B4-BE49-F238E27FC236}">
                <a16:creationId xmlns:a16="http://schemas.microsoft.com/office/drawing/2014/main" id="{34C92F97-1432-4E4F-AF6C-A3EC62097671}"/>
              </a:ext>
            </a:extLst>
          </p:cNvPr>
          <p:cNvSpPr txBox="1"/>
          <p:nvPr/>
        </p:nvSpPr>
        <p:spPr>
          <a:xfrm>
            <a:off x="7685402" y="3026337"/>
            <a:ext cx="1675769" cy="369332"/>
          </a:xfrm>
          <a:prstGeom prst="rect">
            <a:avLst/>
          </a:prstGeom>
          <a:noFill/>
        </p:spPr>
        <p:txBody>
          <a:bodyPr wrap="square" lIns="91440" tIns="45720" rIns="91440" bIns="45720" rtlCol="0" anchor="t">
            <a:spAutoFit/>
          </a:bodyPr>
          <a:lstStyle/>
          <a:p>
            <a:r>
              <a:rPr lang="en-US" b="1"/>
              <a:t>Environment</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362A855-B980-43AB-8DEC-D8CD78B21BEA}"/>
                  </a:ext>
                </a:extLst>
              </p:cNvPr>
              <p:cNvSpPr txBox="1"/>
              <p:nvPr/>
            </p:nvSpPr>
            <p:spPr>
              <a:xfrm>
                <a:off x="6115842" y="4301737"/>
                <a:ext cx="4592026" cy="302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m:rPr>
                              <m:sty m:val="p"/>
                            </m:rPr>
                            <a:rPr lang="en-GB" b="0" i="0" smtClean="0">
                              <a:latin typeface="Cambria Math" panose="02040503050406030204" pitchFamily="18" charset="0"/>
                            </a:rPr>
                            <m:t>jump</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𝛿</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≠0</m:t>
                      </m:r>
                    </m:oMath>
                  </m:oMathPara>
                </a14:m>
                <a:endParaRPr lang="en-GB"/>
              </a:p>
            </p:txBody>
          </p:sp>
        </mc:Choice>
        <mc:Fallback xmlns="">
          <p:sp>
            <p:nvSpPr>
              <p:cNvPr id="30" name="TextBox 29">
                <a:extLst>
                  <a:ext uri="{FF2B5EF4-FFF2-40B4-BE49-F238E27FC236}">
                    <a16:creationId xmlns:a16="http://schemas.microsoft.com/office/drawing/2014/main" id="{F362A855-B980-43AB-8DEC-D8CD78B21BEA}"/>
                  </a:ext>
                </a:extLst>
              </p:cNvPr>
              <p:cNvSpPr txBox="1">
                <a:spLocks noRot="1" noChangeAspect="1" noMove="1" noResize="1" noEditPoints="1" noAdjustHandles="1" noChangeArrowheads="1" noChangeShapeType="1" noTextEdit="1"/>
              </p:cNvSpPr>
              <p:nvPr/>
            </p:nvSpPr>
            <p:spPr>
              <a:xfrm>
                <a:off x="6115842" y="4301737"/>
                <a:ext cx="4592026" cy="302712"/>
              </a:xfrm>
              <a:prstGeom prst="rect">
                <a:avLst/>
              </a:prstGeom>
              <a:blipFill>
                <a:blip r:embed="rId7"/>
                <a:stretch>
                  <a:fillRect l="-531" t="-2041" r="-53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A04A4D0-D62F-4408-B9FB-30951D52C01E}"/>
                  </a:ext>
                </a:extLst>
              </p:cNvPr>
              <p:cNvSpPr txBox="1"/>
              <p:nvPr/>
            </p:nvSpPr>
            <p:spPr>
              <a:xfrm>
                <a:off x="5854160" y="6063546"/>
                <a:ext cx="6122533" cy="302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𝑊</m:t>
                          </m:r>
                        </m:e>
                        <m:sub>
                          <m:r>
                            <m:rPr>
                              <m:sty m:val="p"/>
                            </m:rPr>
                            <a:rPr lang="en-GB" b="0" i="0" smtClean="0">
                              <a:latin typeface="Cambria Math" panose="02040503050406030204" pitchFamily="18" charset="0"/>
                            </a:rPr>
                            <m:t>no</m:t>
                          </m:r>
                          <m:r>
                            <a:rPr lang="en-GB" b="0" i="0" smtClean="0">
                              <a:latin typeface="Cambria Math" panose="02040503050406030204" pitchFamily="18" charset="0"/>
                            </a:rPr>
                            <m:t> </m:t>
                          </m:r>
                          <m:r>
                            <m:rPr>
                              <m:sty m:val="p"/>
                            </m:rPr>
                            <a:rPr lang="en-GB" b="0" i="0" smtClean="0">
                              <a:latin typeface="Cambria Math" panose="02040503050406030204" pitchFamily="18" charset="0"/>
                            </a:rPr>
                            <m:t>jump</m:t>
                          </m:r>
                        </m:sub>
                      </m:sSub>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𝛿</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e>
                        <m:e>
                          <m:r>
                            <a:rPr lang="en-GB"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m:rPr>
                              <m:sty m:val="p"/>
                            </m:rPr>
                            <a:rPr lang="en-GB" b="0" i="0" smtClean="0">
                              <a:latin typeface="Cambria Math" panose="02040503050406030204" pitchFamily="18" charset="0"/>
                              <a:ea typeface="Cambria Math" panose="02040503050406030204" pitchFamily="18" charset="0"/>
                            </a:rPr>
                            <m:t>no</m:t>
                          </m:r>
                          <m:r>
                            <a:rPr lang="en-GB" b="0" i="0"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jump</m:t>
                          </m:r>
                        </m:sub>
                      </m:sSub>
                    </m:oMath>
                  </m:oMathPara>
                </a14:m>
                <a:endParaRPr lang="en-GB" dirty="0"/>
              </a:p>
            </p:txBody>
          </p:sp>
        </mc:Choice>
        <mc:Fallback xmlns="">
          <p:sp>
            <p:nvSpPr>
              <p:cNvPr id="20" name="TextBox 19">
                <a:extLst>
                  <a:ext uri="{FF2B5EF4-FFF2-40B4-BE49-F238E27FC236}">
                    <a16:creationId xmlns:a16="http://schemas.microsoft.com/office/drawing/2014/main" id="{7A04A4D0-D62F-4408-B9FB-30951D52C01E}"/>
                  </a:ext>
                </a:extLst>
              </p:cNvPr>
              <p:cNvSpPr txBox="1">
                <a:spLocks noRot="1" noChangeAspect="1" noMove="1" noResize="1" noEditPoints="1" noAdjustHandles="1" noChangeArrowheads="1" noChangeShapeType="1" noTextEdit="1"/>
              </p:cNvSpPr>
              <p:nvPr/>
            </p:nvSpPr>
            <p:spPr>
              <a:xfrm>
                <a:off x="5854160" y="6063546"/>
                <a:ext cx="6122533" cy="302712"/>
              </a:xfrm>
              <a:prstGeom prst="rect">
                <a:avLst/>
              </a:prstGeom>
              <a:blipFill>
                <a:blip r:embed="rId8"/>
                <a:stretch>
                  <a:fillRect t="-2041" b="-2857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444DA05-AC1C-4A65-BF3B-DC8AB096A562}"/>
              </a:ext>
            </a:extLst>
          </p:cNvPr>
          <p:cNvSpPr>
            <a:spLocks noGrp="1"/>
          </p:cNvSpPr>
          <p:nvPr>
            <p:ph type="sldNum" sz="quarter" idx="12"/>
          </p:nvPr>
        </p:nvSpPr>
        <p:spPr>
          <a:xfrm>
            <a:off x="11101677" y="6492875"/>
            <a:ext cx="683339" cy="365125"/>
          </a:xfrm>
        </p:spPr>
        <p:txBody>
          <a:bodyPr/>
          <a:lstStyle/>
          <a:p>
            <a:fld id="{D57F1E4F-1CFF-5643-939E-217C01CDF565}" type="slidenum">
              <a:rPr lang="en-US" sz="1400" dirty="0"/>
              <a:pPr/>
              <a:t>11</a:t>
            </a:fld>
            <a:endParaRPr lang="en-GB" sz="1400"/>
          </a:p>
        </p:txBody>
      </p:sp>
      <p:sp>
        <p:nvSpPr>
          <p:cNvPr id="22" name="TextBox 21">
            <a:extLst>
              <a:ext uri="{FF2B5EF4-FFF2-40B4-BE49-F238E27FC236}">
                <a16:creationId xmlns:a16="http://schemas.microsoft.com/office/drawing/2014/main" id="{7ED28FC2-3D90-45EE-9B3B-87C928F7B868}"/>
              </a:ext>
            </a:extLst>
          </p:cNvPr>
          <p:cNvSpPr txBox="1"/>
          <p:nvPr/>
        </p:nvSpPr>
        <p:spPr>
          <a:xfrm>
            <a:off x="5798132" y="4370385"/>
            <a:ext cx="65" cy="276999"/>
          </a:xfrm>
          <a:prstGeom prst="rect">
            <a:avLst/>
          </a:prstGeom>
          <a:noFill/>
        </p:spPr>
        <p:txBody>
          <a:bodyPr wrap="none" lIns="0" tIns="0" rIns="0" bIns="0" rtlCol="0">
            <a:spAutoFit/>
          </a:bodyPr>
          <a:lstStyle/>
          <a:p>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2A1618B-B39D-4629-81F1-820F7582DB74}"/>
                  </a:ext>
                </a:extLst>
              </p:cNvPr>
              <p:cNvSpPr txBox="1"/>
              <p:nvPr/>
            </p:nvSpPr>
            <p:spPr>
              <a:xfrm>
                <a:off x="6159686" y="5616285"/>
                <a:ext cx="4304576" cy="302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m:rPr>
                              <m:sty m:val="p"/>
                            </m:rPr>
                            <a:rPr lang="en-GB" b="0" i="0" smtClean="0">
                              <a:latin typeface="Cambria Math" panose="02040503050406030204" pitchFamily="18" charset="0"/>
                            </a:rPr>
                            <m:t>no</m:t>
                          </m:r>
                          <m:r>
                            <a:rPr lang="en-GB" b="0" i="0" smtClean="0">
                              <a:latin typeface="Cambria Math" panose="02040503050406030204" pitchFamily="18" charset="0"/>
                            </a:rPr>
                            <m:t> </m:t>
                          </m:r>
                          <m:r>
                            <m:rPr>
                              <m:sty m:val="p"/>
                            </m:rPr>
                            <a:rPr lang="en-GB" b="0" i="0" smtClean="0">
                              <a:latin typeface="Cambria Math" panose="02040503050406030204" pitchFamily="18" charset="0"/>
                            </a:rPr>
                            <m:t>jump</m:t>
                          </m:r>
                        </m:sub>
                      </m:sSub>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e>
                        <m:e>
                          <m:r>
                            <a:rPr lang="en-GB" i="1">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=0</m:t>
                      </m:r>
                    </m:oMath>
                  </m:oMathPara>
                </a14:m>
                <a:endParaRPr lang="en-GB"/>
              </a:p>
            </p:txBody>
          </p:sp>
        </mc:Choice>
        <mc:Fallback xmlns="">
          <p:sp>
            <p:nvSpPr>
              <p:cNvPr id="33" name="TextBox 32">
                <a:extLst>
                  <a:ext uri="{FF2B5EF4-FFF2-40B4-BE49-F238E27FC236}">
                    <a16:creationId xmlns:a16="http://schemas.microsoft.com/office/drawing/2014/main" id="{C2A1618B-B39D-4629-81F1-820F7582DB74}"/>
                  </a:ext>
                </a:extLst>
              </p:cNvPr>
              <p:cNvSpPr txBox="1">
                <a:spLocks noRot="1" noChangeAspect="1" noMove="1" noResize="1" noEditPoints="1" noAdjustHandles="1" noChangeArrowheads="1" noChangeShapeType="1" noTextEdit="1"/>
              </p:cNvSpPr>
              <p:nvPr/>
            </p:nvSpPr>
            <p:spPr>
              <a:xfrm>
                <a:off x="6159686" y="5616285"/>
                <a:ext cx="4304576" cy="302712"/>
              </a:xfrm>
              <a:prstGeom prst="rect">
                <a:avLst/>
              </a:prstGeom>
              <a:blipFill>
                <a:blip r:embed="rId9"/>
                <a:stretch>
                  <a:fillRect l="-566" r="-566"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D3DDC2B-9351-464B-B49F-BD60C898D5E4}"/>
                  </a:ext>
                </a:extLst>
              </p:cNvPr>
              <p:cNvSpPr txBox="1"/>
              <p:nvPr/>
            </p:nvSpPr>
            <p:spPr>
              <a:xfrm>
                <a:off x="6161381" y="4777958"/>
                <a:ext cx="4060920" cy="3027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m:rPr>
                              <m:sty m:val="p"/>
                            </m:rPr>
                            <a:rPr lang="en-GB" b="0" i="0" smtClean="0">
                              <a:latin typeface="Cambria Math" panose="02040503050406030204" pitchFamily="18" charset="0"/>
                            </a:rPr>
                            <m:t>jump</m:t>
                          </m:r>
                        </m:sub>
                      </m:sSub>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e>
                        <m:e>
                          <m:r>
                            <a:rPr lang="en-GB" i="1" smtClean="0">
                              <a:latin typeface="Cambria Math" panose="02040503050406030204" pitchFamily="18" charset="0"/>
                              <a:ea typeface="Cambria Math" panose="02040503050406030204" pitchFamily="18" charset="0"/>
                            </a:rPr>
                            <m:t>∓</m:t>
                          </m:r>
                        </m:e>
                      </m:d>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0</m:t>
                      </m:r>
                    </m:oMath>
                  </m:oMathPara>
                </a14:m>
                <a:endParaRPr lang="en-GB"/>
              </a:p>
            </p:txBody>
          </p:sp>
        </mc:Choice>
        <mc:Fallback xmlns="">
          <p:sp>
            <p:nvSpPr>
              <p:cNvPr id="31" name="TextBox 30">
                <a:extLst>
                  <a:ext uri="{FF2B5EF4-FFF2-40B4-BE49-F238E27FC236}">
                    <a16:creationId xmlns:a16="http://schemas.microsoft.com/office/drawing/2014/main" id="{2D3DDC2B-9351-464B-B49F-BD60C898D5E4}"/>
                  </a:ext>
                </a:extLst>
              </p:cNvPr>
              <p:cNvSpPr txBox="1">
                <a:spLocks noRot="1" noChangeAspect="1" noMove="1" noResize="1" noEditPoints="1" noAdjustHandles="1" noChangeArrowheads="1" noChangeShapeType="1" noTextEdit="1"/>
              </p:cNvSpPr>
              <p:nvPr/>
            </p:nvSpPr>
            <p:spPr>
              <a:xfrm>
                <a:off x="6161381" y="4777958"/>
                <a:ext cx="4060920" cy="302712"/>
              </a:xfrm>
              <a:prstGeom prst="rect">
                <a:avLst/>
              </a:prstGeom>
              <a:blipFill>
                <a:blip r:embed="rId10"/>
                <a:stretch>
                  <a:fillRect l="-751" r="-75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863088-1B03-462D-A24A-8297BAF848AC}"/>
                  </a:ext>
                </a:extLst>
              </p:cNvPr>
              <p:cNvSpPr txBox="1"/>
              <p:nvPr/>
            </p:nvSpPr>
            <p:spPr>
              <a:xfrm>
                <a:off x="6159686" y="3610530"/>
                <a:ext cx="4105355" cy="302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𝐸</m:t>
                          </m:r>
                        </m:e>
                        <m:sub>
                          <m:r>
                            <m:rPr>
                              <m:sty m:val="p"/>
                            </m:rPr>
                            <a:rPr lang="en-GB" b="0" i="0" smtClean="0">
                              <a:latin typeface="Cambria Math" panose="02040503050406030204" pitchFamily="18" charset="0"/>
                            </a:rPr>
                            <m:t>jump</m:t>
                          </m:r>
                        </m:sub>
                      </m:sSub>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𝛿</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𝑆</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e>
                        <m:e>
                          <m:r>
                            <a:rPr lang="en-GB" i="1">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5" name="TextBox 4">
                <a:extLst>
                  <a:ext uri="{FF2B5EF4-FFF2-40B4-BE49-F238E27FC236}">
                    <a16:creationId xmlns:a16="http://schemas.microsoft.com/office/drawing/2014/main" id="{1F863088-1B03-462D-A24A-8297BAF848AC}"/>
                  </a:ext>
                </a:extLst>
              </p:cNvPr>
              <p:cNvSpPr txBox="1">
                <a:spLocks noRot="1" noChangeAspect="1" noMove="1" noResize="1" noEditPoints="1" noAdjustHandles="1" noChangeArrowheads="1" noChangeShapeType="1" noTextEdit="1"/>
              </p:cNvSpPr>
              <p:nvPr/>
            </p:nvSpPr>
            <p:spPr>
              <a:xfrm>
                <a:off x="6159686" y="3610530"/>
                <a:ext cx="4105355" cy="302712"/>
              </a:xfrm>
              <a:prstGeom prst="rect">
                <a:avLst/>
              </a:prstGeom>
              <a:blipFill>
                <a:blip r:embed="rId11"/>
                <a:stretch>
                  <a:fillRect l="-593" b="-28000"/>
                </a:stretch>
              </a:blipFill>
            </p:spPr>
            <p:txBody>
              <a:bodyPr/>
              <a:lstStyle/>
              <a:p>
                <a:r>
                  <a:rPr lang="en-US">
                    <a:noFill/>
                  </a:rPr>
                  <a:t> </a:t>
                </a:r>
              </a:p>
            </p:txBody>
          </p:sp>
        </mc:Fallback>
      </mc:AlternateContent>
    </p:spTree>
    <p:extLst>
      <p:ext uri="{BB962C8B-B14F-4D97-AF65-F5344CB8AC3E}">
        <p14:creationId xmlns:p14="http://schemas.microsoft.com/office/powerpoint/2010/main" val="2089738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F3197C-71C2-4207-B0F2-4BE103FA4E61}"/>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a:t>Heat and Work</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hart&#10;&#10;Description automatically generated">
            <a:extLst>
              <a:ext uri="{FF2B5EF4-FFF2-40B4-BE49-F238E27FC236}">
                <a16:creationId xmlns:a16="http://schemas.microsoft.com/office/drawing/2014/main" id="{43FEFA7A-629C-459D-8388-1CA4514270B8}"/>
              </a:ext>
            </a:extLst>
          </p:cNvPr>
          <p:cNvPicPr>
            <a:picLocks noChangeAspect="1"/>
          </p:cNvPicPr>
          <p:nvPr/>
        </p:nvPicPr>
        <p:blipFill>
          <a:blip r:embed="rId2"/>
          <a:stretch>
            <a:fillRect/>
          </a:stretch>
        </p:blipFill>
        <p:spPr>
          <a:xfrm>
            <a:off x="611512" y="1683671"/>
            <a:ext cx="5321439" cy="2953340"/>
          </a:xfrm>
          <a:prstGeom prst="rect">
            <a:avLst/>
          </a:prstGeom>
        </p:spPr>
      </p:pic>
      <p:sp>
        <p:nvSpPr>
          <p:cNvPr id="7" name="TextBox 6">
            <a:extLst>
              <a:ext uri="{FF2B5EF4-FFF2-40B4-BE49-F238E27FC236}">
                <a16:creationId xmlns:a16="http://schemas.microsoft.com/office/drawing/2014/main" id="{DE408291-4666-43C7-A38A-1119070EF592}"/>
              </a:ext>
            </a:extLst>
          </p:cNvPr>
          <p:cNvSpPr txBox="1"/>
          <p:nvPr/>
        </p:nvSpPr>
        <p:spPr>
          <a:xfrm>
            <a:off x="1871948" y="4792619"/>
            <a:ext cx="34211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8: Two plots showing the effects of ramp speed when no environment is present. </a:t>
            </a:r>
            <a:endParaRPr lang="en-GB" sz="1200" dirty="0"/>
          </a:p>
        </p:txBody>
      </p:sp>
      <p:sp>
        <p:nvSpPr>
          <p:cNvPr id="8" name="TextBox 7">
            <a:extLst>
              <a:ext uri="{FF2B5EF4-FFF2-40B4-BE49-F238E27FC236}">
                <a16:creationId xmlns:a16="http://schemas.microsoft.com/office/drawing/2014/main" id="{02D9C45F-E53B-4A6D-90E2-38C16F020351}"/>
              </a:ext>
            </a:extLst>
          </p:cNvPr>
          <p:cNvSpPr txBox="1"/>
          <p:nvPr/>
        </p:nvSpPr>
        <p:spPr>
          <a:xfrm>
            <a:off x="7387773" y="4790065"/>
            <a:ext cx="39533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9: Two plots showing the effects of ramp speed in the presence of an environment with T = 0.1K.</a:t>
            </a:r>
            <a:endParaRPr lang="en-GB" sz="1200" dirty="0"/>
          </a:p>
        </p:txBody>
      </p:sp>
      <p:sp>
        <p:nvSpPr>
          <p:cNvPr id="3" name="Slide Number Placeholder 2">
            <a:extLst>
              <a:ext uri="{FF2B5EF4-FFF2-40B4-BE49-F238E27FC236}">
                <a16:creationId xmlns:a16="http://schemas.microsoft.com/office/drawing/2014/main" id="{3C676807-AC9F-489A-B0BF-466CC7B4D21E}"/>
              </a:ext>
            </a:extLst>
          </p:cNvPr>
          <p:cNvSpPr>
            <a:spLocks noGrp="1"/>
          </p:cNvSpPr>
          <p:nvPr>
            <p:ph type="sldNum" sz="quarter" idx="12"/>
          </p:nvPr>
        </p:nvSpPr>
        <p:spPr>
          <a:xfrm>
            <a:off x="11067790" y="6492875"/>
            <a:ext cx="683339" cy="365125"/>
          </a:xfrm>
        </p:spPr>
        <p:txBody>
          <a:bodyPr/>
          <a:lstStyle/>
          <a:p>
            <a:fld id="{D57F1E4F-1CFF-5643-939E-217C01CDF565}" type="slidenum">
              <a:rPr lang="en-US" sz="1400" dirty="0"/>
              <a:pPr/>
              <a:t>12</a:t>
            </a:fld>
            <a:endParaRPr lang="en-GB" sz="1400"/>
          </a:p>
        </p:txBody>
      </p:sp>
      <p:pic>
        <p:nvPicPr>
          <p:cNvPr id="6" name="Picture 5" descr="Chart, line chart&#10;&#10;Description automatically generated">
            <a:extLst>
              <a:ext uri="{FF2B5EF4-FFF2-40B4-BE49-F238E27FC236}">
                <a16:creationId xmlns:a16="http://schemas.microsoft.com/office/drawing/2014/main" id="{10E2F70A-9DDB-493B-AA65-DEBFAB41969D}"/>
              </a:ext>
            </a:extLst>
          </p:cNvPr>
          <p:cNvPicPr>
            <a:picLocks noChangeAspect="1"/>
          </p:cNvPicPr>
          <p:nvPr/>
        </p:nvPicPr>
        <p:blipFill>
          <a:blip r:embed="rId3"/>
          <a:stretch>
            <a:fillRect/>
          </a:stretch>
        </p:blipFill>
        <p:spPr>
          <a:xfrm>
            <a:off x="6241469" y="1644892"/>
            <a:ext cx="5541980" cy="3082726"/>
          </a:xfrm>
          <a:prstGeom prst="rect">
            <a:avLst/>
          </a:prstGeom>
        </p:spPr>
      </p:pic>
    </p:spTree>
    <p:extLst>
      <p:ext uri="{BB962C8B-B14F-4D97-AF65-F5344CB8AC3E}">
        <p14:creationId xmlns:p14="http://schemas.microsoft.com/office/powerpoint/2010/main" val="2072786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80715-B1B7-4A7E-B7BD-AC7F0A7AAC93}"/>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a:t>Entropy Balance</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Chart, histogram&#10;&#10;Description automatically generated">
            <a:extLst>
              <a:ext uri="{FF2B5EF4-FFF2-40B4-BE49-F238E27FC236}">
                <a16:creationId xmlns:a16="http://schemas.microsoft.com/office/drawing/2014/main" id="{65FAA6F8-3BC3-4DC3-8144-EE60F18BCA6D}"/>
              </a:ext>
            </a:extLst>
          </p:cNvPr>
          <p:cNvPicPr>
            <a:picLocks noChangeAspect="1"/>
          </p:cNvPicPr>
          <p:nvPr/>
        </p:nvPicPr>
        <p:blipFill>
          <a:blip r:embed="rId2"/>
          <a:stretch>
            <a:fillRect/>
          </a:stretch>
        </p:blipFill>
        <p:spPr>
          <a:xfrm>
            <a:off x="1184267" y="1639761"/>
            <a:ext cx="5606350" cy="31097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EC3ECA-B009-4D55-9619-787FCCBB0F6C}"/>
                  </a:ext>
                </a:extLst>
              </p:cNvPr>
              <p:cNvSpPr txBox="1"/>
              <p:nvPr/>
            </p:nvSpPr>
            <p:spPr>
              <a:xfrm>
                <a:off x="1167824" y="4841100"/>
                <a:ext cx="5622793" cy="7391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10: Two plots showing the magnitude of the components of the entropy balance equation. The left-hand plot shows the entropy flux, J, and the right-hand plot shows the von-Neumann entropy production rate,</a:t>
                </a:r>
                <a:r>
                  <a:rPr lang="en-GB" altLang="ko-KR" sz="1200" dirty="0">
                    <a:ea typeface="+mn-lt"/>
                    <a:cs typeface="+mn-lt"/>
                  </a:rPr>
                  <a:t> </a:t>
                </a:r>
                <a14:m>
                  <m:oMath xmlns:m="http://schemas.openxmlformats.org/officeDocument/2006/math">
                    <m:f>
                      <m:fPr>
                        <m:ctrlPr>
                          <a:rPr lang="en-GB" altLang="ko-KR" sz="1200" b="1" i="1" smtClean="0">
                            <a:latin typeface="Cambria Math" panose="02040503050406030204" pitchFamily="18" charset="0"/>
                            <a:ea typeface="+mn-lt"/>
                            <a:cs typeface="+mn-lt"/>
                          </a:rPr>
                        </m:ctrlPr>
                      </m:fPr>
                      <m:num>
                        <m:r>
                          <a:rPr lang="en-GB" altLang="ko-KR" sz="1200" b="1" i="1" smtClean="0">
                            <a:latin typeface="Cambria Math" panose="02040503050406030204" pitchFamily="18" charset="0"/>
                            <a:ea typeface="+mn-lt"/>
                            <a:cs typeface="+mn-lt"/>
                          </a:rPr>
                          <m:t>𝒅𝑺</m:t>
                        </m:r>
                      </m:num>
                      <m:den>
                        <m:r>
                          <a:rPr lang="en-GB" altLang="ko-KR" sz="1200" b="1" i="1" smtClean="0">
                            <a:latin typeface="Cambria Math" panose="02040503050406030204" pitchFamily="18" charset="0"/>
                            <a:ea typeface="+mn-lt"/>
                            <a:cs typeface="+mn-lt"/>
                          </a:rPr>
                          <m:t>𝒅𝒕</m:t>
                        </m:r>
                      </m:den>
                    </m:f>
                  </m:oMath>
                </a14:m>
                <a:r>
                  <a:rPr lang="en-GB" sz="1200" dirty="0">
                    <a:ea typeface="+mn-lt"/>
                    <a:cs typeface="+mn-lt"/>
                  </a:rPr>
                  <a:t>. </a:t>
                </a:r>
                <a:endParaRPr lang="en-GB" sz="1200" dirty="0"/>
              </a:p>
            </p:txBody>
          </p:sp>
        </mc:Choice>
        <mc:Fallback xmlns="">
          <p:sp>
            <p:nvSpPr>
              <p:cNvPr id="6" name="TextBox 5">
                <a:extLst>
                  <a:ext uri="{FF2B5EF4-FFF2-40B4-BE49-F238E27FC236}">
                    <a16:creationId xmlns:a16="http://schemas.microsoft.com/office/drawing/2014/main" id="{ABEC3ECA-B009-4D55-9619-787FCCBB0F6C}"/>
                  </a:ext>
                </a:extLst>
              </p:cNvPr>
              <p:cNvSpPr txBox="1">
                <a:spLocks noRot="1" noChangeAspect="1" noMove="1" noResize="1" noEditPoints="1" noAdjustHandles="1" noChangeArrowheads="1" noChangeShapeType="1" noTextEdit="1"/>
              </p:cNvSpPr>
              <p:nvPr/>
            </p:nvSpPr>
            <p:spPr>
              <a:xfrm>
                <a:off x="1167824" y="4841100"/>
                <a:ext cx="5622793" cy="739177"/>
              </a:xfrm>
              <a:prstGeom prst="rect">
                <a:avLst/>
              </a:prstGeom>
              <a:blipFill>
                <a:blip r:embed="rId3"/>
                <a:stretch>
                  <a:fillRect l="-10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1C1CA55-2858-44E5-9031-0B9B9CBFF7C6}"/>
              </a:ext>
            </a:extLst>
          </p:cNvPr>
          <p:cNvSpPr>
            <a:spLocks noGrp="1"/>
          </p:cNvSpPr>
          <p:nvPr>
            <p:ph type="sldNum" sz="quarter" idx="12"/>
          </p:nvPr>
        </p:nvSpPr>
        <p:spPr>
          <a:xfrm>
            <a:off x="11113007" y="6517067"/>
            <a:ext cx="683339" cy="365125"/>
          </a:xfrm>
        </p:spPr>
        <p:txBody>
          <a:bodyPr/>
          <a:lstStyle/>
          <a:p>
            <a:fld id="{D57F1E4F-1CFF-5643-939E-217C01CDF565}" type="slidenum">
              <a:rPr lang="en-US" sz="1400" dirty="0"/>
              <a:pPr/>
              <a:t>13</a:t>
            </a:fld>
            <a:endParaRPr lang="en-GB" sz="14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3D5523-D3A9-4249-98F6-7BBF9592A57E}"/>
                  </a:ext>
                </a:extLst>
              </p:cNvPr>
              <p:cNvSpPr txBox="1"/>
              <p:nvPr/>
            </p:nvSpPr>
            <p:spPr>
              <a:xfrm>
                <a:off x="8091855" y="2163072"/>
                <a:ext cx="2005677" cy="527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ea typeface="Cambria Math" panose="02040503050406030204" pitchFamily="18" charset="0"/>
                            </a:rPr>
                            <m:t>𝑑𝑡</m:t>
                          </m:r>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𝐽</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m:oMathPara>
                </a14:m>
                <a:endParaRPr lang="en-GB"/>
              </a:p>
            </p:txBody>
          </p:sp>
        </mc:Choice>
        <mc:Fallback xmlns="">
          <p:sp>
            <p:nvSpPr>
              <p:cNvPr id="7" name="TextBox 6">
                <a:extLst>
                  <a:ext uri="{FF2B5EF4-FFF2-40B4-BE49-F238E27FC236}">
                    <a16:creationId xmlns:a16="http://schemas.microsoft.com/office/drawing/2014/main" id="{6C3D5523-D3A9-4249-98F6-7BBF9592A57E}"/>
                  </a:ext>
                </a:extLst>
              </p:cNvPr>
              <p:cNvSpPr txBox="1">
                <a:spLocks noRot="1" noChangeAspect="1" noMove="1" noResize="1" noEditPoints="1" noAdjustHandles="1" noChangeArrowheads="1" noChangeShapeType="1" noTextEdit="1"/>
              </p:cNvSpPr>
              <p:nvPr/>
            </p:nvSpPr>
            <p:spPr>
              <a:xfrm>
                <a:off x="8091855" y="2163072"/>
                <a:ext cx="2005677" cy="5275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E0BB94-349F-4849-BE55-37508A31D649}"/>
                  </a:ext>
                </a:extLst>
              </p:cNvPr>
              <p:cNvSpPr txBox="1"/>
              <p:nvPr/>
            </p:nvSpPr>
            <p:spPr>
              <a:xfrm>
                <a:off x="8021021" y="3473356"/>
                <a:ext cx="28332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m:rPr>
                          <m:sty m:val="p"/>
                        </m:rPr>
                        <a:rPr lang="en-GB" b="0" i="0" smtClean="0">
                          <a:latin typeface="Cambria Math" panose="02040503050406030204" pitchFamily="18" charset="0"/>
                        </a:rPr>
                        <m:t>Tr</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𝜌</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m:rPr>
                              <m:sty m:val="p"/>
                            </m:rPr>
                            <a:rPr lang="en-GB" b="0" i="0" smtClean="0">
                              <a:latin typeface="Cambria Math" panose="02040503050406030204" pitchFamily="18" charset="0"/>
                              <a:ea typeface="Cambria Math" panose="02040503050406030204" pitchFamily="18" charset="0"/>
                            </a:rPr>
                            <m:t>ln</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e>
                      </m:d>
                    </m:oMath>
                  </m:oMathPara>
                </a14:m>
                <a:endParaRPr lang="en-GB"/>
              </a:p>
            </p:txBody>
          </p:sp>
        </mc:Choice>
        <mc:Fallback xmlns="">
          <p:sp>
            <p:nvSpPr>
              <p:cNvPr id="8" name="TextBox 7">
                <a:extLst>
                  <a:ext uri="{FF2B5EF4-FFF2-40B4-BE49-F238E27FC236}">
                    <a16:creationId xmlns:a16="http://schemas.microsoft.com/office/drawing/2014/main" id="{41E0BB94-349F-4849-BE55-37508A31D649}"/>
                  </a:ext>
                </a:extLst>
              </p:cNvPr>
              <p:cNvSpPr txBox="1">
                <a:spLocks noRot="1" noChangeAspect="1" noMove="1" noResize="1" noEditPoints="1" noAdjustHandles="1" noChangeArrowheads="1" noChangeShapeType="1" noTextEdit="1"/>
              </p:cNvSpPr>
              <p:nvPr/>
            </p:nvSpPr>
            <p:spPr>
              <a:xfrm>
                <a:off x="8021021" y="3473356"/>
                <a:ext cx="2833276" cy="276999"/>
              </a:xfrm>
              <a:prstGeom prst="rect">
                <a:avLst/>
              </a:prstGeom>
              <a:blipFill>
                <a:blip r:embed="rId5"/>
                <a:stretch>
                  <a:fillRect l="-1290"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4655ED4-0BB2-49C5-83A0-31550CB41CB9}"/>
                  </a:ext>
                </a:extLst>
              </p:cNvPr>
              <p:cNvSpPr txBox="1"/>
              <p:nvPr/>
            </p:nvSpPr>
            <p:spPr>
              <a:xfrm>
                <a:off x="8094571" y="4602305"/>
                <a:ext cx="3115661" cy="405496"/>
              </a:xfrm>
              <a:prstGeom prst="rect">
                <a:avLst/>
              </a:prstGeom>
              <a:noFill/>
            </p:spPr>
            <p:txBody>
              <a:bodyPr wrap="none" lIns="0" tIns="0" rIns="0" bIns="0" rtlCol="0">
                <a:spAutoFit/>
              </a:bodyPr>
              <a:lstStyle/>
              <a:p>
                <a:r>
                  <a:rPr lang="en-GB" b="0"/>
                  <a:t>J</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𝜔</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𝑇</m:t>
                        </m:r>
                      </m:den>
                    </m:f>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𝑑𝑡</m:t>
                        </m:r>
                      </m:den>
                    </m:f>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𝑁</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e>
                    </m:d>
                  </m:oMath>
                </a14:m>
                <a:endParaRPr lang="en-GB"/>
              </a:p>
            </p:txBody>
          </p:sp>
        </mc:Choice>
        <mc:Fallback xmlns="">
          <p:sp>
            <p:nvSpPr>
              <p:cNvPr id="24" name="TextBox 23">
                <a:extLst>
                  <a:ext uri="{FF2B5EF4-FFF2-40B4-BE49-F238E27FC236}">
                    <a16:creationId xmlns:a16="http://schemas.microsoft.com/office/drawing/2014/main" id="{14655ED4-0BB2-49C5-83A0-31550CB41CB9}"/>
                  </a:ext>
                </a:extLst>
              </p:cNvPr>
              <p:cNvSpPr txBox="1">
                <a:spLocks noRot="1" noChangeAspect="1" noMove="1" noResize="1" noEditPoints="1" noAdjustHandles="1" noChangeArrowheads="1" noChangeShapeType="1" noTextEdit="1"/>
              </p:cNvSpPr>
              <p:nvPr/>
            </p:nvSpPr>
            <p:spPr>
              <a:xfrm>
                <a:off x="8094571" y="4602305"/>
                <a:ext cx="3115661" cy="405496"/>
              </a:xfrm>
              <a:prstGeom prst="rect">
                <a:avLst/>
              </a:prstGeom>
              <a:blipFill>
                <a:blip r:embed="rId6"/>
                <a:stretch>
                  <a:fillRect l="-4697" t="-4545" b="-1818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97FC8B8-4E94-4FD7-8C77-EF6611D3A01F}"/>
              </a:ext>
            </a:extLst>
          </p:cNvPr>
          <p:cNvSpPr txBox="1"/>
          <p:nvPr/>
        </p:nvSpPr>
        <p:spPr>
          <a:xfrm>
            <a:off x="7975342" y="1807775"/>
            <a:ext cx="2928432" cy="307777"/>
          </a:xfrm>
          <a:prstGeom prst="rect">
            <a:avLst/>
          </a:prstGeom>
          <a:noFill/>
        </p:spPr>
        <p:txBody>
          <a:bodyPr wrap="square" lIns="91440" tIns="45720" rIns="91440" bIns="45720" rtlCol="0" anchor="t">
            <a:spAutoFit/>
          </a:bodyPr>
          <a:lstStyle/>
          <a:p>
            <a:r>
              <a:rPr lang="en-GB" sz="1400" b="1" u="sng" dirty="0"/>
              <a:t>Entropy balance equation</a:t>
            </a:r>
            <a:endParaRPr lang="en-US" u="sng" dirty="0"/>
          </a:p>
        </p:txBody>
      </p:sp>
      <p:sp>
        <p:nvSpPr>
          <p:cNvPr id="20" name="TextBox 19">
            <a:extLst>
              <a:ext uri="{FF2B5EF4-FFF2-40B4-BE49-F238E27FC236}">
                <a16:creationId xmlns:a16="http://schemas.microsoft.com/office/drawing/2014/main" id="{574DC913-FB1B-4CC3-8021-7FF8CFEBCF41}"/>
              </a:ext>
            </a:extLst>
          </p:cNvPr>
          <p:cNvSpPr txBox="1"/>
          <p:nvPr/>
        </p:nvSpPr>
        <p:spPr>
          <a:xfrm>
            <a:off x="7975343" y="3099458"/>
            <a:ext cx="2928432" cy="307777"/>
          </a:xfrm>
          <a:prstGeom prst="rect">
            <a:avLst/>
          </a:prstGeom>
          <a:noFill/>
        </p:spPr>
        <p:txBody>
          <a:bodyPr wrap="square" lIns="91440" tIns="45720" rIns="91440" bIns="45720" rtlCol="0" anchor="t">
            <a:spAutoFit/>
          </a:bodyPr>
          <a:lstStyle/>
          <a:p>
            <a:r>
              <a:rPr lang="en-GB" sz="1400" b="1" u="sng" dirty="0"/>
              <a:t>Von Neumann Entropy</a:t>
            </a:r>
            <a:endParaRPr lang="en-US" u="sng" dirty="0"/>
          </a:p>
        </p:txBody>
      </p:sp>
      <p:sp>
        <p:nvSpPr>
          <p:cNvPr id="22" name="TextBox 21">
            <a:extLst>
              <a:ext uri="{FF2B5EF4-FFF2-40B4-BE49-F238E27FC236}">
                <a16:creationId xmlns:a16="http://schemas.microsoft.com/office/drawing/2014/main" id="{096E1BF5-B2B4-4663-A7A1-816924EADD93}"/>
              </a:ext>
            </a:extLst>
          </p:cNvPr>
          <p:cNvSpPr txBox="1"/>
          <p:nvPr/>
        </p:nvSpPr>
        <p:spPr>
          <a:xfrm>
            <a:off x="8021806" y="4270336"/>
            <a:ext cx="2928432" cy="307777"/>
          </a:xfrm>
          <a:prstGeom prst="rect">
            <a:avLst/>
          </a:prstGeom>
          <a:noFill/>
        </p:spPr>
        <p:txBody>
          <a:bodyPr wrap="square" lIns="91440" tIns="45720" rIns="91440" bIns="45720" rtlCol="0" anchor="t">
            <a:spAutoFit/>
          </a:bodyPr>
          <a:lstStyle/>
          <a:p>
            <a:r>
              <a:rPr lang="en-GB" sz="1400" b="1" u="sng" dirty="0"/>
              <a:t>Entropy production rate</a:t>
            </a:r>
            <a:endParaRPr lang="en-US" u="sng" dirty="0"/>
          </a:p>
        </p:txBody>
      </p:sp>
    </p:spTree>
    <p:extLst>
      <p:ext uri="{BB962C8B-B14F-4D97-AF65-F5344CB8AC3E}">
        <p14:creationId xmlns:p14="http://schemas.microsoft.com/office/powerpoint/2010/main" val="139105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E4B73-4153-44E6-BBAB-494361D85A4D}"/>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dirty="0"/>
              <a:t>Future considerations</a:t>
            </a:r>
          </a:p>
        </p:txBody>
      </p:sp>
      <p:sp>
        <p:nvSpPr>
          <p:cNvPr id="24" name="Isosceles Triangle 23">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55304D03-5DF3-4942-A71C-2AA653316C08}"/>
              </a:ext>
            </a:extLst>
          </p:cNvPr>
          <p:cNvSpPr>
            <a:spLocks noGrp="1"/>
          </p:cNvSpPr>
          <p:nvPr>
            <p:ph type="body" sz="half" idx="2"/>
          </p:nvPr>
        </p:nvSpPr>
        <p:spPr>
          <a:xfrm>
            <a:off x="1333502" y="2160590"/>
            <a:ext cx="8470898" cy="3429260"/>
          </a:xfrm>
        </p:spPr>
        <p:txBody>
          <a:bodyPr vert="horz" lIns="91440" tIns="45720" rIns="91440" bIns="45720" rtlCol="0">
            <a:normAutofit/>
          </a:bodyPr>
          <a:lstStyle/>
          <a:p>
            <a:pPr>
              <a:buFont typeface="Wingdings 3" charset="2"/>
              <a:buChar char=""/>
            </a:pPr>
            <a:r>
              <a:rPr lang="en-US" sz="1600" b="1" dirty="0"/>
              <a:t> More complex quantum gates?</a:t>
            </a:r>
          </a:p>
          <a:p>
            <a:pPr>
              <a:buFont typeface="Wingdings 3" charset="2"/>
              <a:buChar char=""/>
            </a:pPr>
            <a:endParaRPr lang="en-US" sz="1600" b="1" dirty="0"/>
          </a:p>
          <a:p>
            <a:pPr>
              <a:buFont typeface="Wingdings 3" charset="2"/>
              <a:buChar char=""/>
            </a:pPr>
            <a:r>
              <a:rPr lang="en-US" sz="1600" b="1" dirty="0"/>
              <a:t> Generalize to higher dimensions?</a:t>
            </a:r>
          </a:p>
          <a:p>
            <a:pPr>
              <a:buFont typeface="Wingdings 3" charset="2"/>
              <a:buChar char=""/>
            </a:pPr>
            <a:endParaRPr lang="en-US" sz="1600" b="1" dirty="0"/>
          </a:p>
          <a:p>
            <a:pPr>
              <a:buFont typeface="Wingdings 3" charset="2"/>
              <a:buChar char=""/>
            </a:pPr>
            <a:r>
              <a:rPr lang="en-US" sz="1600" b="1" dirty="0"/>
              <a:t> Multi-leveled systems?</a:t>
            </a:r>
          </a:p>
          <a:p>
            <a:pPr>
              <a:buFont typeface="Wingdings 3" charset="2"/>
              <a:buChar char=""/>
            </a:pPr>
            <a:endParaRPr lang="en-US" sz="1600" b="1" dirty="0"/>
          </a:p>
          <a:p>
            <a:pPr>
              <a:buFont typeface="Wingdings 3" charset="2"/>
              <a:buChar char=""/>
            </a:pPr>
            <a:r>
              <a:rPr lang="en-US" sz="1600" b="1" dirty="0"/>
              <a:t> Heat engines?</a:t>
            </a:r>
          </a:p>
        </p:txBody>
      </p:sp>
      <p:sp>
        <p:nvSpPr>
          <p:cNvPr id="32"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4486DB72-5217-4067-90B4-2F32B6DF603A}"/>
              </a:ext>
            </a:extLst>
          </p:cNvPr>
          <p:cNvSpPr>
            <a:spLocks noGrp="1"/>
          </p:cNvSpPr>
          <p:nvPr>
            <p:ph type="sldNum" sz="quarter" idx="12"/>
          </p:nvPr>
        </p:nvSpPr>
        <p:spPr>
          <a:xfrm>
            <a:off x="10656530" y="6041362"/>
            <a:ext cx="683339" cy="365125"/>
          </a:xfrm>
        </p:spPr>
        <p:txBody>
          <a:bodyPr vert="horz" lIns="91440" tIns="45720" rIns="91440" bIns="45720" rtlCol="0" anchor="ctr">
            <a:normAutofit/>
          </a:bodyPr>
          <a:lstStyle/>
          <a:p>
            <a:pPr>
              <a:spcAft>
                <a:spcPts val="600"/>
              </a:spcAft>
            </a:pPr>
            <a:fld id="{D57F1E4F-1CFF-5643-939E-217C01CDF565}" type="slidenum">
              <a:rPr lang="en-US" sz="1400" kern="1200">
                <a:solidFill>
                  <a:srgbClr val="FFFFFF"/>
                </a:solidFill>
                <a:latin typeface="+mn-lt"/>
                <a:ea typeface="+mn-ea"/>
                <a:cs typeface="+mn-cs"/>
              </a:rPr>
              <a:pPr>
                <a:spcAft>
                  <a:spcPts val="600"/>
                </a:spcAft>
              </a:pPr>
              <a:t>14</a:t>
            </a:fld>
            <a:endParaRPr lang="en-US" sz="1400" kern="1200" dirty="0">
              <a:solidFill>
                <a:srgbClr val="FFFFFF"/>
              </a:solidFill>
              <a:latin typeface="+mn-lt"/>
              <a:ea typeface="+mn-ea"/>
              <a:cs typeface="+mn-cs"/>
            </a:endParaRPr>
          </a:p>
        </p:txBody>
      </p:sp>
      <p:sp>
        <p:nvSpPr>
          <p:cNvPr id="27" name="Title 1">
            <a:extLst>
              <a:ext uri="{FF2B5EF4-FFF2-40B4-BE49-F238E27FC236}">
                <a16:creationId xmlns:a16="http://schemas.microsoft.com/office/drawing/2014/main" id="{E832AB96-E02C-43C1-BFEA-56E01731F5CA}"/>
              </a:ext>
            </a:extLst>
          </p:cNvPr>
          <p:cNvSpPr txBox="1">
            <a:spLocks/>
          </p:cNvSpPr>
          <p:nvPr/>
        </p:nvSpPr>
        <p:spPr>
          <a:xfrm>
            <a:off x="1333502" y="533823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Thank you</a:t>
            </a:r>
          </a:p>
        </p:txBody>
      </p:sp>
    </p:spTree>
    <p:extLst>
      <p:ext uri="{BB962C8B-B14F-4D97-AF65-F5344CB8AC3E}">
        <p14:creationId xmlns:p14="http://schemas.microsoft.com/office/powerpoint/2010/main" val="66459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3B6FD3AF-7780-4C88-AE41-0282ECE98A9B}"/>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57F1E4F-1CFF-5643-939E-217C01CDF565}" type="slidenum">
              <a:rPr lang="en-US" kern="1200" dirty="0">
                <a:solidFill>
                  <a:schemeClr val="accent1"/>
                </a:solidFill>
                <a:latin typeface="+mn-lt"/>
                <a:ea typeface="+mn-ea"/>
                <a:cs typeface="+mn-cs"/>
              </a:rPr>
              <a:pPr>
                <a:spcAft>
                  <a:spcPts val="600"/>
                </a:spcAft>
              </a:pPr>
              <a:t>15</a:t>
            </a:fld>
            <a:endParaRPr lang="en-US" kern="1200" dirty="0">
              <a:solidFill>
                <a:schemeClr val="accent1"/>
              </a:solidFill>
              <a:latin typeface="+mn-lt"/>
              <a:ea typeface="+mn-ea"/>
              <a:cs typeface="+mn-cs"/>
            </a:endParaRPr>
          </a:p>
        </p:txBody>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7FE4C8A1-4036-49E3-AC98-F1A369B5418A}"/>
              </a:ext>
            </a:extLst>
          </p:cNvPr>
          <p:cNvPicPr>
            <a:picLocks noChangeAspect="1"/>
          </p:cNvPicPr>
          <p:nvPr/>
        </p:nvPicPr>
        <p:blipFill>
          <a:blip r:embed="rId2"/>
          <a:stretch>
            <a:fillRect/>
          </a:stretch>
        </p:blipFill>
        <p:spPr>
          <a:xfrm>
            <a:off x="817034" y="1069181"/>
            <a:ext cx="10172700" cy="4200525"/>
          </a:xfrm>
          <a:prstGeom prst="rect">
            <a:avLst/>
          </a:prstGeom>
        </p:spPr>
      </p:pic>
      <p:sp>
        <p:nvSpPr>
          <p:cNvPr id="7" name="Rectangle 6">
            <a:extLst>
              <a:ext uri="{FF2B5EF4-FFF2-40B4-BE49-F238E27FC236}">
                <a16:creationId xmlns:a16="http://schemas.microsoft.com/office/drawing/2014/main" id="{0E42F018-A464-4F5B-8828-7B8DD56C771F}"/>
              </a:ext>
            </a:extLst>
          </p:cNvPr>
          <p:cNvSpPr/>
          <p:nvPr/>
        </p:nvSpPr>
        <p:spPr>
          <a:xfrm>
            <a:off x="4194928" y="942680"/>
            <a:ext cx="3787458" cy="537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75E0ED97-618E-49E4-BA86-2F8BF8E21E73}"/>
              </a:ext>
            </a:extLst>
          </p:cNvPr>
          <p:cNvSpPr txBox="1"/>
          <p:nvPr/>
        </p:nvSpPr>
        <p:spPr>
          <a:xfrm>
            <a:off x="5530479" y="999240"/>
            <a:ext cx="1894788" cy="369332"/>
          </a:xfrm>
          <a:prstGeom prst="rect">
            <a:avLst/>
          </a:prstGeom>
          <a:noFill/>
        </p:spPr>
        <p:txBody>
          <a:bodyPr wrap="square" rtlCol="0">
            <a:spAutoFit/>
          </a:bodyPr>
          <a:lstStyle/>
          <a:p>
            <a:r>
              <a:rPr lang="en-GB" dirty="0"/>
              <a:t>Diabatic basis</a:t>
            </a:r>
          </a:p>
        </p:txBody>
      </p:sp>
      <p:sp>
        <p:nvSpPr>
          <p:cNvPr id="25" name="TextBox 24">
            <a:extLst>
              <a:ext uri="{FF2B5EF4-FFF2-40B4-BE49-F238E27FC236}">
                <a16:creationId xmlns:a16="http://schemas.microsoft.com/office/drawing/2014/main" id="{0139E67D-42FC-47FB-8497-3E42897E8FE1}"/>
              </a:ext>
            </a:extLst>
          </p:cNvPr>
          <p:cNvSpPr txBox="1"/>
          <p:nvPr/>
        </p:nvSpPr>
        <p:spPr>
          <a:xfrm>
            <a:off x="1596130" y="5339647"/>
            <a:ext cx="96029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11: Illustrative example of quantum trajectories for the spin-boson model in the diabatic basis. Right: probability to find the atom in the excited state, for two random sample trajectories starting in the ground state. Left: population of the excited state averaged over 2000 trajectories (red line), compared with the exact solution found from direct integration of the master equation (blue line). </a:t>
            </a:r>
            <a:endParaRPr lang="en-GB" sz="1200" dirty="0"/>
          </a:p>
        </p:txBody>
      </p:sp>
      <p:sp>
        <p:nvSpPr>
          <p:cNvPr id="27" name="Slide Number Placeholder 2">
            <a:extLst>
              <a:ext uri="{FF2B5EF4-FFF2-40B4-BE49-F238E27FC236}">
                <a16:creationId xmlns:a16="http://schemas.microsoft.com/office/drawing/2014/main" id="{571DF551-F1C1-4F59-822D-D87940B89EA9}"/>
              </a:ext>
            </a:extLst>
          </p:cNvPr>
          <p:cNvSpPr txBox="1">
            <a:spLocks/>
          </p:cNvSpPr>
          <p:nvPr/>
        </p:nvSpPr>
        <p:spPr>
          <a:xfrm>
            <a:off x="11113007" y="651706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400" smtClean="0"/>
              <a:pPr/>
              <a:t>15</a:t>
            </a:fld>
            <a:endParaRPr lang="en-GB" sz="1400" dirty="0"/>
          </a:p>
        </p:txBody>
      </p:sp>
    </p:spTree>
    <p:extLst>
      <p:ext uri="{BB962C8B-B14F-4D97-AF65-F5344CB8AC3E}">
        <p14:creationId xmlns:p14="http://schemas.microsoft.com/office/powerpoint/2010/main" val="163785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3B6FD3AF-7780-4C88-AE41-0282ECE98A9B}"/>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57F1E4F-1CFF-5643-939E-217C01CDF565}" type="slidenum">
              <a:rPr lang="en-US" kern="1200" dirty="0">
                <a:solidFill>
                  <a:schemeClr val="accent1"/>
                </a:solidFill>
                <a:latin typeface="+mn-lt"/>
                <a:ea typeface="+mn-ea"/>
                <a:cs typeface="+mn-cs"/>
              </a:rPr>
              <a:pPr>
                <a:spcAft>
                  <a:spcPts val="600"/>
                </a:spcAft>
              </a:pPr>
              <a:t>16</a:t>
            </a:fld>
            <a:endParaRPr lang="en-US" kern="1200" dirty="0">
              <a:solidFill>
                <a:schemeClr val="accent1"/>
              </a:solidFill>
              <a:latin typeface="+mn-lt"/>
              <a:ea typeface="+mn-ea"/>
              <a:cs typeface="+mn-cs"/>
            </a:endParaRPr>
          </a:p>
        </p:txBody>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Chart, histogram&#10;&#10;Description automatically generated">
            <a:extLst>
              <a:ext uri="{FF2B5EF4-FFF2-40B4-BE49-F238E27FC236}">
                <a16:creationId xmlns:a16="http://schemas.microsoft.com/office/drawing/2014/main" id="{341C0F04-54A1-4E15-8361-F4FD4CC23190}"/>
              </a:ext>
            </a:extLst>
          </p:cNvPr>
          <p:cNvPicPr>
            <a:picLocks noChangeAspect="1"/>
          </p:cNvPicPr>
          <p:nvPr/>
        </p:nvPicPr>
        <p:blipFill>
          <a:blip r:embed="rId2"/>
          <a:stretch>
            <a:fillRect/>
          </a:stretch>
        </p:blipFill>
        <p:spPr>
          <a:xfrm>
            <a:off x="1091740" y="1178350"/>
            <a:ext cx="9897121" cy="4254111"/>
          </a:xfrm>
          <a:prstGeom prst="rect">
            <a:avLst/>
          </a:prstGeom>
        </p:spPr>
      </p:pic>
      <p:sp>
        <p:nvSpPr>
          <p:cNvPr id="4" name="Rectangle 3">
            <a:extLst>
              <a:ext uri="{FF2B5EF4-FFF2-40B4-BE49-F238E27FC236}">
                <a16:creationId xmlns:a16="http://schemas.microsoft.com/office/drawing/2014/main" id="{1EA7FC93-1FFC-411B-9F6C-C0361A43D5DB}"/>
              </a:ext>
            </a:extLst>
          </p:cNvPr>
          <p:cNvSpPr/>
          <p:nvPr/>
        </p:nvSpPr>
        <p:spPr>
          <a:xfrm>
            <a:off x="4590854" y="933254"/>
            <a:ext cx="3007349" cy="631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A0EFE709-223B-4E8B-8D3C-1DFD45834F92}"/>
              </a:ext>
            </a:extLst>
          </p:cNvPr>
          <p:cNvSpPr txBox="1"/>
          <p:nvPr/>
        </p:nvSpPr>
        <p:spPr>
          <a:xfrm>
            <a:off x="5515349" y="1056207"/>
            <a:ext cx="1786442" cy="369332"/>
          </a:xfrm>
          <a:prstGeom prst="rect">
            <a:avLst/>
          </a:prstGeom>
          <a:noFill/>
        </p:spPr>
        <p:txBody>
          <a:bodyPr wrap="square" rtlCol="0">
            <a:spAutoFit/>
          </a:bodyPr>
          <a:lstStyle/>
          <a:p>
            <a:r>
              <a:rPr lang="en-GB" dirty="0"/>
              <a:t>Adiabatic basis</a:t>
            </a:r>
          </a:p>
        </p:txBody>
      </p:sp>
      <p:sp>
        <p:nvSpPr>
          <p:cNvPr id="23" name="TextBox 22">
            <a:extLst>
              <a:ext uri="{FF2B5EF4-FFF2-40B4-BE49-F238E27FC236}">
                <a16:creationId xmlns:a16="http://schemas.microsoft.com/office/drawing/2014/main" id="{C51A5693-A43D-42A7-9F5F-058288666239}"/>
              </a:ext>
            </a:extLst>
          </p:cNvPr>
          <p:cNvSpPr txBox="1"/>
          <p:nvPr/>
        </p:nvSpPr>
        <p:spPr>
          <a:xfrm>
            <a:off x="1646865" y="5441197"/>
            <a:ext cx="96029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12: Illustrative example of quantum trajectories for the spin-boson model with tunnelling, working in the energy eigenbasis. Right: population of the excited state for two random sample trajectories propagating in time, one starting in the ground state (solid blue line) and one in the excited state (dashed red line). Left: population of the excited state averaged over 2000 trajectories compared with the exact solution calculated from direct integration of the master equation.</a:t>
            </a:r>
            <a:endParaRPr lang="en-GB" sz="1200" dirty="0"/>
          </a:p>
        </p:txBody>
      </p:sp>
      <p:sp>
        <p:nvSpPr>
          <p:cNvPr id="25" name="Slide Number Placeholder 2">
            <a:extLst>
              <a:ext uri="{FF2B5EF4-FFF2-40B4-BE49-F238E27FC236}">
                <a16:creationId xmlns:a16="http://schemas.microsoft.com/office/drawing/2014/main" id="{A58B75EF-99AE-47F3-A235-0630D3572A11}"/>
              </a:ext>
            </a:extLst>
          </p:cNvPr>
          <p:cNvSpPr txBox="1">
            <a:spLocks/>
          </p:cNvSpPr>
          <p:nvPr/>
        </p:nvSpPr>
        <p:spPr>
          <a:xfrm>
            <a:off x="11113007" y="6517067"/>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400" smtClean="0"/>
              <a:pPr/>
              <a:t>16</a:t>
            </a:fld>
            <a:endParaRPr lang="en-GB" sz="1400" dirty="0"/>
          </a:p>
        </p:txBody>
      </p:sp>
    </p:spTree>
    <p:extLst>
      <p:ext uri="{BB962C8B-B14F-4D97-AF65-F5344CB8AC3E}">
        <p14:creationId xmlns:p14="http://schemas.microsoft.com/office/powerpoint/2010/main" val="155610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1EA7FC93-1FFC-411B-9F6C-C0361A43D5DB}"/>
              </a:ext>
            </a:extLst>
          </p:cNvPr>
          <p:cNvSpPr/>
          <p:nvPr/>
        </p:nvSpPr>
        <p:spPr>
          <a:xfrm>
            <a:off x="4590854" y="933254"/>
            <a:ext cx="3007349" cy="6315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2">
            <a:extLst>
              <a:ext uri="{FF2B5EF4-FFF2-40B4-BE49-F238E27FC236}">
                <a16:creationId xmlns:a16="http://schemas.microsoft.com/office/drawing/2014/main" id="{8E66C88B-23B3-4032-920F-26E29C144328}"/>
              </a:ext>
            </a:extLst>
          </p:cNvPr>
          <p:cNvSpPr txBox="1">
            <a:spLocks/>
          </p:cNvSpPr>
          <p:nvPr/>
        </p:nvSpPr>
        <p:spPr>
          <a:xfrm>
            <a:off x="11089070"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400" smtClean="0"/>
              <a:pPr/>
              <a:t>17</a:t>
            </a:fld>
            <a:endParaRPr lang="en-GB" sz="1400" dirty="0"/>
          </a:p>
        </p:txBody>
      </p:sp>
      <p:pic>
        <p:nvPicPr>
          <p:cNvPr id="3" name="Picture 2">
            <a:extLst>
              <a:ext uri="{FF2B5EF4-FFF2-40B4-BE49-F238E27FC236}">
                <a16:creationId xmlns:a16="http://schemas.microsoft.com/office/drawing/2014/main" id="{401BCD43-031F-491B-8951-1B7EC783E611}"/>
              </a:ext>
            </a:extLst>
          </p:cNvPr>
          <p:cNvPicPr>
            <a:picLocks noChangeAspect="1"/>
          </p:cNvPicPr>
          <p:nvPr/>
        </p:nvPicPr>
        <p:blipFill>
          <a:blip r:embed="rId2"/>
          <a:stretch>
            <a:fillRect/>
          </a:stretch>
        </p:blipFill>
        <p:spPr>
          <a:xfrm>
            <a:off x="6409137" y="456146"/>
            <a:ext cx="3961406" cy="2955661"/>
          </a:xfrm>
          <a:prstGeom prst="rect">
            <a:avLst/>
          </a:prstGeom>
        </p:spPr>
      </p:pic>
      <p:pic>
        <p:nvPicPr>
          <p:cNvPr id="6" name="Picture 5">
            <a:extLst>
              <a:ext uri="{FF2B5EF4-FFF2-40B4-BE49-F238E27FC236}">
                <a16:creationId xmlns:a16="http://schemas.microsoft.com/office/drawing/2014/main" id="{720C954A-8586-4E6E-B1AE-B34403F89EB8}"/>
              </a:ext>
            </a:extLst>
          </p:cNvPr>
          <p:cNvPicPr>
            <a:picLocks noChangeAspect="1"/>
          </p:cNvPicPr>
          <p:nvPr/>
        </p:nvPicPr>
        <p:blipFill>
          <a:blip r:embed="rId3"/>
          <a:stretch>
            <a:fillRect/>
          </a:stretch>
        </p:blipFill>
        <p:spPr>
          <a:xfrm>
            <a:off x="2122748" y="472590"/>
            <a:ext cx="3766909" cy="2885292"/>
          </a:xfrm>
          <a:prstGeom prst="rect">
            <a:avLst/>
          </a:prstGeom>
        </p:spPr>
      </p:pic>
      <p:pic>
        <p:nvPicPr>
          <p:cNvPr id="8" name="Picture 7">
            <a:extLst>
              <a:ext uri="{FF2B5EF4-FFF2-40B4-BE49-F238E27FC236}">
                <a16:creationId xmlns:a16="http://schemas.microsoft.com/office/drawing/2014/main" id="{697E06B8-4219-4883-8F5C-5DC4E4D60E99}"/>
              </a:ext>
            </a:extLst>
          </p:cNvPr>
          <p:cNvPicPr>
            <a:picLocks noChangeAspect="1"/>
          </p:cNvPicPr>
          <p:nvPr/>
        </p:nvPicPr>
        <p:blipFill>
          <a:blip r:embed="rId4"/>
          <a:stretch>
            <a:fillRect/>
          </a:stretch>
        </p:blipFill>
        <p:spPr>
          <a:xfrm>
            <a:off x="1955799" y="3469575"/>
            <a:ext cx="3999783" cy="2938616"/>
          </a:xfrm>
          <a:prstGeom prst="rect">
            <a:avLst/>
          </a:prstGeom>
        </p:spPr>
      </p:pic>
      <p:sp>
        <p:nvSpPr>
          <p:cNvPr id="25" name="TextBox 24">
            <a:extLst>
              <a:ext uri="{FF2B5EF4-FFF2-40B4-BE49-F238E27FC236}">
                <a16:creationId xmlns:a16="http://schemas.microsoft.com/office/drawing/2014/main" id="{1F432526-7804-4D80-95B7-9A08B5E4B688}"/>
              </a:ext>
            </a:extLst>
          </p:cNvPr>
          <p:cNvSpPr txBox="1"/>
          <p:nvPr/>
        </p:nvSpPr>
        <p:spPr>
          <a:xfrm>
            <a:off x="6652327" y="3643927"/>
            <a:ext cx="371616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13: Graphs showing the cumulative heat and work in 3 different regimes: top left is the diabatic regime with t</a:t>
            </a:r>
            <a:r>
              <a:rPr lang="en-GB" sz="1050" dirty="0">
                <a:ea typeface="+mn-lt"/>
                <a:cs typeface="+mn-lt"/>
              </a:rPr>
              <a:t>max</a:t>
            </a:r>
            <a:r>
              <a:rPr lang="en-GB" sz="1200" dirty="0">
                <a:ea typeface="+mn-lt"/>
                <a:cs typeface="+mn-lt"/>
              </a:rPr>
              <a:t> = 20, top right is a middling regime with t</a:t>
            </a:r>
            <a:r>
              <a:rPr lang="en-GB" sz="1050" dirty="0">
                <a:ea typeface="+mn-lt"/>
                <a:cs typeface="+mn-lt"/>
              </a:rPr>
              <a:t>max</a:t>
            </a:r>
            <a:r>
              <a:rPr lang="en-GB" sz="1200" dirty="0">
                <a:ea typeface="+mn-lt"/>
                <a:cs typeface="+mn-lt"/>
              </a:rPr>
              <a:t> = 200, bottom right is the adiabatic regime with t</a:t>
            </a:r>
            <a:r>
              <a:rPr lang="en-GB" sz="1050" dirty="0">
                <a:ea typeface="+mn-lt"/>
                <a:cs typeface="+mn-lt"/>
              </a:rPr>
              <a:t>max</a:t>
            </a:r>
            <a:r>
              <a:rPr lang="en-GB" sz="1200" dirty="0">
                <a:ea typeface="+mn-lt"/>
                <a:cs typeface="+mn-lt"/>
              </a:rPr>
              <a:t> = 20,000.</a:t>
            </a:r>
            <a:endParaRPr lang="en-GB" sz="1200" dirty="0"/>
          </a:p>
        </p:txBody>
      </p:sp>
    </p:spTree>
    <p:extLst>
      <p:ext uri="{BB962C8B-B14F-4D97-AF65-F5344CB8AC3E}">
        <p14:creationId xmlns:p14="http://schemas.microsoft.com/office/powerpoint/2010/main" val="2516153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Slide Number Placeholder 2">
            <a:extLst>
              <a:ext uri="{FF2B5EF4-FFF2-40B4-BE49-F238E27FC236}">
                <a16:creationId xmlns:a16="http://schemas.microsoft.com/office/drawing/2014/main" id="{8E66C88B-23B3-4032-920F-26E29C144328}"/>
              </a:ext>
            </a:extLst>
          </p:cNvPr>
          <p:cNvSpPr txBox="1">
            <a:spLocks/>
          </p:cNvSpPr>
          <p:nvPr/>
        </p:nvSpPr>
        <p:spPr>
          <a:xfrm>
            <a:off x="11089070" y="649287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z="1400" smtClean="0"/>
              <a:pPr/>
              <a:t>18</a:t>
            </a:fld>
            <a:endParaRPr lang="en-GB" sz="1400" dirty="0"/>
          </a:p>
        </p:txBody>
      </p:sp>
      <p:pic>
        <p:nvPicPr>
          <p:cNvPr id="5" name="Picture 4">
            <a:extLst>
              <a:ext uri="{FF2B5EF4-FFF2-40B4-BE49-F238E27FC236}">
                <a16:creationId xmlns:a16="http://schemas.microsoft.com/office/drawing/2014/main" id="{0597C450-FB74-4F86-B8D7-D2AACDDA2407}"/>
              </a:ext>
            </a:extLst>
          </p:cNvPr>
          <p:cNvPicPr>
            <a:picLocks noChangeAspect="1"/>
          </p:cNvPicPr>
          <p:nvPr/>
        </p:nvPicPr>
        <p:blipFill>
          <a:blip r:embed="rId2"/>
          <a:stretch>
            <a:fillRect/>
          </a:stretch>
        </p:blipFill>
        <p:spPr>
          <a:xfrm>
            <a:off x="1671830" y="3474727"/>
            <a:ext cx="4087075" cy="3018148"/>
          </a:xfrm>
          <a:prstGeom prst="rect">
            <a:avLst/>
          </a:prstGeom>
        </p:spPr>
      </p:pic>
      <p:pic>
        <p:nvPicPr>
          <p:cNvPr id="9" name="Picture 8">
            <a:extLst>
              <a:ext uri="{FF2B5EF4-FFF2-40B4-BE49-F238E27FC236}">
                <a16:creationId xmlns:a16="http://schemas.microsoft.com/office/drawing/2014/main" id="{B31F535C-C0F1-4489-AD32-227E5A981EA3}"/>
              </a:ext>
            </a:extLst>
          </p:cNvPr>
          <p:cNvPicPr>
            <a:picLocks noChangeAspect="1"/>
          </p:cNvPicPr>
          <p:nvPr/>
        </p:nvPicPr>
        <p:blipFill>
          <a:blip r:embed="rId3"/>
          <a:stretch>
            <a:fillRect/>
          </a:stretch>
        </p:blipFill>
        <p:spPr>
          <a:xfrm>
            <a:off x="6112958" y="410852"/>
            <a:ext cx="4123244" cy="3044857"/>
          </a:xfrm>
          <a:prstGeom prst="rect">
            <a:avLst/>
          </a:prstGeom>
        </p:spPr>
      </p:pic>
      <p:pic>
        <p:nvPicPr>
          <p:cNvPr id="27" name="Picture 26">
            <a:extLst>
              <a:ext uri="{FF2B5EF4-FFF2-40B4-BE49-F238E27FC236}">
                <a16:creationId xmlns:a16="http://schemas.microsoft.com/office/drawing/2014/main" id="{6C9111B0-0C51-4E39-83F6-D7E4E2926738}"/>
              </a:ext>
            </a:extLst>
          </p:cNvPr>
          <p:cNvPicPr>
            <a:picLocks noChangeAspect="1"/>
          </p:cNvPicPr>
          <p:nvPr/>
        </p:nvPicPr>
        <p:blipFill>
          <a:blip r:embed="rId4"/>
          <a:stretch>
            <a:fillRect/>
          </a:stretch>
        </p:blipFill>
        <p:spPr>
          <a:xfrm>
            <a:off x="1671830" y="410852"/>
            <a:ext cx="4087075" cy="3018148"/>
          </a:xfrm>
          <a:prstGeom prst="rect">
            <a:avLst/>
          </a:prstGeom>
        </p:spPr>
      </p:pic>
      <p:sp>
        <p:nvSpPr>
          <p:cNvPr id="28" name="TextBox 27">
            <a:extLst>
              <a:ext uri="{FF2B5EF4-FFF2-40B4-BE49-F238E27FC236}">
                <a16:creationId xmlns:a16="http://schemas.microsoft.com/office/drawing/2014/main" id="{E03C24A2-6DE8-4809-AE28-6988CED75BE0}"/>
              </a:ext>
            </a:extLst>
          </p:cNvPr>
          <p:cNvSpPr txBox="1"/>
          <p:nvPr/>
        </p:nvSpPr>
        <p:spPr>
          <a:xfrm>
            <a:off x="6578989" y="3693005"/>
            <a:ext cx="371616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a:t>
            </a:r>
            <a:r>
              <a:rPr lang="en-GB" sz="1200">
                <a:ea typeface="+mn-lt"/>
                <a:cs typeface="+mn-lt"/>
              </a:rPr>
              <a:t>14</a:t>
            </a:r>
            <a:r>
              <a:rPr lang="en-GB" sz="1200" dirty="0">
                <a:ea typeface="+mn-lt"/>
                <a:cs typeface="+mn-lt"/>
              </a:rPr>
              <a:t>: Graphs showing the spin-state populations in 3 different regimes: top left is the diabatic regime with </a:t>
            </a:r>
            <a:r>
              <a:rPr lang="en-GB" sz="1200" err="1">
                <a:ea typeface="+mn-lt"/>
                <a:cs typeface="+mn-lt"/>
              </a:rPr>
              <a:t>t</a:t>
            </a:r>
            <a:r>
              <a:rPr lang="en-GB" sz="1050" err="1">
                <a:ea typeface="+mn-lt"/>
                <a:cs typeface="+mn-lt"/>
              </a:rPr>
              <a:t>max</a:t>
            </a:r>
            <a:r>
              <a:rPr lang="en-GB" sz="1200" dirty="0">
                <a:ea typeface="+mn-lt"/>
                <a:cs typeface="+mn-lt"/>
              </a:rPr>
              <a:t> = 20, top right is a middling regime with </a:t>
            </a:r>
            <a:r>
              <a:rPr lang="en-GB" sz="1200" err="1">
                <a:ea typeface="+mn-lt"/>
                <a:cs typeface="+mn-lt"/>
              </a:rPr>
              <a:t>t</a:t>
            </a:r>
            <a:r>
              <a:rPr lang="en-GB" sz="1050" err="1">
                <a:ea typeface="+mn-lt"/>
                <a:cs typeface="+mn-lt"/>
              </a:rPr>
              <a:t>max</a:t>
            </a:r>
            <a:r>
              <a:rPr lang="en-GB" sz="1200" dirty="0">
                <a:ea typeface="+mn-lt"/>
                <a:cs typeface="+mn-lt"/>
              </a:rPr>
              <a:t> = 200, bottom right is the adiabatic regime with </a:t>
            </a:r>
            <a:r>
              <a:rPr lang="en-GB" sz="1200" err="1">
                <a:ea typeface="+mn-lt"/>
                <a:cs typeface="+mn-lt"/>
              </a:rPr>
              <a:t>t</a:t>
            </a:r>
            <a:r>
              <a:rPr lang="en-GB" sz="1050" err="1">
                <a:ea typeface="+mn-lt"/>
                <a:cs typeface="+mn-lt"/>
              </a:rPr>
              <a:t>max</a:t>
            </a:r>
            <a:r>
              <a:rPr lang="en-GB" sz="1200" dirty="0">
                <a:ea typeface="+mn-lt"/>
                <a:cs typeface="+mn-lt"/>
              </a:rPr>
              <a:t> = 20,000.</a:t>
            </a:r>
            <a:endParaRPr lang="en-GB" sz="1200" dirty="0"/>
          </a:p>
        </p:txBody>
      </p:sp>
    </p:spTree>
    <p:extLst>
      <p:ext uri="{BB962C8B-B14F-4D97-AF65-F5344CB8AC3E}">
        <p14:creationId xmlns:p14="http://schemas.microsoft.com/office/powerpoint/2010/main" val="351616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86933" y="609600"/>
            <a:ext cx="10197494" cy="1099457"/>
          </a:xfrm>
        </p:spPr>
        <p:txBody>
          <a:bodyPr>
            <a:normAutofit fontScale="90000"/>
          </a:bodyPr>
          <a:lstStyle/>
          <a:p>
            <a:r>
              <a:rPr lang="en-US"/>
              <a:t>Mathematical formalism of open quantum systems</a:t>
            </a:r>
          </a:p>
        </p:txBody>
      </p:sp>
      <p:sp>
        <p:nvSpPr>
          <p:cNvPr id="99" name="Isosceles Triangle 9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6F28FF0-A978-4284-91DA-704FA6224C0D}"/>
                  </a:ext>
                </a:extLst>
              </p:cNvPr>
              <p:cNvSpPr txBox="1"/>
              <p:nvPr/>
            </p:nvSpPr>
            <p:spPr>
              <a:xfrm>
                <a:off x="9111772" y="1769296"/>
                <a:ext cx="2446952" cy="672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𝜌</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i="1">
                          <a:latin typeface="Cambria Math" panose="02040503050406030204" pitchFamily="18" charset="0"/>
                          <a:ea typeface="Cambria Math" panose="02040503050406030204" pitchFamily="18" charset="0"/>
                        </a:rPr>
                        <m:t>≡</m:t>
                      </m:r>
                      <m:nary>
                        <m:naryPr>
                          <m:chr m:val="∑"/>
                          <m:supHide m:val="on"/>
                          <m:ctrlPr>
                            <a:rPr lang="en-GB" i="1" smtClean="0">
                              <a:latin typeface="Cambria Math" panose="02040503050406030204" pitchFamily="18" charset="0"/>
                              <a:ea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𝑖</m:t>
                          </m:r>
                        </m:sub>
                        <m:sup/>
                        <m:e>
                          <m:d>
                            <m:dPr>
                              <m:begChr m:val="|"/>
                              <m:endChr m:val=""/>
                              <m:ctrlPr>
                                <a:rPr lang="en-GB" i="1">
                                  <a:latin typeface="Cambria Math" panose="02040503050406030204" pitchFamily="18" charset="0"/>
                                  <a:ea typeface="Cambria Math" panose="02040503050406030204" pitchFamily="18" charset="0"/>
                                </a:rPr>
                              </m:ctrlPr>
                            </m:dPr>
                            <m:e>
                              <m:d>
                                <m:dPr>
                                  <m:begChr m:val=""/>
                                  <m:endChr m:val="⟩"/>
                                  <m:ctrlPr>
                                    <a:rPr lang="en-GB" i="1">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e>
                              </m:d>
                            </m:e>
                          </m:d>
                          <m:d>
                            <m:dPr>
                              <m:begChr m:val="⟨"/>
                              <m:endChr m:val=""/>
                              <m:ctrlPr>
                                <a:rPr lang="en-GB" i="1">
                                  <a:latin typeface="Cambria Math" panose="02040503050406030204" pitchFamily="18" charset="0"/>
                                  <a:ea typeface="Cambria Math" panose="02040503050406030204" pitchFamily="18" charset="0"/>
                                </a:rPr>
                              </m:ctrlPr>
                            </m:dPr>
                            <m:e>
                              <m:d>
                                <m:dPr>
                                  <m:begChr m:val=""/>
                                  <m:endChr m:val="|"/>
                                  <m:ctrlPr>
                                    <a:rPr lang="en-GB" i="1">
                                      <a:latin typeface="Cambria Math" panose="02040503050406030204" pitchFamily="18" charset="0"/>
                                      <a:ea typeface="Cambria Math" panose="02040503050406030204" pitchFamily="18" charset="0"/>
                                    </a:rPr>
                                  </m:ctrlPr>
                                </m:dPr>
                                <m:e>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𝑡</m:t>
                                  </m:r>
                                  <m:r>
                                    <a:rPr lang="en-GB" i="1">
                                      <a:latin typeface="Cambria Math" panose="02040503050406030204" pitchFamily="18" charset="0"/>
                                      <a:ea typeface="Cambria Math" panose="02040503050406030204" pitchFamily="18" charset="0"/>
                                    </a:rPr>
                                    <m:t>)</m:t>
                                  </m:r>
                                </m:e>
                              </m:d>
                            </m:e>
                          </m:d>
                        </m:e>
                      </m:nary>
                    </m:oMath>
                  </m:oMathPara>
                </a14:m>
                <a:endParaRPr lang="en-GB" dirty="0"/>
              </a:p>
            </p:txBody>
          </p:sp>
        </mc:Choice>
        <mc:Fallback xmlns="">
          <p:sp>
            <p:nvSpPr>
              <p:cNvPr id="20" name="TextBox 19">
                <a:extLst>
                  <a:ext uri="{FF2B5EF4-FFF2-40B4-BE49-F238E27FC236}">
                    <a16:creationId xmlns:a16="http://schemas.microsoft.com/office/drawing/2014/main" id="{76F28FF0-A978-4284-91DA-704FA6224C0D}"/>
                  </a:ext>
                </a:extLst>
              </p:cNvPr>
              <p:cNvSpPr txBox="1">
                <a:spLocks noRot="1" noChangeAspect="1" noMove="1" noResize="1" noEditPoints="1" noAdjustHandles="1" noChangeArrowheads="1" noChangeShapeType="1" noTextEdit="1"/>
              </p:cNvSpPr>
              <p:nvPr/>
            </p:nvSpPr>
            <p:spPr>
              <a:xfrm>
                <a:off x="9111772" y="1769296"/>
                <a:ext cx="2446952" cy="67223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3B41891-E167-437D-AA2D-12A5C67F96DB}"/>
                  </a:ext>
                </a:extLst>
              </p:cNvPr>
              <p:cNvSpPr txBox="1"/>
              <p:nvPr/>
            </p:nvSpPr>
            <p:spPr>
              <a:xfrm>
                <a:off x="9120236" y="2680303"/>
                <a:ext cx="2438488"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m:t>
                          </m:r>
                        </m:num>
                        <m:den>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i="1" smtClean="0">
                          <a:latin typeface="Cambria Math" panose="02040503050406030204" pitchFamily="18" charset="0"/>
                          <a:ea typeface="Cambria Math" panose="02040503050406030204" pitchFamily="18" charset="0"/>
                        </a:rPr>
                        <m:t>𝜌</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d>
                        <m:dPr>
                          <m:begChr m:val="["/>
                          <m:end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𝐻</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21" name="TextBox 20">
                <a:extLst>
                  <a:ext uri="{FF2B5EF4-FFF2-40B4-BE49-F238E27FC236}">
                    <a16:creationId xmlns:a16="http://schemas.microsoft.com/office/drawing/2014/main" id="{43B41891-E167-437D-AA2D-12A5C67F96DB}"/>
                  </a:ext>
                </a:extLst>
              </p:cNvPr>
              <p:cNvSpPr txBox="1">
                <a:spLocks noRot="1" noChangeAspect="1" noMove="1" noResize="1" noEditPoints="1" noAdjustHandles="1" noChangeArrowheads="1" noChangeShapeType="1" noTextEdit="1"/>
              </p:cNvSpPr>
              <p:nvPr/>
            </p:nvSpPr>
            <p:spPr>
              <a:xfrm>
                <a:off x="9120236" y="2680303"/>
                <a:ext cx="2438488" cy="5266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31F9C82-399B-45A8-BF3C-7E1460F98CFA}"/>
                  </a:ext>
                </a:extLst>
              </p:cNvPr>
              <p:cNvSpPr txBox="1"/>
              <p:nvPr/>
            </p:nvSpPr>
            <p:spPr>
              <a:xfrm>
                <a:off x="9159153" y="3500337"/>
                <a:ext cx="13650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𝐼</m:t>
                          </m:r>
                        </m:sub>
                      </m:sSub>
                    </m:oMath>
                  </m:oMathPara>
                </a14:m>
                <a:endParaRPr lang="en-GB" dirty="0"/>
              </a:p>
            </p:txBody>
          </p:sp>
        </mc:Choice>
        <mc:Fallback xmlns="">
          <p:sp>
            <p:nvSpPr>
              <p:cNvPr id="22" name="TextBox 21">
                <a:extLst>
                  <a:ext uri="{FF2B5EF4-FFF2-40B4-BE49-F238E27FC236}">
                    <a16:creationId xmlns:a16="http://schemas.microsoft.com/office/drawing/2014/main" id="{331F9C82-399B-45A8-BF3C-7E1460F98CFA}"/>
                  </a:ext>
                </a:extLst>
              </p:cNvPr>
              <p:cNvSpPr txBox="1">
                <a:spLocks noRot="1" noChangeAspect="1" noMove="1" noResize="1" noEditPoints="1" noAdjustHandles="1" noChangeArrowheads="1" noChangeShapeType="1" noTextEdit="1"/>
              </p:cNvSpPr>
              <p:nvPr/>
            </p:nvSpPr>
            <p:spPr>
              <a:xfrm>
                <a:off x="9159153" y="3500337"/>
                <a:ext cx="1365053" cy="276999"/>
              </a:xfrm>
              <a:prstGeom prst="rect">
                <a:avLst/>
              </a:prstGeom>
              <a:blipFill>
                <a:blip r:embed="rId4"/>
                <a:stretch>
                  <a:fillRect l="-3125" r="-893"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CFEDEC7-445A-45D5-8DF0-BF6D0BB426A6}"/>
                  </a:ext>
                </a:extLst>
              </p:cNvPr>
              <p:cNvSpPr txBox="1"/>
              <p:nvPr/>
            </p:nvSpPr>
            <p:spPr>
              <a:xfrm>
                <a:off x="9156911" y="4147758"/>
                <a:ext cx="2356671" cy="3436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𝑂</m:t>
                              </m:r>
                            </m:e>
                          </m:acc>
                        </m:e>
                      </m:acc>
                      <m:r>
                        <a:rPr lang="en-GB" i="1" smtClean="0">
                          <a:latin typeface="Cambria Math" panose="02040503050406030204" pitchFamily="18" charset="0"/>
                          <a:ea typeface="Cambria Math" panose="02040503050406030204" pitchFamily="18" charset="0"/>
                        </a:rPr>
                        <m:t>≡</m:t>
                      </m:r>
                      <m:sSubSup>
                        <m:sSubSupPr>
                          <m:ctrlPr>
                            <a:rPr lang="en-GB"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𝑈</m:t>
                          </m:r>
                        </m:e>
                        <m:sub>
                          <m:r>
                            <a:rPr lang="en-GB" b="0" i="1" smtClean="0">
                              <a:latin typeface="Cambria Math" panose="02040503050406030204" pitchFamily="18" charset="0"/>
                              <a:ea typeface="Cambria Math" panose="02040503050406030204" pitchFamily="18" charset="0"/>
                            </a:rPr>
                            <m:t>0</m:t>
                          </m:r>
                        </m:sub>
                        <m:sup>
                          <m:r>
                            <a:rPr lang="en-GB" i="1" smtClean="0">
                              <a:latin typeface="Cambria Math" panose="02040503050406030204" pitchFamily="18" charset="0"/>
                              <a:ea typeface="Cambria Math" panose="02040503050406030204" pitchFamily="18" charset="0"/>
                            </a:rPr>
                            <m:t>†</m:t>
                          </m:r>
                        </m:sup>
                      </m:sSub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𝑡</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𝑂</m:t>
                          </m:r>
                        </m:e>
                      </m:acc>
                      <m:sSub>
                        <m:sSubPr>
                          <m:ctrlPr>
                            <a:rPr lang="en-GB"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0</m:t>
                          </m:r>
                        </m:sub>
                      </m:sSub>
                      <m:r>
                        <a:rPr lang="en-GB" b="0" i="1" smtClean="0">
                          <a:latin typeface="Cambria Math" panose="02040503050406030204" pitchFamily="18" charset="0"/>
                        </a:rPr>
                        <m:t>)</m:t>
                      </m:r>
                    </m:oMath>
                  </m:oMathPara>
                </a14:m>
                <a:endParaRPr lang="en-GB" dirty="0"/>
              </a:p>
            </p:txBody>
          </p:sp>
        </mc:Choice>
        <mc:Fallback xmlns="">
          <p:sp>
            <p:nvSpPr>
              <p:cNvPr id="23" name="TextBox 22">
                <a:extLst>
                  <a:ext uri="{FF2B5EF4-FFF2-40B4-BE49-F238E27FC236}">
                    <a16:creationId xmlns:a16="http://schemas.microsoft.com/office/drawing/2014/main" id="{3CFEDEC7-445A-45D5-8DF0-BF6D0BB426A6}"/>
                  </a:ext>
                </a:extLst>
              </p:cNvPr>
              <p:cNvSpPr txBox="1">
                <a:spLocks noRot="1" noChangeAspect="1" noMove="1" noResize="1" noEditPoints="1" noAdjustHandles="1" noChangeArrowheads="1" noChangeShapeType="1" noTextEdit="1"/>
              </p:cNvSpPr>
              <p:nvPr/>
            </p:nvSpPr>
            <p:spPr>
              <a:xfrm>
                <a:off x="9156911" y="4147758"/>
                <a:ext cx="2356671" cy="343684"/>
              </a:xfrm>
              <a:prstGeom prst="rect">
                <a:avLst/>
              </a:prstGeom>
              <a:blipFill>
                <a:blip r:embed="rId5"/>
                <a:stretch>
                  <a:fillRect l="-1550" t="-12281" r="-2842" b="-24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FC476C-F452-48D5-8303-DBA18C532F86}"/>
                  </a:ext>
                </a:extLst>
              </p:cNvPr>
              <p:cNvSpPr txBox="1"/>
              <p:nvPr/>
            </p:nvSpPr>
            <p:spPr>
              <a:xfrm>
                <a:off x="9156911" y="4826595"/>
                <a:ext cx="18803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𝑠</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𝑇𝑟</m:t>
                          </m:r>
                        </m:e>
                        <m:sub>
                          <m:r>
                            <a:rPr lang="en-GB" b="0" i="1" smtClean="0">
                              <a:latin typeface="Cambria Math" panose="02040503050406030204" pitchFamily="18" charset="0"/>
                            </a:rPr>
                            <m:t>𝐸</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85FC476C-F452-48D5-8303-DBA18C532F86}"/>
                  </a:ext>
                </a:extLst>
              </p:cNvPr>
              <p:cNvSpPr txBox="1">
                <a:spLocks noRot="1" noChangeAspect="1" noMove="1" noResize="1" noEditPoints="1" noAdjustHandles="1" noChangeArrowheads="1" noChangeShapeType="1" noTextEdit="1"/>
              </p:cNvSpPr>
              <p:nvPr/>
            </p:nvSpPr>
            <p:spPr>
              <a:xfrm>
                <a:off x="9156911" y="4826595"/>
                <a:ext cx="1880323" cy="276999"/>
              </a:xfrm>
              <a:prstGeom prst="rect">
                <a:avLst/>
              </a:prstGeom>
              <a:blipFill>
                <a:blip r:embed="rId6"/>
                <a:stretch>
                  <a:fillRect l="-2265" r="-3883" b="-3777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B35B8CA-98D8-4314-AB9A-7C72087F9940}"/>
              </a:ext>
            </a:extLst>
          </p:cNvPr>
          <p:cNvGrpSpPr/>
          <p:nvPr/>
        </p:nvGrpSpPr>
        <p:grpSpPr>
          <a:xfrm>
            <a:off x="883008" y="1893763"/>
            <a:ext cx="5340239" cy="3621701"/>
            <a:chOff x="683555" y="1669305"/>
            <a:chExt cx="5512134" cy="3738276"/>
          </a:xfrm>
        </p:grpSpPr>
        <p:sp>
          <p:nvSpPr>
            <p:cNvPr id="26" name="Oval 25">
              <a:extLst>
                <a:ext uri="{FF2B5EF4-FFF2-40B4-BE49-F238E27FC236}">
                  <a16:creationId xmlns:a16="http://schemas.microsoft.com/office/drawing/2014/main" id="{96939A23-2D3C-40A6-B896-1A233AD17A3B}"/>
                </a:ext>
              </a:extLst>
            </p:cNvPr>
            <p:cNvSpPr/>
            <p:nvPr/>
          </p:nvSpPr>
          <p:spPr>
            <a:xfrm>
              <a:off x="1043263" y="1669305"/>
              <a:ext cx="4870199" cy="2829613"/>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C4D46BA-35FA-4E90-8EBC-7DA74D288210}"/>
                </a:ext>
              </a:extLst>
            </p:cNvPr>
            <p:cNvSpPr/>
            <p:nvPr/>
          </p:nvSpPr>
          <p:spPr>
            <a:xfrm>
              <a:off x="1210118" y="2401640"/>
              <a:ext cx="2157274" cy="1364942"/>
            </a:xfrm>
            <a:prstGeom prst="ellipse">
              <a:avLst/>
            </a:prstGeom>
            <a:solidFill>
              <a:srgbClr val="92D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Left-Right 27">
              <a:extLst>
                <a:ext uri="{FF2B5EF4-FFF2-40B4-BE49-F238E27FC236}">
                  <a16:creationId xmlns:a16="http://schemas.microsoft.com/office/drawing/2014/main" id="{15BFAF54-08B3-4A0E-AE73-0401D3338131}"/>
                </a:ext>
              </a:extLst>
            </p:cNvPr>
            <p:cNvSpPr/>
            <p:nvPr/>
          </p:nvSpPr>
          <p:spPr>
            <a:xfrm>
              <a:off x="2816976" y="2851071"/>
              <a:ext cx="1313895" cy="452761"/>
            </a:xfrm>
            <a:prstGeom prst="leftRightArrow">
              <a:avLst/>
            </a:prstGeom>
            <a:solidFill>
              <a:srgbClr val="DE7E9C"/>
            </a:solidFill>
            <a:ln>
              <a:solidFill>
                <a:srgbClr val="E49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ECAB797-4C18-42B8-B9DB-3FC49E30C42C}"/>
                </a:ext>
              </a:extLst>
            </p:cNvPr>
            <p:cNvSpPr txBox="1"/>
            <p:nvPr/>
          </p:nvSpPr>
          <p:spPr>
            <a:xfrm>
              <a:off x="1636245" y="2733923"/>
              <a:ext cx="1180731" cy="646331"/>
            </a:xfrm>
            <a:prstGeom prst="rect">
              <a:avLst/>
            </a:prstGeom>
            <a:noFill/>
          </p:spPr>
          <p:txBody>
            <a:bodyPr wrap="square" rtlCol="0">
              <a:spAutoFit/>
            </a:bodyPr>
            <a:lstStyle/>
            <a:p>
              <a:pPr algn="ctr"/>
              <a:r>
                <a:rPr lang="en-GB" b="1"/>
                <a:t>System</a:t>
              </a:r>
            </a:p>
            <a:p>
              <a:pPr algn="ctr"/>
              <a:r>
                <a:rPr lang="en-GB" b="1"/>
                <a:t>H</a:t>
              </a:r>
              <a:r>
                <a:rPr lang="en-GB" b="1" baseline="-25000"/>
                <a:t>s</a:t>
              </a:r>
              <a:endParaRPr lang="en-GB" b="1"/>
            </a:p>
          </p:txBody>
        </p:sp>
        <p:sp>
          <p:nvSpPr>
            <p:cNvPr id="30" name="TextBox 29">
              <a:extLst>
                <a:ext uri="{FF2B5EF4-FFF2-40B4-BE49-F238E27FC236}">
                  <a16:creationId xmlns:a16="http://schemas.microsoft.com/office/drawing/2014/main" id="{56F55D68-2ED6-471D-A50C-83558A8E420A}"/>
                </a:ext>
              </a:extLst>
            </p:cNvPr>
            <p:cNvSpPr txBox="1"/>
            <p:nvPr/>
          </p:nvSpPr>
          <p:spPr>
            <a:xfrm>
              <a:off x="3952976" y="2657501"/>
              <a:ext cx="1960486" cy="646331"/>
            </a:xfrm>
            <a:prstGeom prst="rect">
              <a:avLst/>
            </a:prstGeom>
            <a:noFill/>
          </p:spPr>
          <p:txBody>
            <a:bodyPr wrap="square" rtlCol="0">
              <a:spAutoFit/>
            </a:bodyPr>
            <a:lstStyle/>
            <a:p>
              <a:pPr algn="ctr"/>
              <a:r>
                <a:rPr lang="en-GB" b="1"/>
                <a:t>Environment</a:t>
              </a:r>
            </a:p>
            <a:p>
              <a:pPr algn="ctr"/>
              <a:r>
                <a:rPr lang="en-GB" b="1"/>
                <a:t>H</a:t>
              </a:r>
              <a:r>
                <a:rPr lang="en-GB" b="1" baseline="-25000"/>
                <a:t>E</a:t>
              </a:r>
              <a:endParaRPr lang="en-GB" b="1"/>
            </a:p>
          </p:txBody>
        </p:sp>
        <p:sp>
          <p:nvSpPr>
            <p:cNvPr id="31" name="TextBox 30">
              <a:extLst>
                <a:ext uri="{FF2B5EF4-FFF2-40B4-BE49-F238E27FC236}">
                  <a16:creationId xmlns:a16="http://schemas.microsoft.com/office/drawing/2014/main" id="{031C2101-572E-404C-9B98-0D673A6FCBD3}"/>
                </a:ext>
              </a:extLst>
            </p:cNvPr>
            <p:cNvSpPr txBox="1"/>
            <p:nvPr/>
          </p:nvSpPr>
          <p:spPr>
            <a:xfrm>
              <a:off x="3249618" y="3303832"/>
              <a:ext cx="739410" cy="369332"/>
            </a:xfrm>
            <a:prstGeom prst="rect">
              <a:avLst/>
            </a:prstGeom>
            <a:noFill/>
          </p:spPr>
          <p:txBody>
            <a:bodyPr wrap="square" rtlCol="0">
              <a:spAutoFit/>
            </a:bodyPr>
            <a:lstStyle/>
            <a:p>
              <a:pPr algn="ctr"/>
              <a:r>
                <a:rPr lang="en-GB" b="1"/>
                <a:t>H</a:t>
              </a:r>
              <a:r>
                <a:rPr lang="en-GB" b="1" baseline="-25000"/>
                <a:t>I</a:t>
              </a:r>
              <a:endParaRPr lang="en-GB" b="1"/>
            </a:p>
          </p:txBody>
        </p:sp>
        <p:sp>
          <p:nvSpPr>
            <p:cNvPr id="32" name="TextBox 31">
              <a:extLst>
                <a:ext uri="{FF2B5EF4-FFF2-40B4-BE49-F238E27FC236}">
                  <a16:creationId xmlns:a16="http://schemas.microsoft.com/office/drawing/2014/main" id="{47B7A144-8960-4458-A35C-45B46BDC07DA}"/>
                </a:ext>
              </a:extLst>
            </p:cNvPr>
            <p:cNvSpPr txBox="1"/>
            <p:nvPr/>
          </p:nvSpPr>
          <p:spPr>
            <a:xfrm>
              <a:off x="683555" y="4740446"/>
              <a:ext cx="5512134" cy="667135"/>
            </a:xfrm>
            <a:prstGeom prst="rect">
              <a:avLst/>
            </a:prstGeom>
            <a:noFill/>
          </p:spPr>
          <p:txBody>
            <a:bodyPr wrap="square" lIns="91440" tIns="45720" rIns="91440" bIns="45720" rtlCol="0" anchor="t">
              <a:spAutoFit/>
            </a:bodyPr>
            <a:lstStyle/>
            <a:p>
              <a:r>
                <a:rPr lang="en-GB" sz="1200" dirty="0"/>
                <a:t>Figure 1: Image showing the general framework of an open quantum system. The open system, S</a:t>
              </a:r>
              <a:r>
                <a:rPr lang="en-US" altLang="ko-KR" sz="1200" dirty="0">
                  <a:ea typeface="HY그래픽M"/>
                </a:rPr>
                <a:t>, </a:t>
              </a:r>
              <a:r>
                <a:rPr lang="en-GB" sz="1200" dirty="0"/>
                <a:t>is the subsystem of a larger combined system, S</a:t>
              </a:r>
              <a:r>
                <a:rPr lang="en-US" altLang="ko-KR" sz="1200" dirty="0">
                  <a:ea typeface="HY그래픽M"/>
                </a:rPr>
                <a:t>+</a:t>
              </a:r>
              <a:r>
                <a:rPr lang="en-GB" altLang="ko-KR" sz="1200" dirty="0">
                  <a:ea typeface="HY그래픽M"/>
                </a:rPr>
                <a:t>E</a:t>
              </a:r>
              <a:r>
                <a:rPr lang="en-US" altLang="ko-KR" sz="1200" dirty="0">
                  <a:ea typeface="HY그래픽M"/>
                </a:rPr>
                <a:t>, </a:t>
              </a:r>
              <a:r>
                <a:rPr lang="en-GB" sz="1200" dirty="0"/>
                <a:t>where E represents the environment. </a:t>
              </a:r>
            </a:p>
          </p:txBody>
        </p:sp>
      </p:grpSp>
      <p:sp>
        <p:nvSpPr>
          <p:cNvPr id="4" name="Slide Number Placeholder 3">
            <a:extLst>
              <a:ext uri="{FF2B5EF4-FFF2-40B4-BE49-F238E27FC236}">
                <a16:creationId xmlns:a16="http://schemas.microsoft.com/office/drawing/2014/main" id="{72631B5D-0741-4991-8E3A-7681816B3797}"/>
              </a:ext>
            </a:extLst>
          </p:cNvPr>
          <p:cNvSpPr>
            <a:spLocks noGrp="1"/>
          </p:cNvSpPr>
          <p:nvPr>
            <p:ph type="sldNum" sz="quarter" idx="12"/>
          </p:nvPr>
        </p:nvSpPr>
        <p:spPr>
          <a:xfrm>
            <a:off x="11055980" y="6477889"/>
            <a:ext cx="683339" cy="365125"/>
          </a:xfrm>
        </p:spPr>
        <p:txBody>
          <a:bodyPr/>
          <a:lstStyle/>
          <a:p>
            <a:fld id="{D57F1E4F-1CFF-5643-939E-217C01CDF565}" type="slidenum">
              <a:rPr lang="en-US" sz="1400" dirty="0"/>
              <a:pPr/>
              <a:t>2</a:t>
            </a:fld>
            <a:endParaRPr lang="en-GB" sz="1400"/>
          </a:p>
        </p:txBody>
      </p:sp>
      <p:sp>
        <p:nvSpPr>
          <p:cNvPr id="24" name="TextBox 23">
            <a:extLst>
              <a:ext uri="{FF2B5EF4-FFF2-40B4-BE49-F238E27FC236}">
                <a16:creationId xmlns:a16="http://schemas.microsoft.com/office/drawing/2014/main" id="{2D18EF2D-B866-478A-AAA5-D500E527D3AB}"/>
              </a:ext>
            </a:extLst>
          </p:cNvPr>
          <p:cNvSpPr txBox="1"/>
          <p:nvPr/>
        </p:nvSpPr>
        <p:spPr>
          <a:xfrm>
            <a:off x="7014280" y="1893680"/>
            <a:ext cx="2064213" cy="338554"/>
          </a:xfrm>
          <a:prstGeom prst="rect">
            <a:avLst/>
          </a:prstGeom>
          <a:noFill/>
        </p:spPr>
        <p:txBody>
          <a:bodyPr wrap="square" lIns="91440" tIns="45720" rIns="91440" bIns="45720" rtlCol="0" anchor="t">
            <a:spAutoFit/>
          </a:bodyPr>
          <a:lstStyle/>
          <a:p>
            <a:r>
              <a:rPr lang="en-GB" sz="1600" b="1" dirty="0"/>
              <a:t>Density operator:</a:t>
            </a:r>
            <a:endParaRPr lang="en-US" sz="1600" dirty="0"/>
          </a:p>
        </p:txBody>
      </p:sp>
      <p:sp>
        <p:nvSpPr>
          <p:cNvPr id="33" name="TextBox 32">
            <a:extLst>
              <a:ext uri="{FF2B5EF4-FFF2-40B4-BE49-F238E27FC236}">
                <a16:creationId xmlns:a16="http://schemas.microsoft.com/office/drawing/2014/main" id="{F96C4732-5151-4D2D-9C40-8DDC58908A91}"/>
              </a:ext>
            </a:extLst>
          </p:cNvPr>
          <p:cNvSpPr txBox="1"/>
          <p:nvPr/>
        </p:nvSpPr>
        <p:spPr>
          <a:xfrm>
            <a:off x="7014280" y="2460533"/>
            <a:ext cx="1924823" cy="830997"/>
          </a:xfrm>
          <a:prstGeom prst="rect">
            <a:avLst/>
          </a:prstGeom>
          <a:noFill/>
        </p:spPr>
        <p:txBody>
          <a:bodyPr wrap="square" lIns="91440" tIns="45720" rIns="91440" bIns="45720" rtlCol="0" anchor="t">
            <a:spAutoFit/>
          </a:bodyPr>
          <a:lstStyle/>
          <a:p>
            <a:r>
              <a:rPr lang="en-GB" sz="1600" b="1" dirty="0"/>
              <a:t>Liouville von-Neumann equation:</a:t>
            </a:r>
            <a:endParaRPr lang="en-US" sz="1600" dirty="0"/>
          </a:p>
        </p:txBody>
      </p:sp>
      <p:sp>
        <p:nvSpPr>
          <p:cNvPr id="34" name="TextBox 33">
            <a:extLst>
              <a:ext uri="{FF2B5EF4-FFF2-40B4-BE49-F238E27FC236}">
                <a16:creationId xmlns:a16="http://schemas.microsoft.com/office/drawing/2014/main" id="{2D7F60DE-3E17-486F-AB5B-0C90C09C0A15}"/>
              </a:ext>
            </a:extLst>
          </p:cNvPr>
          <p:cNvSpPr txBox="1"/>
          <p:nvPr/>
        </p:nvSpPr>
        <p:spPr>
          <a:xfrm>
            <a:off x="7014279" y="4151801"/>
            <a:ext cx="2928432" cy="338554"/>
          </a:xfrm>
          <a:prstGeom prst="rect">
            <a:avLst/>
          </a:prstGeom>
          <a:noFill/>
        </p:spPr>
        <p:txBody>
          <a:bodyPr wrap="square" lIns="91440" tIns="45720" rIns="91440" bIns="45720" rtlCol="0" anchor="t">
            <a:spAutoFit/>
          </a:bodyPr>
          <a:lstStyle/>
          <a:p>
            <a:r>
              <a:rPr lang="en-GB" sz="1600" b="1"/>
              <a:t>Interaction picture:</a:t>
            </a:r>
            <a:endParaRPr lang="en-US" sz="1600"/>
          </a:p>
        </p:txBody>
      </p:sp>
      <p:sp>
        <p:nvSpPr>
          <p:cNvPr id="35" name="TextBox 34">
            <a:extLst>
              <a:ext uri="{FF2B5EF4-FFF2-40B4-BE49-F238E27FC236}">
                <a16:creationId xmlns:a16="http://schemas.microsoft.com/office/drawing/2014/main" id="{1234DF24-1298-4A0E-A9CC-58E360F1A5C7}"/>
              </a:ext>
            </a:extLst>
          </p:cNvPr>
          <p:cNvSpPr txBox="1"/>
          <p:nvPr/>
        </p:nvSpPr>
        <p:spPr>
          <a:xfrm>
            <a:off x="7014279" y="3470900"/>
            <a:ext cx="2928432" cy="338554"/>
          </a:xfrm>
          <a:prstGeom prst="rect">
            <a:avLst/>
          </a:prstGeom>
          <a:noFill/>
        </p:spPr>
        <p:txBody>
          <a:bodyPr wrap="square" lIns="91440" tIns="45720" rIns="91440" bIns="45720" rtlCol="0" anchor="t">
            <a:spAutoFit/>
          </a:bodyPr>
          <a:lstStyle/>
          <a:p>
            <a:r>
              <a:rPr lang="en-GB" sz="1600" b="1"/>
              <a:t>Total Hamiltonian:</a:t>
            </a:r>
          </a:p>
        </p:txBody>
      </p:sp>
      <p:sp>
        <p:nvSpPr>
          <p:cNvPr id="36" name="TextBox 35">
            <a:extLst>
              <a:ext uri="{FF2B5EF4-FFF2-40B4-BE49-F238E27FC236}">
                <a16:creationId xmlns:a16="http://schemas.microsoft.com/office/drawing/2014/main" id="{7DB11EE9-8745-45DE-83EB-8F3F69F1164F}"/>
              </a:ext>
            </a:extLst>
          </p:cNvPr>
          <p:cNvSpPr txBox="1"/>
          <p:nvPr/>
        </p:nvSpPr>
        <p:spPr>
          <a:xfrm>
            <a:off x="7014279" y="4718656"/>
            <a:ext cx="2101384" cy="584775"/>
          </a:xfrm>
          <a:prstGeom prst="rect">
            <a:avLst/>
          </a:prstGeom>
          <a:noFill/>
        </p:spPr>
        <p:txBody>
          <a:bodyPr wrap="square" lIns="91440" tIns="45720" rIns="91440" bIns="45720" rtlCol="0" anchor="t">
            <a:spAutoFit/>
          </a:bodyPr>
          <a:lstStyle/>
          <a:p>
            <a:r>
              <a:rPr lang="en-GB" sz="1600" b="1"/>
              <a:t>Reduced density operator:</a:t>
            </a:r>
            <a:endParaRPr lang="en-US" sz="1600"/>
          </a:p>
        </p:txBody>
      </p:sp>
    </p:spTree>
    <p:extLst>
      <p:ext uri="{BB962C8B-B14F-4D97-AF65-F5344CB8AC3E}">
        <p14:creationId xmlns:p14="http://schemas.microsoft.com/office/powerpoint/2010/main" val="338740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86933" y="609600"/>
            <a:ext cx="10197494" cy="1099457"/>
          </a:xfrm>
        </p:spPr>
        <p:txBody>
          <a:bodyPr>
            <a:normAutofit/>
          </a:bodyPr>
          <a:lstStyle/>
          <a:p>
            <a:r>
              <a:rPr lang="en-US"/>
              <a:t>Master equations in Lindblad form</a:t>
            </a:r>
          </a:p>
        </p:txBody>
      </p:sp>
      <p:sp>
        <p:nvSpPr>
          <p:cNvPr id="99" name="Isosceles Triangle 9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6D5B486-9E53-4E4B-ADDC-082C6BA57149}"/>
                  </a:ext>
                </a:extLst>
              </p:cNvPr>
              <p:cNvSpPr txBox="1"/>
              <p:nvPr/>
            </p:nvSpPr>
            <p:spPr>
              <a:xfrm>
                <a:off x="5741947" y="1587232"/>
                <a:ext cx="6098958" cy="6938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solidFill>
                                <a:schemeClr val="tx1"/>
                              </a:solidFill>
                              <a:latin typeface="Cambria Math" panose="02040503050406030204" pitchFamily="18" charset="0"/>
                            </a:rPr>
                          </m:ctrlPr>
                        </m:fPr>
                        <m:num>
                          <m:r>
                            <a:rPr lang="en-GB">
                              <a:solidFill>
                                <a:schemeClr val="tx1"/>
                              </a:solidFill>
                              <a:latin typeface="Cambria Math" panose="02040503050406030204" pitchFamily="18" charset="0"/>
                            </a:rPr>
                            <m:t>𝜕</m:t>
                          </m:r>
                          <m:sSub>
                            <m:sSubPr>
                              <m:ctrlPr>
                                <a:rPr lang="en-GB" i="1" smtClean="0">
                                  <a:solidFill>
                                    <a:schemeClr val="tx1"/>
                                  </a:solidFill>
                                  <a:latin typeface="Cambria Math" panose="02040503050406030204" pitchFamily="18" charset="0"/>
                                </a:rPr>
                              </m:ctrlPr>
                            </m:sSubPr>
                            <m:e>
                              <m:acc>
                                <m:accPr>
                                  <m:chr m:val="̃"/>
                                  <m:ctrlPr>
                                    <a:rPr lang="en-GB" i="1" smtClean="0">
                                      <a:solidFill>
                                        <a:schemeClr val="tx1"/>
                                      </a:solidFill>
                                      <a:latin typeface="Cambria Math" panose="02040503050406030204" pitchFamily="18" charset="0"/>
                                    </a:rPr>
                                  </m:ctrlPr>
                                </m:accPr>
                                <m:e>
                                  <m:r>
                                    <a:rPr lang="en-GB" i="1" smtClean="0">
                                      <a:solidFill>
                                        <a:schemeClr val="tx1"/>
                                      </a:solidFill>
                                      <a:latin typeface="Cambria Math" panose="02040503050406030204" pitchFamily="18" charset="0"/>
                                      <a:ea typeface="Cambria Math" panose="02040503050406030204" pitchFamily="18" charset="0"/>
                                    </a:rPr>
                                    <m:t>𝜌</m:t>
                                  </m:r>
                                </m:e>
                              </m:acc>
                            </m:e>
                            <m:sub>
                              <m:r>
                                <a:rPr lang="en-GB" b="0" i="1" smtClean="0">
                                  <a:solidFill>
                                    <a:schemeClr val="tx1"/>
                                  </a:solidFill>
                                  <a:latin typeface="Cambria Math" panose="02040503050406030204" pitchFamily="18" charset="0"/>
                                </a:rPr>
                                <m:t>𝑆</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𝑡</m:t>
                              </m:r>
                            </m:e>
                          </m:d>
                        </m:num>
                        <m:den>
                          <m:r>
                            <a:rPr lang="en-GB" i="0">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𝑡</m:t>
                          </m:r>
                        </m:den>
                      </m:f>
                      <m:r>
                        <a:rPr lang="en-GB" i="0">
                          <a:solidFill>
                            <a:schemeClr val="tx1"/>
                          </a:solidFill>
                          <a:latin typeface="Cambria Math" panose="02040503050406030204" pitchFamily="18" charset="0"/>
                        </a:rPr>
                        <m:t>=−</m:t>
                      </m:r>
                      <m:nary>
                        <m:naryPr>
                          <m:limLoc m:val="subSup"/>
                          <m:ctrlPr>
                            <a:rPr lang="en-GB" i="1">
                              <a:solidFill>
                                <a:schemeClr val="tx1"/>
                              </a:solidFill>
                              <a:latin typeface="Cambria Math" panose="02040503050406030204" pitchFamily="18" charset="0"/>
                            </a:rPr>
                          </m:ctrlPr>
                        </m:naryPr>
                        <m:sub>
                          <m:r>
                            <a:rPr lang="en-GB" i="0">
                              <a:solidFill>
                                <a:schemeClr val="tx1"/>
                              </a:solidFill>
                              <a:latin typeface="Cambria Math" panose="02040503050406030204" pitchFamily="18" charset="0"/>
                            </a:rPr>
                            <m:t>0</m:t>
                          </m:r>
                        </m:sub>
                        <m:sup>
                          <m:r>
                            <a:rPr lang="en-GB" i="0">
                              <a:solidFill>
                                <a:schemeClr val="tx1"/>
                              </a:solidFill>
                              <a:latin typeface="Cambria Math" panose="02040503050406030204" pitchFamily="18" charset="0"/>
                            </a:rPr>
                            <m:t>∞</m:t>
                          </m:r>
                        </m:sup>
                        <m:e>
                          <m:r>
                            <a:rPr lang="en-GB" i="1">
                              <a:solidFill>
                                <a:schemeClr val="tx1"/>
                              </a:solidFill>
                              <a:latin typeface="Cambria Math" panose="02040503050406030204" pitchFamily="18" charset="0"/>
                            </a:rPr>
                            <m:t>𝑑</m:t>
                          </m:r>
                          <m:r>
                            <m:rPr>
                              <m:sty m:val="p"/>
                            </m:rPr>
                            <a:rPr lang="en-GB" i="0">
                              <a:solidFill>
                                <a:schemeClr val="tx1"/>
                              </a:solidFill>
                              <a:latin typeface="Cambria Math" panose="02040503050406030204" pitchFamily="18" charset="0"/>
                            </a:rPr>
                            <m:t>τ</m:t>
                          </m:r>
                          <m:r>
                            <a:rPr lang="en-GB" i="1">
                              <a:solidFill>
                                <a:schemeClr val="tx1"/>
                              </a:solidFill>
                              <a:latin typeface="Cambria Math" panose="02040503050406030204" pitchFamily="18" charset="0"/>
                            </a:rPr>
                            <m:t>𝑇</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𝑟</m:t>
                              </m:r>
                            </m:e>
                            <m:sub>
                              <m:r>
                                <a:rPr lang="en-GB" i="1">
                                  <a:solidFill>
                                    <a:schemeClr val="tx1"/>
                                  </a:solidFill>
                                  <a:latin typeface="Cambria Math" panose="02040503050406030204" pitchFamily="18" charset="0"/>
                                </a:rPr>
                                <m:t>𝐸</m:t>
                              </m:r>
                            </m:sub>
                          </m:sSub>
                          <m:d>
                            <m:dPr>
                              <m:begChr m:val="["/>
                              <m:endChr m:val="]"/>
                              <m:ctrlPr>
                                <a:rPr lang="en-GB" i="1">
                                  <a:solidFill>
                                    <a:schemeClr val="tx1"/>
                                  </a:solidFill>
                                  <a:latin typeface="Cambria Math" panose="02040503050406030204" pitchFamily="18" charset="0"/>
                                </a:rPr>
                              </m:ctrlPr>
                            </m:dPr>
                            <m:e>
                              <m:sSub>
                                <m:sSubPr>
                                  <m:ctrlPr>
                                    <a:rPr lang="en-GB" i="1" smtClean="0">
                                      <a:solidFill>
                                        <a:schemeClr val="tx1"/>
                                      </a:solidFill>
                                      <a:latin typeface="Cambria Math" panose="02040503050406030204" pitchFamily="18" charset="0"/>
                                    </a:rPr>
                                  </m:ctrlPr>
                                </m:sSubPr>
                                <m:e>
                                  <m:acc>
                                    <m:accPr>
                                      <m:chr m:val="̃"/>
                                      <m:ctrlPr>
                                        <a:rPr lang="en-GB" i="1" smtClean="0">
                                          <a:solidFill>
                                            <a:schemeClr val="tx1"/>
                                          </a:solidFill>
                                          <a:latin typeface="Cambria Math" panose="02040503050406030204" pitchFamily="18" charset="0"/>
                                        </a:rPr>
                                      </m:ctrlPr>
                                    </m:accPr>
                                    <m:e>
                                      <m:r>
                                        <a:rPr lang="en-GB" b="0" i="1" smtClean="0">
                                          <a:solidFill>
                                            <a:schemeClr val="tx1"/>
                                          </a:solidFill>
                                          <a:latin typeface="Cambria Math" panose="02040503050406030204" pitchFamily="18" charset="0"/>
                                        </a:rPr>
                                        <m:t>𝐻</m:t>
                                      </m:r>
                                    </m:e>
                                  </m:acc>
                                </m:e>
                                <m:sub>
                                  <m:r>
                                    <a:rPr lang="en-GB" b="0" i="1" smtClean="0">
                                      <a:solidFill>
                                        <a:schemeClr val="tx1"/>
                                      </a:solidFill>
                                      <a:latin typeface="Cambria Math" panose="02040503050406030204" pitchFamily="18" charset="0"/>
                                    </a:rPr>
                                    <m:t>𝐼</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𝑡</m:t>
                                  </m:r>
                                </m:e>
                              </m:d>
                              <m:r>
                                <a:rPr lang="en-GB" i="0">
                                  <a:solidFill>
                                    <a:schemeClr val="tx1"/>
                                  </a:solidFill>
                                  <a:latin typeface="Cambria Math" panose="02040503050406030204" pitchFamily="18" charset="0"/>
                                </a:rPr>
                                <m:t>,</m:t>
                              </m:r>
                              <m:d>
                                <m:dPr>
                                  <m:begChr m:val="["/>
                                  <m:endChr m:val="]"/>
                                  <m:ctrlPr>
                                    <a:rPr lang="en-GB" i="1">
                                      <a:solidFill>
                                        <a:schemeClr val="tx1"/>
                                      </a:solidFill>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𝐻</m:t>
                                          </m:r>
                                        </m:e>
                                      </m:acc>
                                    </m:e>
                                    <m:sub>
                                      <m:r>
                                        <a:rPr lang="en-GB" i="1">
                                          <a:latin typeface="Cambria Math" panose="02040503050406030204" pitchFamily="18" charset="0"/>
                                        </a:rPr>
                                        <m:t>𝐼</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𝑡</m:t>
                                      </m:r>
                                      <m:r>
                                        <a:rPr lang="en-GB" i="0">
                                          <a:solidFill>
                                            <a:schemeClr val="tx1"/>
                                          </a:solidFill>
                                          <a:latin typeface="Cambria Math" panose="02040503050406030204" pitchFamily="18" charset="0"/>
                                        </a:rPr>
                                        <m:t>−</m:t>
                                      </m:r>
                                      <m:r>
                                        <m:rPr>
                                          <m:sty m:val="p"/>
                                        </m:rPr>
                                        <a:rPr lang="en-GB" i="0">
                                          <a:solidFill>
                                            <a:schemeClr val="tx1"/>
                                          </a:solidFill>
                                          <a:latin typeface="Cambria Math" panose="02040503050406030204" pitchFamily="18" charset="0"/>
                                        </a:rPr>
                                        <m:t>τ</m:t>
                                      </m:r>
                                    </m:e>
                                  </m:d>
                                  <m:r>
                                    <a:rPr lang="en-GB" i="0">
                                      <a:solidFill>
                                        <a:schemeClr val="tx1"/>
                                      </a:solidFill>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ea typeface="Cambria Math" panose="02040503050406030204" pitchFamily="18" charset="0"/>
                                            </a:rPr>
                                            <m:t>𝜌</m:t>
                                          </m:r>
                                        </m:e>
                                      </m:acc>
                                    </m:e>
                                    <m:sub>
                                      <m:r>
                                        <a:rPr lang="en-GB" i="1">
                                          <a:latin typeface="Cambria Math" panose="02040503050406030204" pitchFamily="18" charset="0"/>
                                        </a:rPr>
                                        <m:t>𝑆</m:t>
                                      </m:r>
                                    </m:sub>
                                  </m:sSub>
                                  <m:d>
                                    <m:dPr>
                                      <m:ctrlPr>
                                        <a:rPr lang="en-GB" i="1">
                                          <a:solidFill>
                                            <a:schemeClr val="tx1"/>
                                          </a:solidFill>
                                          <a:latin typeface="Cambria Math" panose="02040503050406030204" pitchFamily="18" charset="0"/>
                                        </a:rPr>
                                      </m:ctrlPr>
                                    </m:dPr>
                                    <m:e>
                                      <m:r>
                                        <a:rPr lang="en-GB" i="1">
                                          <a:solidFill>
                                            <a:schemeClr val="tx1"/>
                                          </a:solidFill>
                                          <a:latin typeface="Cambria Math" panose="02040503050406030204" pitchFamily="18" charset="0"/>
                                        </a:rPr>
                                        <m:t>𝑡</m:t>
                                      </m:r>
                                    </m:e>
                                  </m:d>
                                  <m:r>
                                    <a:rPr lang="en-GB" i="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m:rPr>
                                          <m:sty m:val="p"/>
                                        </m:rPr>
                                        <a:rPr lang="en-GB" i="0">
                                          <a:solidFill>
                                            <a:schemeClr val="tx1"/>
                                          </a:solidFill>
                                          <a:latin typeface="Cambria Math" panose="02040503050406030204" pitchFamily="18" charset="0"/>
                                        </a:rPr>
                                        <m:t>ρ</m:t>
                                      </m:r>
                                    </m:e>
                                    <m:sub>
                                      <m:r>
                                        <a:rPr lang="en-GB" i="1">
                                          <a:solidFill>
                                            <a:schemeClr val="tx1"/>
                                          </a:solidFill>
                                          <a:latin typeface="Cambria Math" panose="02040503050406030204" pitchFamily="18" charset="0"/>
                                        </a:rPr>
                                        <m:t>𝐸</m:t>
                                      </m:r>
                                    </m:sub>
                                  </m:sSub>
                                </m:e>
                              </m:d>
                            </m:e>
                          </m:d>
                        </m:e>
                      </m:nary>
                    </m:oMath>
                  </m:oMathPara>
                </a14:m>
                <a:endParaRPr lang="en-GB" dirty="0"/>
              </a:p>
            </p:txBody>
          </p:sp>
        </mc:Choice>
        <mc:Fallback xmlns="">
          <p:sp>
            <p:nvSpPr>
              <p:cNvPr id="18" name="TextBox 17">
                <a:extLst>
                  <a:ext uri="{FF2B5EF4-FFF2-40B4-BE49-F238E27FC236}">
                    <a16:creationId xmlns:a16="http://schemas.microsoft.com/office/drawing/2014/main" id="{96D5B486-9E53-4E4B-ADDC-082C6BA57149}"/>
                  </a:ext>
                </a:extLst>
              </p:cNvPr>
              <p:cNvSpPr txBox="1">
                <a:spLocks noRot="1" noChangeAspect="1" noMove="1" noResize="1" noEditPoints="1" noAdjustHandles="1" noChangeArrowheads="1" noChangeShapeType="1" noTextEdit="1"/>
              </p:cNvSpPr>
              <p:nvPr/>
            </p:nvSpPr>
            <p:spPr>
              <a:xfrm>
                <a:off x="5741947" y="1587232"/>
                <a:ext cx="6098958" cy="69384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492E596-6CDF-4E25-9203-8F2ACCEF30A0}"/>
                  </a:ext>
                </a:extLst>
              </p:cNvPr>
              <p:cNvSpPr txBox="1"/>
              <p:nvPr/>
            </p:nvSpPr>
            <p:spPr>
              <a:xfrm>
                <a:off x="1566023" y="1624646"/>
                <a:ext cx="2666822"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m:t>
                          </m:r>
                        </m:num>
                        <m:den>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𝜌</m:t>
                          </m:r>
                        </m:e>
                      </m:acc>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𝑖</m:t>
                      </m:r>
                      <m:d>
                        <m:dPr>
                          <m:begChr m:val="["/>
                          <m:endChr m:val="]"/>
                          <m:ctrlPr>
                            <a:rPr lang="en-GB" b="0" i="1" smtClean="0">
                              <a:latin typeface="Cambria Math" panose="02040503050406030204" pitchFamily="18" charset="0"/>
                              <a:ea typeface="Cambria Math" panose="02040503050406030204" pitchFamily="18" charset="0"/>
                            </a:rPr>
                          </m:ctrlPr>
                        </m:d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𝐻</m:t>
                              </m:r>
                            </m:e>
                          </m:acc>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𝜌</m:t>
                              </m:r>
                            </m:e>
                          </m:acc>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e>
                      </m:d>
                    </m:oMath>
                  </m:oMathPara>
                </a14:m>
                <a:endParaRPr lang="en-GB"/>
              </a:p>
            </p:txBody>
          </p:sp>
        </mc:Choice>
        <mc:Fallback xmlns="">
          <p:sp>
            <p:nvSpPr>
              <p:cNvPr id="25" name="TextBox 24">
                <a:extLst>
                  <a:ext uri="{FF2B5EF4-FFF2-40B4-BE49-F238E27FC236}">
                    <a16:creationId xmlns:a16="http://schemas.microsoft.com/office/drawing/2014/main" id="{C492E596-6CDF-4E25-9203-8F2ACCEF30A0}"/>
                  </a:ext>
                </a:extLst>
              </p:cNvPr>
              <p:cNvSpPr txBox="1">
                <a:spLocks noRot="1" noChangeAspect="1" noMove="1" noResize="1" noEditPoints="1" noAdjustHandles="1" noChangeArrowheads="1" noChangeShapeType="1" noTextEdit="1"/>
              </p:cNvSpPr>
              <p:nvPr/>
            </p:nvSpPr>
            <p:spPr>
              <a:xfrm>
                <a:off x="1566023" y="1624646"/>
                <a:ext cx="2666822" cy="619016"/>
              </a:xfrm>
              <a:prstGeom prst="rect">
                <a:avLst/>
              </a:prstGeom>
              <a:blipFill>
                <a:blip r:embed="rId3"/>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F1E9ECE-72E8-456C-92FF-CD73FA1A095F}"/>
              </a:ext>
            </a:extLst>
          </p:cNvPr>
          <p:cNvPicPr>
            <a:picLocks noChangeAspect="1"/>
          </p:cNvPicPr>
          <p:nvPr/>
        </p:nvPicPr>
        <p:blipFill>
          <a:blip r:embed="rId4"/>
          <a:stretch>
            <a:fillRect/>
          </a:stretch>
        </p:blipFill>
        <p:spPr>
          <a:xfrm>
            <a:off x="1317419" y="2808692"/>
            <a:ext cx="2731245" cy="670618"/>
          </a:xfrm>
          <a:prstGeom prst="rect">
            <a:avLst/>
          </a:prstGeom>
        </p:spPr>
      </p:pic>
      <p:sp>
        <p:nvSpPr>
          <p:cNvPr id="3" name="Slide Number Placeholder 2">
            <a:extLst>
              <a:ext uri="{FF2B5EF4-FFF2-40B4-BE49-F238E27FC236}">
                <a16:creationId xmlns:a16="http://schemas.microsoft.com/office/drawing/2014/main" id="{83AAB459-26C9-4C96-B1A4-304383961CC2}"/>
              </a:ext>
            </a:extLst>
          </p:cNvPr>
          <p:cNvSpPr>
            <a:spLocks noGrp="1"/>
          </p:cNvSpPr>
          <p:nvPr>
            <p:ph type="sldNum" sz="quarter" idx="12"/>
          </p:nvPr>
        </p:nvSpPr>
        <p:spPr>
          <a:xfrm>
            <a:off x="11059928" y="6492875"/>
            <a:ext cx="683339" cy="365125"/>
          </a:xfrm>
        </p:spPr>
        <p:txBody>
          <a:bodyPr/>
          <a:lstStyle/>
          <a:p>
            <a:fld id="{D57F1E4F-1CFF-5643-939E-217C01CDF565}" type="slidenum">
              <a:rPr lang="en-US" sz="1400" dirty="0"/>
              <a:pPr/>
              <a:t>3</a:t>
            </a:fld>
            <a:endParaRPr lang="en-GB" sz="1400"/>
          </a:p>
        </p:txBody>
      </p:sp>
      <p:sp>
        <p:nvSpPr>
          <p:cNvPr id="4" name="Arrow: Right 3">
            <a:extLst>
              <a:ext uri="{FF2B5EF4-FFF2-40B4-BE49-F238E27FC236}">
                <a16:creationId xmlns:a16="http://schemas.microsoft.com/office/drawing/2014/main" id="{3E5D67EC-F3FE-43D9-B5AE-3E5730D43D33}"/>
              </a:ext>
            </a:extLst>
          </p:cNvPr>
          <p:cNvSpPr/>
          <p:nvPr/>
        </p:nvSpPr>
        <p:spPr>
          <a:xfrm>
            <a:off x="4677181" y="1836451"/>
            <a:ext cx="842598" cy="23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F0FF2ED2-B972-4B40-89D2-066A6553A912}"/>
              </a:ext>
            </a:extLst>
          </p:cNvPr>
          <p:cNvSpPr/>
          <p:nvPr/>
        </p:nvSpPr>
        <p:spPr>
          <a:xfrm>
            <a:off x="4667755" y="2993561"/>
            <a:ext cx="842598" cy="232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F14D8B-4B1C-4019-9908-8103C81456AC}"/>
                  </a:ext>
                </a:extLst>
              </p:cNvPr>
              <p:cNvSpPr txBox="1"/>
              <p:nvPr/>
            </p:nvSpPr>
            <p:spPr>
              <a:xfrm>
                <a:off x="6129444" y="2755665"/>
                <a:ext cx="4922438" cy="7086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acc>
                                <m:accPr>
                                  <m:chr m:val="̃"/>
                                  <m:ctrlPr>
                                    <a:rPr lang="en-GB" i="1" smtClean="0">
                                      <a:latin typeface="Cambria Math" panose="02040503050406030204" pitchFamily="18" charset="0"/>
                                      <a:ea typeface="Cambria Math" panose="02040503050406030204" pitchFamily="18" charset="0"/>
                                    </a:rPr>
                                  </m:ctrlPr>
                                </m:accPr>
                                <m:e>
                                  <m:r>
                                    <a:rPr lang="en-GB" i="1" smtClean="0">
                                      <a:latin typeface="Cambria Math" panose="02040503050406030204" pitchFamily="18" charset="0"/>
                                      <a:ea typeface="Cambria Math" panose="02040503050406030204" pitchFamily="18" charset="0"/>
                                    </a:rPr>
                                    <m:t>𝜌</m:t>
                                  </m:r>
                                </m:e>
                              </m:acc>
                            </m:e>
                            <m:sub>
                              <m:r>
                                <a:rPr lang="en-GB" b="0" i="1" smtClean="0">
                                  <a:latin typeface="Cambria Math" panose="02040503050406030204" pitchFamily="18" charset="0"/>
                                  <a:ea typeface="Cambria Math" panose="02040503050406030204" pitchFamily="18" charset="0"/>
                                </a:rPr>
                                <m:t>𝑆</m:t>
                              </m:r>
                            </m:sub>
                          </m:sSub>
                        </m:num>
                        <m:den>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𝛽</m:t>
                          </m:r>
                        </m:sub>
                        <m:sup/>
                        <m:e>
                          <m:nary>
                            <m:naryPr>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0</m:t>
                              </m:r>
                            </m:sub>
                            <m:sup>
                              <m:r>
                                <a:rPr lang="en-GB" b="0" i="1" smtClean="0">
                                  <a:latin typeface="Cambria Math" panose="02040503050406030204" pitchFamily="18" charset="0"/>
                                  <a:ea typeface="Cambria Math" panose="02040503050406030204" pitchFamily="18" charset="0"/>
                                </a:rPr>
                                <m:t>∞</m:t>
                              </m:r>
                            </m:sup>
                            <m:e>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𝜏</m:t>
                              </m:r>
                              <m:d>
                                <m:dPr>
                                  <m:ctrlPr>
                                    <a:rPr lang="en-GB" b="0" i="1" smtClean="0">
                                      <a:latin typeface="Cambria Math" panose="02040503050406030204" pitchFamily="18" charset="0"/>
                                      <a:ea typeface="Cambria Math" panose="02040503050406030204" pitchFamily="18" charset="0"/>
                                    </a:rPr>
                                  </m:ctrlPr>
                                </m:dPr>
                                <m:e>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𝐴</m:t>
                                              </m:r>
                                            </m:e>
                                          </m:acc>
                                        </m:e>
                                        <m:sub>
                                          <m:r>
                                            <a:rPr lang="en-GB" b="0" i="1" smtClean="0">
                                              <a:latin typeface="Cambria Math" panose="02040503050406030204" pitchFamily="18" charset="0"/>
                                              <a:ea typeface="Cambria Math" panose="02040503050406030204" pitchFamily="18" charset="0"/>
                                            </a:rPr>
                                            <m:t>𝛼</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𝐴</m:t>
                                              </m:r>
                                            </m:e>
                                          </m:acc>
                                        </m:e>
                                        <m:sub>
                                          <m:r>
                                            <a:rPr lang="en-GB" b="0" i="1" smtClean="0">
                                              <a:latin typeface="Cambria Math" panose="02040503050406030204" pitchFamily="18" charset="0"/>
                                              <a:ea typeface="Cambria Math" panose="02040503050406030204" pitchFamily="18" charset="0"/>
                                            </a:rPr>
                                            <m:t>𝛽</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e>
                                      </m:d>
                                      <m:acc>
                                        <m:accPr>
                                          <m:chr m:val="̃"/>
                                          <m:ctrlPr>
                                            <a:rPr lang="en-GB" b="0" i="1" smtClean="0">
                                              <a:latin typeface="Cambria Math" panose="02040503050406030204" pitchFamily="18" charset="0"/>
                                              <a:ea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𝜌</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𝐶</m:t>
                                      </m:r>
                                    </m:e>
                                    <m:sub>
                                      <m:r>
                                        <a:rPr lang="en-GB" b="0" i="1" smtClean="0">
                                          <a:latin typeface="Cambria Math" panose="02040503050406030204" pitchFamily="18" charset="0"/>
                                          <a:ea typeface="Cambria Math" panose="02040503050406030204" pitchFamily="18" charset="0"/>
                                        </a:rPr>
                                        <m:t>𝛼𝛽</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e>
                              </m:d>
                            </m:e>
                          </m:nary>
                        </m:e>
                      </m:nary>
                    </m:oMath>
                  </m:oMathPara>
                </a14:m>
                <a:endParaRPr lang="en-GB"/>
              </a:p>
            </p:txBody>
          </p:sp>
        </mc:Choice>
        <mc:Fallback xmlns="">
          <p:sp>
            <p:nvSpPr>
              <p:cNvPr id="5" name="TextBox 4">
                <a:extLst>
                  <a:ext uri="{FF2B5EF4-FFF2-40B4-BE49-F238E27FC236}">
                    <a16:creationId xmlns:a16="http://schemas.microsoft.com/office/drawing/2014/main" id="{35F14D8B-4B1C-4019-9908-8103C81456AC}"/>
                  </a:ext>
                </a:extLst>
              </p:cNvPr>
              <p:cNvSpPr txBox="1">
                <a:spLocks noRot="1" noChangeAspect="1" noMove="1" noResize="1" noEditPoints="1" noAdjustHandles="1" noChangeArrowheads="1" noChangeShapeType="1" noTextEdit="1"/>
              </p:cNvSpPr>
              <p:nvPr/>
            </p:nvSpPr>
            <p:spPr>
              <a:xfrm>
                <a:off x="6129444" y="2755665"/>
                <a:ext cx="4922438" cy="7086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367A4F-C491-4CF2-8963-30B9C1158DC5}"/>
                  </a:ext>
                </a:extLst>
              </p:cNvPr>
              <p:cNvSpPr txBox="1"/>
              <p:nvPr/>
            </p:nvSpPr>
            <p:spPr>
              <a:xfrm>
                <a:off x="8404626" y="3352079"/>
                <a:ext cx="3188309" cy="3214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d>
                        <m:dPr>
                          <m:beg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𝐴</m:t>
                                      </m:r>
                                    </m:e>
                                  </m:acc>
                                </m:e>
                                <m:sub>
                                  <m:r>
                                    <a:rPr lang="en-GB" b="0" i="1" smtClean="0">
                                      <a:latin typeface="Cambria Math" panose="02040503050406030204" pitchFamily="18" charset="0"/>
                                      <a:ea typeface="Cambria Math" panose="02040503050406030204" pitchFamily="18" charset="0"/>
                                    </a:rPr>
                                    <m:t>𝛼</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ea typeface="Cambria Math" panose="02040503050406030204" pitchFamily="18" charset="0"/>
                                    </a:rPr>
                                    <m:t>𝛽</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e>
                              </m:d>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𝜌</m:t>
                                  </m:r>
                                </m:e>
                              </m:acc>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ea typeface="Cambria Math" panose="02040503050406030204" pitchFamily="18" charset="0"/>
                                </a:rPr>
                                <m:t>𝛼𝛽</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rPr>
                            <m:t>)</m:t>
                          </m:r>
                        </m:e>
                      </m:d>
                    </m:oMath>
                  </m:oMathPara>
                </a14:m>
                <a:endParaRPr lang="en-GB"/>
              </a:p>
            </p:txBody>
          </p:sp>
        </mc:Choice>
        <mc:Fallback xmlns="">
          <p:sp>
            <p:nvSpPr>
              <p:cNvPr id="6" name="TextBox 5">
                <a:extLst>
                  <a:ext uri="{FF2B5EF4-FFF2-40B4-BE49-F238E27FC236}">
                    <a16:creationId xmlns:a16="http://schemas.microsoft.com/office/drawing/2014/main" id="{61367A4F-C491-4CF2-8963-30B9C1158DC5}"/>
                  </a:ext>
                </a:extLst>
              </p:cNvPr>
              <p:cNvSpPr txBox="1">
                <a:spLocks noRot="1" noChangeAspect="1" noMove="1" noResize="1" noEditPoints="1" noAdjustHandles="1" noChangeArrowheads="1" noChangeShapeType="1" noTextEdit="1"/>
              </p:cNvSpPr>
              <p:nvPr/>
            </p:nvSpPr>
            <p:spPr>
              <a:xfrm>
                <a:off x="8404626" y="3352079"/>
                <a:ext cx="3188309" cy="321498"/>
              </a:xfrm>
              <a:prstGeom prst="rect">
                <a:avLst/>
              </a:prstGeom>
              <a:blipFill>
                <a:blip r:embed="rId6"/>
                <a:stretch>
                  <a:fillRect l="-956" t="-209434" r="-21989" b="-3000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50D2BFC-EE42-4BEC-9480-611AF2153F1F}"/>
              </a:ext>
            </a:extLst>
          </p:cNvPr>
          <p:cNvSpPr txBox="1"/>
          <p:nvPr/>
        </p:nvSpPr>
        <p:spPr>
          <a:xfrm>
            <a:off x="4769474" y="4618898"/>
            <a:ext cx="2608704" cy="338554"/>
          </a:xfrm>
          <a:prstGeom prst="rect">
            <a:avLst/>
          </a:prstGeom>
          <a:noFill/>
        </p:spPr>
        <p:txBody>
          <a:bodyPr wrap="square" rtlCol="0">
            <a:spAutoFit/>
          </a:bodyPr>
          <a:lstStyle/>
          <a:p>
            <a:r>
              <a:rPr lang="en-GB" sz="1600" b="1" u="sng" dirty="0"/>
              <a:t>Correlation functions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7F2701-D929-454D-BA0D-E05F03E13195}"/>
                  </a:ext>
                </a:extLst>
              </p:cNvPr>
              <p:cNvSpPr txBox="1"/>
              <p:nvPr/>
            </p:nvSpPr>
            <p:spPr>
              <a:xfrm>
                <a:off x="3828966" y="5115130"/>
                <a:ext cx="4732962" cy="3563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i="1" smtClean="0">
                              <a:latin typeface="Cambria Math" panose="02040503050406030204" pitchFamily="18" charset="0"/>
                              <a:ea typeface="Cambria Math" panose="02040503050406030204" pitchFamily="18" charset="0"/>
                            </a:rPr>
                            <m:t>𝛼𝛽</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rPr>
                          </m:ctrlPr>
                        </m:sSubPr>
                        <m:e>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ea typeface="Cambria Math" panose="02040503050406030204" pitchFamily="18" charset="0"/>
                                    </a:rPr>
                                    <m:t>𝛽</m:t>
                                  </m:r>
                                </m:sub>
                              </m:sSub>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e>
                          </m:d>
                        </m:e>
                        <m:sub>
                          <m:r>
                            <a:rPr lang="en-GB" b="0" i="1" smtClean="0">
                              <a:latin typeface="Cambria Math" panose="02040503050406030204" pitchFamily="18" charset="0"/>
                            </a:rPr>
                            <m:t>𝐸</m:t>
                          </m:r>
                        </m:sub>
                      </m:sSub>
                      <m:r>
                        <a:rPr lang="en-GB" b="0" i="1" smtClean="0">
                          <a:latin typeface="Cambria Math" panose="02040503050406030204" pitchFamily="18" charset="0"/>
                        </a:rPr>
                        <m:t>=</m:t>
                      </m:r>
                      <m:r>
                        <a:rPr lang="en-GB" b="0" i="1" smtClean="0">
                          <a:latin typeface="Cambria Math" panose="02040503050406030204" pitchFamily="18" charset="0"/>
                        </a:rPr>
                        <m:t>𝑇𝑟</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ea typeface="Cambria Math" panose="02040503050406030204" pitchFamily="18" charset="0"/>
                            </a:rPr>
                            <m:t>𝛼</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ea typeface="Cambria Math" panose="02040503050406030204" pitchFamily="18" charset="0"/>
                            </a:rPr>
                            <m:t>𝛽</m:t>
                          </m:r>
                        </m:sub>
                      </m:sSub>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𝐸</m:t>
                          </m:r>
                        </m:sub>
                      </m:sSub>
                      <m:r>
                        <a:rPr lang="en-GB" b="0" i="1" smtClean="0">
                          <a:latin typeface="Cambria Math" panose="02040503050406030204" pitchFamily="18" charset="0"/>
                        </a:rPr>
                        <m:t>)</m:t>
                      </m:r>
                    </m:oMath>
                  </m:oMathPara>
                </a14:m>
                <a:endParaRPr lang="en-GB" dirty="0"/>
              </a:p>
            </p:txBody>
          </p:sp>
        </mc:Choice>
        <mc:Fallback xmlns="">
          <p:sp>
            <p:nvSpPr>
              <p:cNvPr id="16" name="TextBox 15">
                <a:extLst>
                  <a:ext uri="{FF2B5EF4-FFF2-40B4-BE49-F238E27FC236}">
                    <a16:creationId xmlns:a16="http://schemas.microsoft.com/office/drawing/2014/main" id="{5B7F2701-D929-454D-BA0D-E05F03E13195}"/>
                  </a:ext>
                </a:extLst>
              </p:cNvPr>
              <p:cNvSpPr txBox="1">
                <a:spLocks noRot="1" noChangeAspect="1" noMove="1" noResize="1" noEditPoints="1" noAdjustHandles="1" noChangeArrowheads="1" noChangeShapeType="1" noTextEdit="1"/>
              </p:cNvSpPr>
              <p:nvPr/>
            </p:nvSpPr>
            <p:spPr>
              <a:xfrm>
                <a:off x="3828966" y="5115130"/>
                <a:ext cx="4732962" cy="356316"/>
              </a:xfrm>
              <a:prstGeom prst="rect">
                <a:avLst/>
              </a:prstGeom>
              <a:blipFill>
                <a:blip r:embed="rId7"/>
                <a:stretch>
                  <a:fillRect l="-515" r="-1158" b="-16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1F3372-FE89-4601-8B9B-209D412CBD74}"/>
                  </a:ext>
                </a:extLst>
              </p:cNvPr>
              <p:cNvSpPr txBox="1"/>
              <p:nvPr/>
            </p:nvSpPr>
            <p:spPr>
              <a:xfrm>
                <a:off x="3193856" y="5587434"/>
                <a:ext cx="6116161" cy="301749"/>
              </a:xfrm>
              <a:prstGeom prst="rect">
                <a:avLst/>
              </a:prstGeom>
              <a:noFill/>
            </p:spPr>
            <p:txBody>
              <a:bodyPr wrap="none" lIns="0" tIns="0" rIns="0" bIns="0" rtlCol="0">
                <a:spAutoFit/>
              </a:bodyPr>
              <a:lstStyle/>
              <a:p>
                <a14:m>
                  <m:oMath xmlns:m="http://schemas.openxmlformats.org/officeDocument/2006/math">
                    <m:d>
                      <m:dPr>
                        <m:begChr m:val="["/>
                        <m:endChr m:val="]"/>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𝐸</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𝐸</m:t>
                            </m:r>
                          </m:sub>
                        </m:sSub>
                      </m:e>
                    </m:d>
                    <m:r>
                      <a:rPr lang="en-GB" b="0" i="1" smtClean="0">
                        <a:latin typeface="Cambria Math" panose="02040503050406030204" pitchFamily="18" charset="0"/>
                      </a:rPr>
                      <m:t>=0   </m:t>
                    </m:r>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𝐶</m:t>
                        </m:r>
                      </m:e>
                      <m:sub>
                        <m:r>
                          <a:rPr lang="en-GB" b="0" i="1" smtClean="0">
                            <a:latin typeface="Cambria Math" panose="02040503050406030204" pitchFamily="18" charset="0"/>
                            <a:ea typeface="Cambria Math" panose="02040503050406030204" pitchFamily="18" charset="0"/>
                          </a:rPr>
                          <m:t>𝛼𝛽</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𝑠</m:t>
                    </m:r>
                    <m:r>
                      <a:rPr lang="en-GB" b="0"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a:latin typeface="Cambria Math" panose="02040503050406030204" pitchFamily="18" charset="0"/>
                      </a:rPr>
                      <m:t>𝑇𝑟</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𝐵</m:t>
                        </m:r>
                      </m:e>
                      <m:sub>
                        <m:r>
                          <a:rPr lang="en-GB" i="1">
                            <a:latin typeface="Cambria Math" panose="02040503050406030204" pitchFamily="18" charset="0"/>
                            <a:ea typeface="Cambria Math" panose="02040503050406030204" pitchFamily="18" charset="0"/>
                          </a:rPr>
                          <m:t>𝛼</m:t>
                        </m:r>
                      </m:sub>
                    </m:sSub>
                    <m:r>
                      <a:rPr lang="en-GB" i="1">
                        <a:latin typeface="Cambria Math" panose="02040503050406030204" pitchFamily="18" charset="0"/>
                      </a:rPr>
                      <m:t>(</m:t>
                    </m:r>
                    <m:r>
                      <a:rPr lang="en-GB" i="1">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𝑠</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𝐵</m:t>
                        </m:r>
                      </m:e>
                      <m:sub>
                        <m:r>
                          <a:rPr lang="en-GB" i="1">
                            <a:latin typeface="Cambria Math" panose="02040503050406030204" pitchFamily="18" charset="0"/>
                            <a:ea typeface="Cambria Math" panose="02040503050406030204" pitchFamily="18" charset="0"/>
                          </a:rPr>
                          <m:t>𝛽</m:t>
                        </m:r>
                      </m:sub>
                    </m:sSub>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𝜌</m:t>
                        </m:r>
                      </m:e>
                      <m:sub>
                        <m:r>
                          <a:rPr lang="en-GB" i="1">
                            <a:latin typeface="Cambria Math" panose="02040503050406030204" pitchFamily="18" charset="0"/>
                          </a:rPr>
                          <m:t>𝐸</m:t>
                        </m:r>
                      </m:sub>
                    </m:sSub>
                    <m:r>
                      <a:rPr lang="en-GB" i="1">
                        <a:latin typeface="Cambria Math" panose="02040503050406030204" pitchFamily="18" charset="0"/>
                      </a:rPr>
                      <m:t>)</m:t>
                    </m:r>
                    <m:r>
                      <a:rPr lang="en-GB" dirty="0">
                        <a:latin typeface="Cambria Math" panose="02040503050406030204" pitchFamily="18" charset="0"/>
                        <a:ea typeface="Cambria Math" panose="02040503050406030204" pitchFamily="18" charset="0"/>
                      </a:rPr>
                      <m:t>≡</m:t>
                    </m:r>
                    <m:sSub>
                      <m:sSubPr>
                        <m:ctrlPr>
                          <a:rPr lang="en-GB" i="1" dirty="0" smtClean="0">
                            <a:latin typeface="Cambria Math" panose="02040503050406030204" pitchFamily="18" charset="0"/>
                            <a:ea typeface="Cambria Math" panose="02040503050406030204" pitchFamily="18" charset="0"/>
                          </a:rPr>
                        </m:ctrlPr>
                      </m:sSubPr>
                      <m:e>
                        <m:r>
                          <a:rPr lang="en-GB" b="0" i="1" dirty="0" smtClean="0">
                            <a:latin typeface="Cambria Math" panose="02040503050406030204" pitchFamily="18" charset="0"/>
                            <a:ea typeface="Cambria Math" panose="02040503050406030204" pitchFamily="18" charset="0"/>
                          </a:rPr>
                          <m:t>𝐶</m:t>
                        </m:r>
                      </m:e>
                      <m:sub>
                        <m:r>
                          <a:rPr lang="en-GB" i="1" dirty="0" smtClean="0">
                            <a:latin typeface="Cambria Math" panose="02040503050406030204" pitchFamily="18" charset="0"/>
                            <a:ea typeface="Cambria Math" panose="02040503050406030204" pitchFamily="18" charset="0"/>
                          </a:rPr>
                          <m:t>𝛼𝛽</m:t>
                        </m:r>
                      </m:sub>
                    </m:sSub>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𝑡</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𝑠</m:t>
                    </m:r>
                    <m:r>
                      <a:rPr lang="en-GB" b="0" i="1" dirty="0" smtClean="0">
                        <a:latin typeface="Cambria Math" panose="02040503050406030204" pitchFamily="18" charset="0"/>
                        <a:ea typeface="Cambria Math" panose="02040503050406030204" pitchFamily="18" charset="0"/>
                      </a:rPr>
                      <m:t>)</m:t>
                    </m:r>
                  </m:oMath>
                </a14:m>
                <a:endParaRPr lang="en-GB" dirty="0"/>
              </a:p>
            </p:txBody>
          </p:sp>
        </mc:Choice>
        <mc:Fallback xmlns="">
          <p:sp>
            <p:nvSpPr>
              <p:cNvPr id="17" name="TextBox 16">
                <a:extLst>
                  <a:ext uri="{FF2B5EF4-FFF2-40B4-BE49-F238E27FC236}">
                    <a16:creationId xmlns:a16="http://schemas.microsoft.com/office/drawing/2014/main" id="{191F3372-FE89-4601-8B9B-209D412CBD74}"/>
                  </a:ext>
                </a:extLst>
              </p:cNvPr>
              <p:cNvSpPr txBox="1">
                <a:spLocks noRot="1" noChangeAspect="1" noMove="1" noResize="1" noEditPoints="1" noAdjustHandles="1" noChangeArrowheads="1" noChangeShapeType="1" noTextEdit="1"/>
              </p:cNvSpPr>
              <p:nvPr/>
            </p:nvSpPr>
            <p:spPr>
              <a:xfrm>
                <a:off x="3193856" y="5587434"/>
                <a:ext cx="6116161" cy="301749"/>
              </a:xfrm>
              <a:prstGeom prst="rect">
                <a:avLst/>
              </a:prstGeom>
              <a:blipFill>
                <a:blip r:embed="rId8"/>
                <a:stretch>
                  <a:fillRect l="-100" t="-28571" r="-897" b="-3673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18013BA9-3CD7-42B1-9003-C42829263C0B}"/>
              </a:ext>
            </a:extLst>
          </p:cNvPr>
          <p:cNvSpPr/>
          <p:nvPr/>
        </p:nvSpPr>
        <p:spPr>
          <a:xfrm>
            <a:off x="6004874" y="2630078"/>
            <a:ext cx="5738393" cy="12382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A5615807-C0D0-4645-B431-A1333A0D958C}"/>
              </a:ext>
            </a:extLst>
          </p:cNvPr>
          <p:cNvSpPr txBox="1"/>
          <p:nvPr/>
        </p:nvSpPr>
        <p:spPr>
          <a:xfrm>
            <a:off x="6938563" y="3940810"/>
            <a:ext cx="3987538" cy="338554"/>
          </a:xfrm>
          <a:prstGeom prst="rect">
            <a:avLst/>
          </a:prstGeom>
          <a:noFill/>
        </p:spPr>
        <p:txBody>
          <a:bodyPr wrap="square" rtlCol="0">
            <a:spAutoFit/>
          </a:bodyPr>
          <a:lstStyle/>
          <a:p>
            <a:r>
              <a:rPr lang="en-GB" sz="1600" b="1" dirty="0"/>
              <a:t>Interaction picture master equation</a:t>
            </a:r>
          </a:p>
        </p:txBody>
      </p:sp>
    </p:spTree>
    <p:extLst>
      <p:ext uri="{BB962C8B-B14F-4D97-AF65-F5344CB8AC3E}">
        <p14:creationId xmlns:p14="http://schemas.microsoft.com/office/powerpoint/2010/main" val="17052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86933" y="609600"/>
            <a:ext cx="10197494" cy="1099457"/>
          </a:xfrm>
        </p:spPr>
        <p:txBody>
          <a:bodyPr>
            <a:normAutofit/>
          </a:bodyPr>
          <a:lstStyle/>
          <a:p>
            <a:r>
              <a:rPr lang="en-US" dirty="0"/>
              <a:t>Spin-boson model</a:t>
            </a:r>
          </a:p>
        </p:txBody>
      </p:sp>
      <p:sp>
        <p:nvSpPr>
          <p:cNvPr id="99" name="Isosceles Triangle 9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A1AD6127-5896-4E55-9493-5AE672674EEC}"/>
              </a:ext>
            </a:extLst>
          </p:cNvPr>
          <p:cNvPicPr>
            <a:picLocks noChangeAspect="1"/>
          </p:cNvPicPr>
          <p:nvPr/>
        </p:nvPicPr>
        <p:blipFill>
          <a:blip r:embed="rId2"/>
          <a:stretch>
            <a:fillRect/>
          </a:stretch>
        </p:blipFill>
        <p:spPr>
          <a:xfrm>
            <a:off x="2753889" y="1481759"/>
            <a:ext cx="8981266" cy="824078"/>
          </a:xfrm>
          <a:prstGeom prst="rect">
            <a:avLst/>
          </a:prstGeom>
        </p:spPr>
      </p:pic>
      <p:sp>
        <p:nvSpPr>
          <p:cNvPr id="9" name="TextBox 8">
            <a:extLst>
              <a:ext uri="{FF2B5EF4-FFF2-40B4-BE49-F238E27FC236}">
                <a16:creationId xmlns:a16="http://schemas.microsoft.com/office/drawing/2014/main" id="{845ED4AF-2525-4D14-B456-1A7CAD61E399}"/>
              </a:ext>
            </a:extLst>
          </p:cNvPr>
          <p:cNvSpPr txBox="1"/>
          <p:nvPr/>
        </p:nvSpPr>
        <p:spPr>
          <a:xfrm>
            <a:off x="1396325" y="4986281"/>
            <a:ext cx="1413978" cy="338554"/>
          </a:xfrm>
          <a:prstGeom prst="rect">
            <a:avLst/>
          </a:prstGeom>
          <a:noFill/>
        </p:spPr>
        <p:txBody>
          <a:bodyPr wrap="square" rtlCol="0">
            <a:spAutoFit/>
          </a:bodyPr>
          <a:lstStyle/>
          <a:p>
            <a:r>
              <a:rPr lang="en-GB" sz="1600" b="1" u="sng" dirty="0"/>
              <a:t>P operators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B1A3D1-3EA3-4A4C-A3FA-6349AEFCD2C5}"/>
                  </a:ext>
                </a:extLst>
              </p:cNvPr>
              <p:cNvSpPr txBox="1"/>
              <p:nvPr/>
            </p:nvSpPr>
            <p:spPr>
              <a:xfrm>
                <a:off x="749435" y="6023618"/>
                <a:ext cx="1708160"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𝜂</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m:rPr>
                              <m:nor/>
                            </m:rPr>
                            <a:rPr lang="el-GR">
                              <a:latin typeface="Cambria Math" panose="02040503050406030204" pitchFamily="18" charset="0"/>
                              <a:ea typeface="Cambria Math" panose="02040503050406030204" pitchFamily="18" charset="0"/>
                            </a:rPr>
                            <m:t>η</m:t>
                          </m:r>
                          <m:r>
                            <m:rPr>
                              <m:nor/>
                            </m:rPr>
                            <a:rPr lang="en-GB" b="0" i="0"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t</m:t>
                          </m:r>
                          <m:r>
                            <m:rPr>
                              <m:nor/>
                            </m:rPr>
                            <a:rPr lang="en-GB" b="0" i="0" smtClean="0">
                              <a:latin typeface="Cambria Math" panose="02040503050406030204" pitchFamily="18" charset="0"/>
                              <a:ea typeface="Cambria Math" panose="02040503050406030204" pitchFamily="18" charset="0"/>
                            </a:rPr>
                            <m:t>)</m:t>
                          </m:r>
                        </m:den>
                      </m:f>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d>
                            <m:dPr>
                              <m:begChr m:val="⟨"/>
                              <m:endChr m:val=""/>
                              <m:ctrlPr>
                                <a:rPr lang="en-GB" i="1" smtClean="0">
                                  <a:latin typeface="Cambria Math" panose="02040503050406030204" pitchFamily="18" charset="0"/>
                                </a:rPr>
                              </m:ctrlPr>
                            </m:dPr>
                            <m:e>
                              <m:r>
                                <a:rPr lang="en-GB" b="0" i="1" smtClean="0">
                                  <a:latin typeface="Cambria Math" panose="02040503050406030204" pitchFamily="18" charset="0"/>
                                </a:rPr>
                                <m:t>+|</m:t>
                              </m:r>
                            </m:e>
                          </m:d>
                        </m:e>
                      </m:d>
                    </m:oMath>
                  </m:oMathPara>
                </a14:m>
                <a:endParaRPr lang="en-GB" dirty="0"/>
              </a:p>
            </p:txBody>
          </p:sp>
        </mc:Choice>
        <mc:Fallback xmlns="">
          <p:sp>
            <p:nvSpPr>
              <p:cNvPr id="10" name="TextBox 9">
                <a:extLst>
                  <a:ext uri="{FF2B5EF4-FFF2-40B4-BE49-F238E27FC236}">
                    <a16:creationId xmlns:a16="http://schemas.microsoft.com/office/drawing/2014/main" id="{EEB1A3D1-3EA3-4A4C-A3FA-6349AEFCD2C5}"/>
                  </a:ext>
                </a:extLst>
              </p:cNvPr>
              <p:cNvSpPr txBox="1">
                <a:spLocks noRot="1" noChangeAspect="1" noMove="1" noResize="1" noEditPoints="1" noAdjustHandles="1" noChangeArrowheads="1" noChangeShapeType="1" noTextEdit="1"/>
              </p:cNvSpPr>
              <p:nvPr/>
            </p:nvSpPr>
            <p:spPr>
              <a:xfrm>
                <a:off x="749435" y="6023618"/>
                <a:ext cx="1708160" cy="5741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94D9A4-94ED-46B0-ABC4-B6C85E2BB3B5}"/>
                  </a:ext>
                </a:extLst>
              </p:cNvPr>
              <p:cNvSpPr txBox="1"/>
              <p:nvPr/>
            </p:nvSpPr>
            <p:spPr>
              <a:xfrm>
                <a:off x="749435" y="5398512"/>
                <a:ext cx="2823273"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0</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𝜖</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m:rPr>
                              <m:nor/>
                            </m:rPr>
                            <a:rPr lang="el-GR">
                              <a:latin typeface="Cambria Math" panose="02040503050406030204" pitchFamily="18" charset="0"/>
                              <a:ea typeface="Cambria Math" panose="02040503050406030204" pitchFamily="18" charset="0"/>
                            </a:rPr>
                            <m:t>η</m:t>
                          </m:r>
                          <m:r>
                            <m:rPr>
                              <m:nor/>
                            </m:rPr>
                            <a:rPr lang="en-GB" b="0" i="0"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t</m:t>
                          </m:r>
                          <m:r>
                            <m:rPr>
                              <m:nor/>
                            </m:rPr>
                            <a:rPr lang="en-GB" b="0" i="0" smtClean="0">
                              <a:latin typeface="Cambria Math" panose="02040503050406030204" pitchFamily="18" charset="0"/>
                              <a:ea typeface="Cambria Math" panose="02040503050406030204" pitchFamily="18" charset="0"/>
                            </a:rPr>
                            <m:t>)</m:t>
                          </m:r>
                        </m:den>
                      </m:f>
                      <m:d>
                        <m:dPr>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e>
                              </m:d>
                            </m:e>
                          </m:d>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e>
                          </m:d>
                          <m:d>
                            <m:dPr>
                              <m:begChr m:val="⟨"/>
                              <m:endChr m:val=""/>
                              <m:ctrlPr>
                                <a:rPr lang="en-GB" i="1">
                                  <a:latin typeface="Cambria Math" panose="02040503050406030204" pitchFamily="18" charset="0"/>
                                </a:rPr>
                              </m:ctrlPr>
                            </m:dPr>
                            <m:e>
                              <m:r>
                                <a:rPr lang="en-GB" b="0" i="1" smtClean="0">
                                  <a:latin typeface="Cambria Math" panose="02040503050406030204" pitchFamily="18" charset="0"/>
                                </a:rPr>
                                <m:t>−</m:t>
                              </m:r>
                            </m:e>
                          </m:d>
                          <m:r>
                            <a:rPr lang="en-GB" i="1">
                              <a:latin typeface="Cambria Math" panose="02040503050406030204" pitchFamily="18" charset="0"/>
                            </a:rPr>
                            <m:t>|</m:t>
                          </m:r>
                        </m:e>
                      </m:d>
                    </m:oMath>
                  </m:oMathPara>
                </a14:m>
                <a:endParaRPr lang="en-GB" dirty="0"/>
              </a:p>
            </p:txBody>
          </p:sp>
        </mc:Choice>
        <mc:Fallback xmlns="">
          <p:sp>
            <p:nvSpPr>
              <p:cNvPr id="11" name="TextBox 10">
                <a:extLst>
                  <a:ext uri="{FF2B5EF4-FFF2-40B4-BE49-F238E27FC236}">
                    <a16:creationId xmlns:a16="http://schemas.microsoft.com/office/drawing/2014/main" id="{3494D9A4-94ED-46B0-ABC4-B6C85E2BB3B5}"/>
                  </a:ext>
                </a:extLst>
              </p:cNvPr>
              <p:cNvSpPr txBox="1">
                <a:spLocks noRot="1" noChangeAspect="1" noMove="1" noResize="1" noEditPoints="1" noAdjustHandles="1" noChangeArrowheads="1" noChangeShapeType="1" noTextEdit="1"/>
              </p:cNvSpPr>
              <p:nvPr/>
            </p:nvSpPr>
            <p:spPr>
              <a:xfrm>
                <a:off x="749435" y="5398512"/>
                <a:ext cx="2823273" cy="5741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0123DC-47D3-4771-8C29-B915E8D0E210}"/>
                  </a:ext>
                </a:extLst>
              </p:cNvPr>
              <p:cNvSpPr txBox="1"/>
              <p:nvPr/>
            </p:nvSpPr>
            <p:spPr>
              <a:xfrm>
                <a:off x="4238601" y="5547898"/>
                <a:ext cx="4190306" cy="3806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Γ</m:t>
                          </m:r>
                        </m:e>
                        <m:sub>
                          <m:r>
                            <a:rPr lang="en-GB" b="0" i="1" smtClean="0">
                              <a:latin typeface="Cambria Math" panose="02040503050406030204" pitchFamily="18" charset="0"/>
                            </a:rPr>
                            <m:t>0</m:t>
                          </m:r>
                        </m:sub>
                      </m:sSub>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func>
                        <m:funcPr>
                          <m:ctrlPr>
                            <a:rPr lang="en-GB" b="0" i="1" smtClean="0">
                              <a:latin typeface="Cambria Math" panose="02040503050406030204" pitchFamily="18" charset="0"/>
                              <a:ea typeface="Cambria Math" panose="02040503050406030204" pitchFamily="18" charset="0"/>
                            </a:rPr>
                          </m:ctrlPr>
                        </m:funcPr>
                        <m:fName>
                          <m:limLow>
                            <m:limLowPr>
                              <m:ctrlPr>
                                <a:rPr lang="en-GB" b="0" i="1" smtClean="0">
                                  <a:latin typeface="Cambria Math" panose="02040503050406030204" pitchFamily="18" charset="0"/>
                                  <a:ea typeface="Cambria Math" panose="02040503050406030204" pitchFamily="18" charset="0"/>
                                </a:rPr>
                              </m:ctrlPr>
                            </m:limLowPr>
                            <m:e>
                              <m:r>
                                <m:rPr>
                                  <m:sty m:val="p"/>
                                </m:rPr>
                                <a:rPr lang="en-GB" b="0" i="0" smtClean="0">
                                  <a:latin typeface="Cambria Math" panose="02040503050406030204" pitchFamily="18" charset="0"/>
                                  <a:ea typeface="Cambria Math" panose="02040503050406030204" pitchFamily="18" charset="0"/>
                                </a:rPr>
                                <m:t>lim</m:t>
                              </m:r>
                            </m:e>
                            <m:lim>
                              <m:r>
                                <a:rPr lang="en-GB" b="0" i="1" smtClean="0">
                                  <a:latin typeface="Cambria Math" panose="02040503050406030204" pitchFamily="18" charset="0"/>
                                  <a:ea typeface="Cambria Math" panose="02040503050406030204" pitchFamily="18" charset="0"/>
                                </a:rPr>
                                <m:t>𝜖</m:t>
                              </m:r>
                              <m:r>
                                <a:rPr lang="en-GB" b="0" i="1" smtClean="0">
                                  <a:latin typeface="Cambria Math" panose="02040503050406030204" pitchFamily="18" charset="0"/>
                                  <a:ea typeface="Cambria Math" panose="02040503050406030204" pitchFamily="18" charset="0"/>
                                </a:rPr>
                                <m:t>→0</m:t>
                              </m:r>
                            </m:lim>
                          </m:limLow>
                        </m:fName>
                        <m:e>
                          <m:r>
                            <a:rPr lang="en-GB" b="0" i="1" smtClean="0">
                              <a:latin typeface="Cambria Math" panose="02040503050406030204" pitchFamily="18" charset="0"/>
                              <a:ea typeface="Cambria Math" panose="02040503050406030204" pitchFamily="18" charset="0"/>
                            </a:rPr>
                            <m:t>𝐽</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𝜀</m:t>
                              </m:r>
                            </m:e>
                          </m:d>
                        </m:e>
                      </m:func>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𝑁</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𝜖</m:t>
                              </m:r>
                            </m:e>
                          </m:d>
                        </m:e>
                      </m:d>
                      <m:r>
                        <a:rPr lang="en-GB" b="0" i="1" smtClean="0">
                          <a:latin typeface="Cambria Math" panose="02040503050406030204" pitchFamily="18" charset="0"/>
                          <a:ea typeface="Cambria Math" panose="02040503050406030204" pitchFamily="18" charset="0"/>
                        </a:rPr>
                        <m:t>≈4</m:t>
                      </m:r>
                      <m:r>
                        <a:rPr lang="en-GB" b="0" i="1" smtClean="0">
                          <a:latin typeface="Cambria Math" panose="02040503050406030204" pitchFamily="18" charset="0"/>
                          <a:ea typeface="Cambria Math" panose="02040503050406030204" pitchFamily="18" charset="0"/>
                        </a:rPr>
                        <m:t>𝜋𝛼</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𝑘</m:t>
                          </m:r>
                        </m:e>
                        <m:sub>
                          <m:r>
                            <a:rPr lang="en-GB" b="0" i="1" smtClean="0">
                              <a:latin typeface="Cambria Math" panose="02040503050406030204" pitchFamily="18" charset="0"/>
                              <a:ea typeface="Cambria Math" panose="02040503050406030204" pitchFamily="18" charset="0"/>
                            </a:rPr>
                            <m:t>𝐵</m:t>
                          </m:r>
                        </m:sub>
                      </m:sSub>
                      <m:r>
                        <a:rPr lang="en-GB" b="0" i="1" smtClean="0">
                          <a:latin typeface="Cambria Math" panose="02040503050406030204" pitchFamily="18" charset="0"/>
                          <a:ea typeface="Cambria Math" panose="02040503050406030204" pitchFamily="18" charset="0"/>
                        </a:rPr>
                        <m:t>𝑇</m:t>
                      </m:r>
                    </m:oMath>
                  </m:oMathPara>
                </a14:m>
                <a:endParaRPr lang="en-GB" dirty="0"/>
              </a:p>
            </p:txBody>
          </p:sp>
        </mc:Choice>
        <mc:Fallback xmlns="">
          <p:sp>
            <p:nvSpPr>
              <p:cNvPr id="12" name="TextBox 11">
                <a:extLst>
                  <a:ext uri="{FF2B5EF4-FFF2-40B4-BE49-F238E27FC236}">
                    <a16:creationId xmlns:a16="http://schemas.microsoft.com/office/drawing/2014/main" id="{B40123DC-47D3-4771-8C29-B915E8D0E210}"/>
                  </a:ext>
                </a:extLst>
              </p:cNvPr>
              <p:cNvSpPr txBox="1">
                <a:spLocks noRot="1" noChangeAspect="1" noMove="1" noResize="1" noEditPoints="1" noAdjustHandles="1" noChangeArrowheads="1" noChangeShapeType="1" noTextEdit="1"/>
              </p:cNvSpPr>
              <p:nvPr/>
            </p:nvSpPr>
            <p:spPr>
              <a:xfrm>
                <a:off x="4238601" y="5547898"/>
                <a:ext cx="4190306" cy="380617"/>
              </a:xfrm>
              <a:prstGeom prst="rect">
                <a:avLst/>
              </a:prstGeom>
              <a:blipFill>
                <a:blip r:embed="rId5"/>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3E96F22-BE20-443A-B7FD-EF787430731E}"/>
                  </a:ext>
                </a:extLst>
              </p:cNvPr>
              <p:cNvSpPr txBox="1"/>
              <p:nvPr/>
            </p:nvSpPr>
            <p:spPr>
              <a:xfrm>
                <a:off x="4341661" y="6175123"/>
                <a:ext cx="2575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Γ</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𝐽</m:t>
                      </m:r>
                      <m:d>
                        <m:dPr>
                          <m:ctrlPr>
                            <a:rPr lang="en-GB" b="0" i="1" smtClean="0">
                              <a:latin typeface="Cambria Math" panose="02040503050406030204" pitchFamily="18" charset="0"/>
                              <a:ea typeface="Cambria Math" panose="02040503050406030204" pitchFamily="18" charset="0"/>
                            </a:rPr>
                          </m:ctrlPr>
                        </m:dPr>
                        <m:e>
                          <m:r>
                            <m:rPr>
                              <m:nor/>
                            </m:rPr>
                            <a:rPr lang="el-GR">
                              <a:latin typeface="Cambria Math" panose="02040503050406030204" pitchFamily="18" charset="0"/>
                              <a:ea typeface="Cambria Math" panose="02040503050406030204" pitchFamily="18" charset="0"/>
                            </a:rPr>
                            <m:t>η</m:t>
                          </m:r>
                        </m:e>
                      </m:d>
                      <m:r>
                        <a:rPr lang="el-GR"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𝜋𝛼𝜂</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B3E96F22-BE20-443A-B7FD-EF787430731E}"/>
                  </a:ext>
                </a:extLst>
              </p:cNvPr>
              <p:cNvSpPr txBox="1">
                <a:spLocks noRot="1" noChangeAspect="1" noMove="1" noResize="1" noEditPoints="1" noAdjustHandles="1" noChangeArrowheads="1" noChangeShapeType="1" noTextEdit="1"/>
              </p:cNvSpPr>
              <p:nvPr/>
            </p:nvSpPr>
            <p:spPr>
              <a:xfrm>
                <a:off x="4341661" y="6175123"/>
                <a:ext cx="2575320" cy="276999"/>
              </a:xfrm>
              <a:prstGeom prst="rect">
                <a:avLst/>
              </a:prstGeom>
              <a:blipFill>
                <a:blip r:embed="rId6"/>
                <a:stretch>
                  <a:fillRect l="-1182" r="-2364" b="-3777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826DD94-1D94-44F1-BFAE-72ED326F7E78}"/>
              </a:ext>
            </a:extLst>
          </p:cNvPr>
          <p:cNvSpPr txBox="1"/>
          <p:nvPr/>
        </p:nvSpPr>
        <p:spPr>
          <a:xfrm>
            <a:off x="5432224" y="5043058"/>
            <a:ext cx="798985" cy="338554"/>
          </a:xfrm>
          <a:prstGeom prst="rect">
            <a:avLst/>
          </a:prstGeom>
          <a:noFill/>
        </p:spPr>
        <p:txBody>
          <a:bodyPr wrap="square" rtlCol="0">
            <a:spAutoFit/>
          </a:bodyPr>
          <a:lstStyle/>
          <a:p>
            <a:r>
              <a:rPr lang="en-GB" sz="1600" b="1" u="sng" dirty="0"/>
              <a:t>Rates</a:t>
            </a:r>
          </a:p>
        </p:txBody>
      </p:sp>
      <p:sp>
        <p:nvSpPr>
          <p:cNvPr id="3" name="Slide Number Placeholder 2">
            <a:extLst>
              <a:ext uri="{FF2B5EF4-FFF2-40B4-BE49-F238E27FC236}">
                <a16:creationId xmlns:a16="http://schemas.microsoft.com/office/drawing/2014/main" id="{095CA082-0BBA-4F46-8F0E-78669AA65173}"/>
              </a:ext>
            </a:extLst>
          </p:cNvPr>
          <p:cNvSpPr>
            <a:spLocks noGrp="1"/>
          </p:cNvSpPr>
          <p:nvPr>
            <p:ph type="sldNum" sz="quarter" idx="12"/>
          </p:nvPr>
        </p:nvSpPr>
        <p:spPr>
          <a:xfrm>
            <a:off x="11051816" y="6536184"/>
            <a:ext cx="683339" cy="365125"/>
          </a:xfrm>
        </p:spPr>
        <p:txBody>
          <a:bodyPr/>
          <a:lstStyle/>
          <a:p>
            <a:fld id="{D57F1E4F-1CFF-5643-939E-217C01CDF565}" type="slidenum">
              <a:rPr lang="en-US" sz="1400" dirty="0"/>
              <a:pPr/>
              <a:t>4</a:t>
            </a:fld>
            <a:endParaRPr lang="en-GB" sz="1400"/>
          </a:p>
        </p:txBody>
      </p:sp>
      <p:grpSp>
        <p:nvGrpSpPr>
          <p:cNvPr id="6" name="Group 5">
            <a:extLst>
              <a:ext uri="{FF2B5EF4-FFF2-40B4-BE49-F238E27FC236}">
                <a16:creationId xmlns:a16="http://schemas.microsoft.com/office/drawing/2014/main" id="{32000B01-5B14-4B06-87C9-BB140FC4D278}"/>
              </a:ext>
            </a:extLst>
          </p:cNvPr>
          <p:cNvGrpSpPr/>
          <p:nvPr/>
        </p:nvGrpSpPr>
        <p:grpSpPr>
          <a:xfrm>
            <a:off x="2753889" y="2481334"/>
            <a:ext cx="8995011" cy="2226203"/>
            <a:chOff x="2489416" y="2406099"/>
            <a:chExt cx="8995011" cy="2226203"/>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F2327B0-92C1-4830-9BDB-380BDE8F73C6}"/>
                    </a:ext>
                  </a:extLst>
                </p:cNvPr>
                <p:cNvSpPr txBox="1"/>
                <p:nvPr/>
              </p:nvSpPr>
              <p:spPr>
                <a:xfrm>
                  <a:off x="2489416" y="2406099"/>
                  <a:ext cx="7607032" cy="8993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a:latin typeface="Cambria Math" panose="02040503050406030204" pitchFamily="18" charset="0"/>
                              </a:rPr>
                              <m:t>𝜕</m:t>
                            </m:r>
                            <m:r>
                              <m:rPr>
                                <m:sty m:val="p"/>
                              </m:rPr>
                              <a:rPr lang="en-GB">
                                <a:latin typeface="Cambria Math" panose="02040503050406030204" pitchFamily="18" charset="0"/>
                              </a:rPr>
                              <m:t>ρ</m:t>
                            </m:r>
                            <m:d>
                              <m:dPr>
                                <m:ctrlPr>
                                  <a:rPr lang="en-GB" i="1">
                                    <a:latin typeface="Cambria Math" panose="02040503050406030204" pitchFamily="18" charset="0"/>
                                  </a:rPr>
                                </m:ctrlPr>
                              </m:dPr>
                              <m:e>
                                <m:r>
                                  <a:rPr lang="en-GB" i="1">
                                    <a:latin typeface="Cambria Math" panose="02040503050406030204" pitchFamily="18" charset="0"/>
                                  </a:rPr>
                                  <m:t>𝑡</m:t>
                                </m:r>
                              </m:e>
                            </m:d>
                          </m:num>
                          <m:den>
                            <m:r>
                              <a:rPr lang="en-GB">
                                <a:latin typeface="Cambria Math" panose="02040503050406030204" pitchFamily="18" charset="0"/>
                              </a:rPr>
                              <m:t>𝜕</m:t>
                            </m:r>
                            <m:r>
                              <a:rPr lang="en-GB" i="1">
                                <a:latin typeface="Cambria Math" panose="02040503050406030204" pitchFamily="18" charset="0"/>
                              </a:rPr>
                              <m:t>𝑡</m:t>
                            </m:r>
                          </m:den>
                        </m:f>
                        <m:r>
                          <a:rPr lang="en-GB" i="1">
                            <a:latin typeface="Cambria Math" panose="02040503050406030204" pitchFamily="18" charset="0"/>
                          </a:rPr>
                          <m:t>=−</m:t>
                        </m:r>
                        <m:r>
                          <a:rPr lang="en-GB" i="1">
                            <a:latin typeface="Cambria Math" panose="02040503050406030204" pitchFamily="18" charset="0"/>
                          </a:rPr>
                          <m:t>𝑖</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𝑠</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𝐻</m:t>
                                </m:r>
                              </m:e>
                              <m:sub>
                                <m:r>
                                  <a:rPr lang="en-GB" i="1">
                                    <a:latin typeface="Cambria Math" panose="02040503050406030204" pitchFamily="18" charset="0"/>
                                  </a:rPr>
                                  <m:t>𝐿𝑆</m:t>
                                </m:r>
                              </m:sub>
                            </m:sSub>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ρ</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e>
                        </m:d>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Γ</m:t>
                            </m:r>
                          </m:e>
                          <m:sub>
                            <m:r>
                              <a:rPr lang="en-GB" i="1">
                                <a:latin typeface="Cambria Math" panose="02040503050406030204" pitchFamily="18" charset="0"/>
                              </a:rPr>
                              <m:t>0</m:t>
                            </m:r>
                          </m:sub>
                        </m:sSub>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0</m:t>
                                </m:r>
                              </m:sub>
                            </m:sSub>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m:rPr>
                                    <m:sty m:val="p"/>
                                  </m:rPr>
                                  <a:rPr lang="en-GB">
                                    <a:latin typeface="Cambria Math" panose="02040503050406030204" pitchFamily="18" charset="0"/>
                                  </a:rPr>
                                  <m:t>ρ</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0</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m:rPr>
                                <m:lit/>
                              </m:rP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𝑃</m:t>
                                </m:r>
                              </m:e>
                              <m:sub>
                                <m:r>
                                  <a:rPr lang="en-GB" i="1">
                                    <a:latin typeface="Cambria Math" panose="02040503050406030204" pitchFamily="18" charset="0"/>
                                  </a:rPr>
                                  <m:t>0</m:t>
                                </m:r>
                              </m:sub>
                              <m:sup>
                                <m:r>
                                  <a:rPr lang="en-GB" i="1">
                                    <a:latin typeface="Cambria Math" panose="02040503050406030204" pitchFamily="18" charset="0"/>
                                  </a:rPr>
                                  <m:t>2</m:t>
                                </m:r>
                              </m:sup>
                            </m:sSubSup>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ρ</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r>
                              <m:rPr>
                                <m:lit/>
                              </m:rPr>
                              <a:rPr lang="en-GB" i="1">
                                <a:latin typeface="Cambria Math" panose="02040503050406030204" pitchFamily="18" charset="0"/>
                              </a:rPr>
                              <m:t>}</m:t>
                            </m:r>
                          </m:e>
                        </m:d>
                      </m:oMath>
                    </m:oMathPara>
                  </a14:m>
                  <a:endParaRPr lang="en-GB" dirty="0"/>
                </a:p>
                <a:p>
                  <a:endParaRPr lang="en-GB" dirty="0"/>
                </a:p>
              </p:txBody>
            </p:sp>
          </mc:Choice>
          <mc:Fallback xmlns="">
            <p:sp>
              <p:nvSpPr>
                <p:cNvPr id="28" name="TextBox 27">
                  <a:extLst>
                    <a:ext uri="{FF2B5EF4-FFF2-40B4-BE49-F238E27FC236}">
                      <a16:creationId xmlns:a16="http://schemas.microsoft.com/office/drawing/2014/main" id="{6F2327B0-92C1-4830-9BDB-380BDE8F73C6}"/>
                    </a:ext>
                  </a:extLst>
                </p:cNvPr>
                <p:cNvSpPr txBox="1">
                  <a:spLocks noRot="1" noChangeAspect="1" noMove="1" noResize="1" noEditPoints="1" noAdjustHandles="1" noChangeArrowheads="1" noChangeShapeType="1" noTextEdit="1"/>
                </p:cNvSpPr>
                <p:nvPr/>
              </p:nvSpPr>
              <p:spPr>
                <a:xfrm>
                  <a:off x="2489416" y="2406099"/>
                  <a:ext cx="7607032" cy="8993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745825-83CA-47F8-8316-1A076B0409CF}"/>
                    </a:ext>
                  </a:extLst>
                </p:cNvPr>
                <p:cNvSpPr txBox="1"/>
                <p:nvPr/>
              </p:nvSpPr>
              <p:spPr>
                <a:xfrm>
                  <a:off x="5709705" y="3035911"/>
                  <a:ext cx="5774722" cy="6163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m:rPr>
                            <m:sty m:val="p"/>
                          </m:rPr>
                          <a:rPr lang="en-GB">
                            <a:latin typeface="Cambria Math" panose="02040503050406030204" pitchFamily="18" charset="0"/>
                          </a:rPr>
                          <m:t>Γ</m:t>
                        </m:r>
                        <m:d>
                          <m:dPr>
                            <m:ctrlPr>
                              <a:rPr lang="en-GB" i="1">
                                <a:latin typeface="Cambria Math" panose="02040503050406030204" pitchFamily="18" charset="0"/>
                              </a:rPr>
                            </m:ctrlPr>
                          </m:dPr>
                          <m:e>
                            <m:r>
                              <a:rPr lang="en-GB" i="1">
                                <a:latin typeface="Cambria Math" panose="02040503050406030204" pitchFamily="18" charset="0"/>
                              </a:rPr>
                              <m:t>𝑡</m:t>
                            </m:r>
                          </m:e>
                        </m:d>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𝑁</m:t>
                            </m:r>
                            <m:d>
                              <m:dPr>
                                <m:ctrlPr>
                                  <a:rPr lang="en-GB" i="1">
                                    <a:latin typeface="Cambria Math" panose="02040503050406030204" pitchFamily="18" charset="0"/>
                                  </a:rPr>
                                </m:ctrlPr>
                              </m:dPr>
                              <m:e>
                                <m:r>
                                  <a:rPr lang="en-GB" i="1">
                                    <a:latin typeface="Cambria Math" panose="02040503050406030204" pitchFamily="18" charset="0"/>
                                  </a:rPr>
                                  <m:t>𝑡</m:t>
                                </m:r>
                              </m:e>
                            </m:d>
                          </m:e>
                        </m:d>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𝜂</m:t>
                                </m:r>
                              </m:sub>
                            </m:sSub>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sSubSup>
                              <m:sSubSupPr>
                                <m:ctrlPr>
                                  <a:rPr lang="en-GB" i="1">
                                    <a:latin typeface="Cambria Math" panose="02040503050406030204" pitchFamily="18" charset="0"/>
                                  </a:rPr>
                                </m:ctrlPr>
                              </m:sSubSupPr>
                              <m:e>
                                <m:r>
                                  <a:rPr lang="en-GB" i="1">
                                    <a:latin typeface="Cambria Math" panose="02040503050406030204" pitchFamily="18" charset="0"/>
                                  </a:rPr>
                                  <m:t>𝑃</m:t>
                                </m:r>
                              </m:e>
                              <m:sub>
                                <m:r>
                                  <a:rPr lang="en-GB" i="1">
                                    <a:latin typeface="Cambria Math" panose="02040503050406030204" pitchFamily="18" charset="0"/>
                                  </a:rPr>
                                  <m:t>𝜂</m:t>
                                </m:r>
                              </m:sub>
                              <m:sup>
                                <m:r>
                                  <a:rPr lang="en-GB" i="1">
                                    <a:latin typeface="Cambria Math" panose="02040503050406030204" pitchFamily="18" charset="0"/>
                                  </a:rPr>
                                  <m:t>†</m:t>
                                </m:r>
                              </m:sup>
                            </m:sSubSup>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m:rPr>
                                <m:lit/>
                              </m:rPr>
                              <a:rPr lang="en-GB" i="1">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𝑃</m:t>
                                </m:r>
                              </m:e>
                              <m:sub>
                                <m:r>
                                  <a:rPr lang="en-GB" i="1">
                                    <a:latin typeface="Cambria Math" panose="02040503050406030204" pitchFamily="18" charset="0"/>
                                  </a:rPr>
                                  <m:t>𝜂</m:t>
                                </m:r>
                              </m:sub>
                              <m:sup>
                                <m:r>
                                  <a:rPr lang="en-GB" i="1">
                                    <a:latin typeface="Cambria Math" panose="02040503050406030204" pitchFamily="18" charset="0"/>
                                  </a:rPr>
                                  <m:t>†</m:t>
                                </m:r>
                              </m:sup>
                            </m:sSubSup>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𝜂</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r>
                              <m:rPr>
                                <m:lit/>
                              </m:rPr>
                              <a:rPr lang="en-GB" i="1">
                                <a:latin typeface="Cambria Math" panose="02040503050406030204" pitchFamily="18" charset="0"/>
                              </a:rPr>
                              <m:t>}</m:t>
                            </m:r>
                          </m:e>
                        </m:d>
                      </m:oMath>
                    </m:oMathPara>
                  </a14:m>
                  <a:endParaRPr lang="en-GB" dirty="0"/>
                </a:p>
              </p:txBody>
            </p:sp>
          </mc:Choice>
          <mc:Fallback xmlns="">
            <p:sp>
              <p:nvSpPr>
                <p:cNvPr id="4" name="TextBox 3">
                  <a:extLst>
                    <a:ext uri="{FF2B5EF4-FFF2-40B4-BE49-F238E27FC236}">
                      <a16:creationId xmlns:a16="http://schemas.microsoft.com/office/drawing/2014/main" id="{62745825-83CA-47F8-8316-1A076B0409CF}"/>
                    </a:ext>
                  </a:extLst>
                </p:cNvPr>
                <p:cNvSpPr txBox="1">
                  <a:spLocks noRot="1" noChangeAspect="1" noMove="1" noResize="1" noEditPoints="1" noAdjustHandles="1" noChangeArrowheads="1" noChangeShapeType="1" noTextEdit="1"/>
                </p:cNvSpPr>
                <p:nvPr/>
              </p:nvSpPr>
              <p:spPr>
                <a:xfrm>
                  <a:off x="5709705" y="3035911"/>
                  <a:ext cx="5774722" cy="6163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2AFF-8533-4F33-8262-5F3A46505558}"/>
                    </a:ext>
                  </a:extLst>
                </p:cNvPr>
                <p:cNvSpPr txBox="1"/>
                <p:nvPr/>
              </p:nvSpPr>
              <p:spPr>
                <a:xfrm>
                  <a:off x="5721296" y="3738916"/>
                  <a:ext cx="5222648" cy="893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m:rPr>
                            <m:sty m:val="p"/>
                          </m:rPr>
                          <a:rPr lang="en-GB">
                            <a:latin typeface="Cambria Math" panose="02040503050406030204" pitchFamily="18" charset="0"/>
                          </a:rPr>
                          <m:t>Γ</m:t>
                        </m:r>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𝑁</m:t>
                        </m:r>
                        <m:d>
                          <m:dPr>
                            <m:ctrlPr>
                              <a:rPr lang="en-GB" i="1">
                                <a:latin typeface="Cambria Math" panose="02040503050406030204" pitchFamily="18" charset="0"/>
                              </a:rPr>
                            </m:ctrlPr>
                          </m:dPr>
                          <m:e>
                            <m:r>
                              <a:rPr lang="en-GB" i="1">
                                <a:latin typeface="Cambria Math" panose="02040503050406030204" pitchFamily="18" charset="0"/>
                              </a:rPr>
                              <m:t>𝑡</m:t>
                            </m:r>
                          </m:e>
                        </m:d>
                        <m:d>
                          <m:dPr>
                            <m:begChr m:val="["/>
                            <m:endChr m:val="]"/>
                            <m:ctrlPr>
                              <a:rPr lang="en-GB" i="1">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𝑃</m:t>
                                </m:r>
                              </m:e>
                              <m:sub>
                                <m:r>
                                  <a:rPr lang="en-GB" i="1">
                                    <a:latin typeface="Cambria Math" panose="02040503050406030204" pitchFamily="18" charset="0"/>
                                  </a:rPr>
                                  <m:t>𝜂</m:t>
                                </m:r>
                              </m:sub>
                              <m:sup>
                                <m:r>
                                  <a:rPr lang="en-GB" i="1">
                                    <a:latin typeface="Cambria Math" panose="02040503050406030204" pitchFamily="18" charset="0"/>
                                  </a:rPr>
                                  <m:t>†</m:t>
                                </m:r>
                              </m:sup>
                            </m:sSubSup>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𝜂</m:t>
                                </m:r>
                              </m:sub>
                            </m:sSub>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m:rPr>
                                <m:lit/>
                              </m:rP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𝑃</m:t>
                                </m:r>
                              </m:e>
                              <m:sub>
                                <m:r>
                                  <a:rPr lang="en-GB" i="1">
                                    <a:latin typeface="Cambria Math" panose="02040503050406030204" pitchFamily="18" charset="0"/>
                                  </a:rPr>
                                  <m:t>𝜂</m:t>
                                </m:r>
                              </m:sub>
                            </m:sSub>
                            <m:d>
                              <m:dPr>
                                <m:ctrlPr>
                                  <a:rPr lang="en-GB" i="1">
                                    <a:latin typeface="Cambria Math" panose="02040503050406030204" pitchFamily="18" charset="0"/>
                                  </a:rPr>
                                </m:ctrlPr>
                              </m:dPr>
                              <m:e>
                                <m:r>
                                  <a:rPr lang="en-GB" i="1">
                                    <a:latin typeface="Cambria Math" panose="02040503050406030204" pitchFamily="18" charset="0"/>
                                  </a:rPr>
                                  <m:t>𝑡</m:t>
                                </m:r>
                              </m:e>
                            </m:d>
                            <m:sSubSup>
                              <m:sSubSupPr>
                                <m:ctrlPr>
                                  <a:rPr lang="en-GB" i="1">
                                    <a:latin typeface="Cambria Math" panose="02040503050406030204" pitchFamily="18" charset="0"/>
                                  </a:rPr>
                                </m:ctrlPr>
                              </m:sSubSupPr>
                              <m:e>
                                <m:r>
                                  <a:rPr lang="en-GB" i="1">
                                    <a:latin typeface="Cambria Math" panose="02040503050406030204" pitchFamily="18" charset="0"/>
                                  </a:rPr>
                                  <m:t>𝑃</m:t>
                                </m:r>
                              </m:e>
                              <m:sub>
                                <m:r>
                                  <a:rPr lang="en-GB" i="1">
                                    <a:latin typeface="Cambria Math" panose="02040503050406030204" pitchFamily="18" charset="0"/>
                                  </a:rPr>
                                  <m:t>𝜂</m:t>
                                </m:r>
                              </m:sub>
                              <m:sup>
                                <m:r>
                                  <a:rPr lang="en-GB" i="1">
                                    <a:latin typeface="Cambria Math" panose="02040503050406030204" pitchFamily="18" charset="0"/>
                                  </a:rPr>
                                  <m:t>†</m:t>
                                </m:r>
                              </m:sup>
                            </m:sSubSup>
                            <m:d>
                              <m:dPr>
                                <m:ctrlPr>
                                  <a:rPr lang="en-GB" i="1">
                                    <a:latin typeface="Cambria Math" panose="02040503050406030204" pitchFamily="18" charset="0"/>
                                  </a:rPr>
                                </m:ctrlPr>
                              </m:dPr>
                              <m:e>
                                <m:r>
                                  <a:rPr lang="en-GB" i="1">
                                    <a:latin typeface="Cambria Math" panose="02040503050406030204" pitchFamily="18" charset="0"/>
                                  </a:rPr>
                                  <m:t>𝑡</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𝜌</m:t>
                                </m:r>
                              </m:e>
                              <m:sub>
                                <m:r>
                                  <a:rPr lang="en-GB" i="1">
                                    <a:latin typeface="Cambria Math" panose="02040503050406030204" pitchFamily="18" charset="0"/>
                                  </a:rPr>
                                  <m:t>𝑆</m:t>
                                </m:r>
                              </m:sub>
                            </m:sSub>
                            <m:d>
                              <m:dPr>
                                <m:ctrlPr>
                                  <a:rPr lang="en-GB" i="1">
                                    <a:latin typeface="Cambria Math" panose="02040503050406030204" pitchFamily="18" charset="0"/>
                                  </a:rPr>
                                </m:ctrlPr>
                              </m:dPr>
                              <m:e>
                                <m:r>
                                  <a:rPr lang="en-GB" i="1">
                                    <a:latin typeface="Cambria Math" panose="02040503050406030204" pitchFamily="18" charset="0"/>
                                  </a:rPr>
                                  <m:t>𝑡</m:t>
                                </m:r>
                              </m:e>
                            </m:d>
                            <m:r>
                              <m:rPr>
                                <m:lit/>
                              </m:rPr>
                              <a:rPr lang="en-GB" i="1">
                                <a:latin typeface="Cambria Math" panose="02040503050406030204" pitchFamily="18" charset="0"/>
                              </a:rPr>
                              <m:t>}</m:t>
                            </m:r>
                          </m:e>
                        </m:d>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5CC72AFF-8533-4F33-8262-5F3A46505558}"/>
                    </a:ext>
                  </a:extLst>
                </p:cNvPr>
                <p:cNvSpPr txBox="1">
                  <a:spLocks noRot="1" noChangeAspect="1" noMove="1" noResize="1" noEditPoints="1" noAdjustHandles="1" noChangeArrowheads="1" noChangeShapeType="1" noTextEdit="1"/>
                </p:cNvSpPr>
                <p:nvPr/>
              </p:nvSpPr>
              <p:spPr>
                <a:xfrm>
                  <a:off x="5721296" y="3738916"/>
                  <a:ext cx="5222648" cy="893386"/>
                </a:xfrm>
                <a:prstGeom prst="rect">
                  <a:avLst/>
                </a:prstGeom>
                <a:blipFill>
                  <a:blip r:embed="rId9"/>
                  <a:stretch>
                    <a:fillRect/>
                  </a:stretch>
                </a:blipFill>
              </p:spPr>
              <p:txBody>
                <a:bodyPr/>
                <a:lstStyle/>
                <a:p>
                  <a:r>
                    <a:rPr lang="en-US">
                      <a:noFill/>
                    </a:rPr>
                    <a:t> </a:t>
                  </a:r>
                </a:p>
              </p:txBody>
            </p:sp>
          </mc:Fallback>
        </mc:AlternateContent>
      </p:grpSp>
      <p:sp>
        <p:nvSpPr>
          <p:cNvPr id="7" name="Rectangle 6">
            <a:extLst>
              <a:ext uri="{FF2B5EF4-FFF2-40B4-BE49-F238E27FC236}">
                <a16:creationId xmlns:a16="http://schemas.microsoft.com/office/drawing/2014/main" id="{F754C238-7E95-4F4D-BF4E-B917D614A58B}"/>
              </a:ext>
            </a:extLst>
          </p:cNvPr>
          <p:cNvSpPr/>
          <p:nvPr/>
        </p:nvSpPr>
        <p:spPr>
          <a:xfrm>
            <a:off x="2884602" y="2392455"/>
            <a:ext cx="8981266" cy="22953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A0DBF2D3-3DE2-4D40-A0E7-3D43A90C3DDC}"/>
              </a:ext>
            </a:extLst>
          </p:cNvPr>
          <p:cNvSpPr txBox="1"/>
          <p:nvPr/>
        </p:nvSpPr>
        <p:spPr>
          <a:xfrm>
            <a:off x="1643240" y="1599931"/>
            <a:ext cx="3987538" cy="338554"/>
          </a:xfrm>
          <a:prstGeom prst="rect">
            <a:avLst/>
          </a:prstGeom>
          <a:noFill/>
        </p:spPr>
        <p:txBody>
          <a:bodyPr wrap="square" rtlCol="0">
            <a:spAutoFit/>
          </a:bodyPr>
          <a:lstStyle/>
          <a:p>
            <a:r>
              <a:rPr lang="en-GB" sz="1600" b="1" dirty="0"/>
              <a:t>Spin-boson Hamiltonian:</a:t>
            </a:r>
          </a:p>
        </p:txBody>
      </p:sp>
      <p:sp>
        <p:nvSpPr>
          <p:cNvPr id="16" name="Arrow: Right 15">
            <a:extLst>
              <a:ext uri="{FF2B5EF4-FFF2-40B4-BE49-F238E27FC236}">
                <a16:creationId xmlns:a16="http://schemas.microsoft.com/office/drawing/2014/main" id="{56955AF3-7D05-438B-946B-44B599109A56}"/>
              </a:ext>
            </a:extLst>
          </p:cNvPr>
          <p:cNvSpPr/>
          <p:nvPr/>
        </p:nvSpPr>
        <p:spPr>
          <a:xfrm>
            <a:off x="1891193" y="2646012"/>
            <a:ext cx="633875"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2E546B8-BDEB-4A3E-AD70-8F8122EC7A76}"/>
              </a:ext>
            </a:extLst>
          </p:cNvPr>
          <p:cNvSpPr txBox="1"/>
          <p:nvPr/>
        </p:nvSpPr>
        <p:spPr>
          <a:xfrm>
            <a:off x="682550" y="2492525"/>
            <a:ext cx="1068137" cy="830997"/>
          </a:xfrm>
          <a:prstGeom prst="rect">
            <a:avLst/>
          </a:prstGeom>
          <a:noFill/>
        </p:spPr>
        <p:txBody>
          <a:bodyPr wrap="square" rtlCol="0">
            <a:spAutoFit/>
          </a:bodyPr>
          <a:lstStyle/>
          <a:p>
            <a:r>
              <a:rPr lang="en-GB" sz="1600" b="1" dirty="0"/>
              <a:t>Secular</a:t>
            </a:r>
          </a:p>
          <a:p>
            <a:r>
              <a:rPr lang="en-GB" sz="1600" b="1" dirty="0"/>
              <a:t>master</a:t>
            </a:r>
          </a:p>
          <a:p>
            <a:r>
              <a:rPr lang="en-GB" sz="1600" b="1" dirty="0"/>
              <a:t>equation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4ED7BA-7172-4466-A614-1BC843AFF9B9}"/>
                  </a:ext>
                </a:extLst>
              </p:cNvPr>
              <p:cNvSpPr txBox="1"/>
              <p:nvPr/>
            </p:nvSpPr>
            <p:spPr>
              <a:xfrm>
                <a:off x="9218973" y="5760808"/>
                <a:ext cx="2283895" cy="33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𝜂</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rad>
                        <m:radPr>
                          <m:degHide m:val="on"/>
                          <m:ctrlPr>
                            <a:rPr lang="en-GB" b="0" i="1" smtClean="0">
                              <a:latin typeface="Cambria Math" panose="02040503050406030204" pitchFamily="18" charset="0"/>
                              <a:ea typeface="Cambria Math" panose="02040503050406030204" pitchFamily="18" charset="0"/>
                            </a:rPr>
                          </m:ctrlPr>
                        </m:radPr>
                        <m:deg/>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𝜀</m:t>
                              </m:r>
                            </m:e>
                            <m:sup>
                              <m:r>
                                <a:rPr lang="en-GB" b="0" i="1" smtClean="0">
                                  <a:latin typeface="Cambria Math" panose="02040503050406030204" pitchFamily="18" charset="0"/>
                                  <a:ea typeface="Cambria Math" panose="02040503050406030204" pitchFamily="18" charset="0"/>
                                </a:rPr>
                                <m:t>2</m:t>
                              </m:r>
                            </m:sup>
                          </m:s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Δ</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e>
                      </m:rad>
                    </m:oMath>
                  </m:oMathPara>
                </a14:m>
                <a:endParaRPr lang="en-GB" dirty="0"/>
              </a:p>
            </p:txBody>
          </p:sp>
        </mc:Choice>
        <mc:Fallback xmlns="">
          <p:sp>
            <p:nvSpPr>
              <p:cNvPr id="17" name="TextBox 16">
                <a:extLst>
                  <a:ext uri="{FF2B5EF4-FFF2-40B4-BE49-F238E27FC236}">
                    <a16:creationId xmlns:a16="http://schemas.microsoft.com/office/drawing/2014/main" id="{474ED7BA-7172-4466-A614-1BC843AFF9B9}"/>
                  </a:ext>
                </a:extLst>
              </p:cNvPr>
              <p:cNvSpPr txBox="1">
                <a:spLocks noRot="1" noChangeAspect="1" noMove="1" noResize="1" noEditPoints="1" noAdjustHandles="1" noChangeArrowheads="1" noChangeShapeType="1" noTextEdit="1"/>
              </p:cNvSpPr>
              <p:nvPr/>
            </p:nvSpPr>
            <p:spPr>
              <a:xfrm>
                <a:off x="9218973" y="5760808"/>
                <a:ext cx="2283895" cy="335413"/>
              </a:xfrm>
              <a:prstGeom prst="rect">
                <a:avLst/>
              </a:prstGeom>
              <a:blipFill>
                <a:blip r:embed="rId10"/>
                <a:stretch>
                  <a:fillRect l="-1867" r="-2933" b="-29091"/>
                </a:stretch>
              </a:blipFill>
            </p:spPr>
            <p:txBody>
              <a:bodyPr/>
              <a:lstStyle/>
              <a:p>
                <a:r>
                  <a:rPr lang="en-US">
                    <a:noFill/>
                  </a:rPr>
                  <a:t> </a:t>
                </a:r>
              </a:p>
            </p:txBody>
          </p:sp>
        </mc:Fallback>
      </mc:AlternateContent>
    </p:spTree>
    <p:extLst>
      <p:ext uri="{BB962C8B-B14F-4D97-AF65-F5344CB8AC3E}">
        <p14:creationId xmlns:p14="http://schemas.microsoft.com/office/powerpoint/2010/main" val="66309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1286933" y="609600"/>
            <a:ext cx="10197494" cy="1099457"/>
          </a:xfrm>
        </p:spPr>
        <p:txBody>
          <a:bodyPr>
            <a:normAutofit/>
          </a:bodyPr>
          <a:lstStyle/>
          <a:p>
            <a:r>
              <a:rPr lang="en-US"/>
              <a:t>Quantum trajectories method</a:t>
            </a:r>
          </a:p>
        </p:txBody>
      </p:sp>
      <p:sp>
        <p:nvSpPr>
          <p:cNvPr id="99" name="Isosceles Triangle 9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2D9966-C5D4-49A0-B756-9CB760EE6E91}"/>
                  </a:ext>
                </a:extLst>
              </p:cNvPr>
              <p:cNvSpPr txBox="1"/>
              <p:nvPr/>
            </p:nvSpPr>
            <p:spPr>
              <a:xfrm>
                <a:off x="4277346" y="1841299"/>
                <a:ext cx="7767255"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ea typeface="Cambria Math" panose="02040503050406030204" pitchFamily="18" charset="0"/>
                                </a:rPr>
                                <m:t>𝑆</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den>
                      </m:f>
                      <m:r>
                        <a:rPr lang="en-GB" b="0" i="1" smtClean="0">
                          <a:latin typeface="Cambria Math" panose="02040503050406030204" pitchFamily="18" charset="0"/>
                        </a:rPr>
                        <m:t>=−</m:t>
                      </m:r>
                      <m:r>
                        <a:rPr lang="en-GB" b="0" i="1" smtClean="0">
                          <a:latin typeface="Cambria Math" panose="02040503050406030204" pitchFamily="18" charset="0"/>
                        </a:rPr>
                        <m:t>𝑖</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𝐻</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𝑆</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𝑚</m:t>
                          </m:r>
                        </m:sub>
                        <m:sup/>
                        <m:e>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GB" b="0" i="1" smtClean="0">
                                  <a:latin typeface="Cambria Math" panose="02040503050406030204" pitchFamily="18" charset="0"/>
                                </a:rPr>
                                <m:t>𝑚</m:t>
                              </m:r>
                            </m:sub>
                          </m:sSub>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𝑚</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𝑚</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𝑆</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𝑆</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𝑚</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𝑚</m:t>
                                  </m:r>
                                </m:sub>
                              </m:sSub>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𝑚</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𝑆</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𝑚</m:t>
                                  </m:r>
                                </m:sub>
                                <m:sup>
                                  <m:r>
                                    <a:rPr lang="en-GB" b="0" i="1" smtClean="0">
                                      <a:latin typeface="Cambria Math" panose="02040503050406030204" pitchFamily="18" charset="0"/>
                                      <a:ea typeface="Cambria Math" panose="02040503050406030204" pitchFamily="18" charset="0"/>
                                    </a:rPr>
                                    <m:t>†</m:t>
                                  </m:r>
                                </m:sup>
                              </m:sSubSup>
                            </m:e>
                          </m:d>
                        </m:e>
                      </m:nary>
                    </m:oMath>
                  </m:oMathPara>
                </a14:m>
                <a:endParaRPr lang="en-GB"/>
              </a:p>
            </p:txBody>
          </p:sp>
        </mc:Choice>
        <mc:Fallback xmlns="">
          <p:sp>
            <p:nvSpPr>
              <p:cNvPr id="15" name="TextBox 14">
                <a:extLst>
                  <a:ext uri="{FF2B5EF4-FFF2-40B4-BE49-F238E27FC236}">
                    <a16:creationId xmlns:a16="http://schemas.microsoft.com/office/drawing/2014/main" id="{582D9966-C5D4-49A0-B756-9CB760EE6E91}"/>
                  </a:ext>
                </a:extLst>
              </p:cNvPr>
              <p:cNvSpPr txBox="1">
                <a:spLocks noRot="1" noChangeAspect="1" noMove="1" noResize="1" noEditPoints="1" noAdjustHandles="1" noChangeArrowheads="1" noChangeShapeType="1" noTextEdit="1"/>
              </p:cNvSpPr>
              <p:nvPr/>
            </p:nvSpPr>
            <p:spPr>
              <a:xfrm>
                <a:off x="4277346" y="1841299"/>
                <a:ext cx="7767255" cy="6721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33BCF-3255-4EB8-9144-6BB19C72440E}"/>
                  </a:ext>
                </a:extLst>
              </p:cNvPr>
              <p:cNvSpPr txBox="1"/>
              <p:nvPr/>
            </p:nvSpPr>
            <p:spPr>
              <a:xfrm>
                <a:off x="4277346" y="3092914"/>
                <a:ext cx="2590581"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m:rPr>
                              <m:sty m:val="p"/>
                            </m:rPr>
                            <a:rPr lang="en-GB" b="0" i="0" smtClean="0">
                              <a:latin typeface="Cambria Math" panose="02040503050406030204" pitchFamily="18" charset="0"/>
                            </a:rPr>
                            <m:t>eff</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𝑖</m:t>
                          </m:r>
                        </m:num>
                        <m:den>
                          <m:r>
                            <a:rPr lang="en-GB" b="0" i="1" smtClean="0">
                              <a:latin typeface="Cambria Math" panose="02040503050406030204" pitchFamily="18" charset="0"/>
                            </a:rPr>
                            <m:t>2</m:t>
                          </m:r>
                        </m:den>
                      </m:f>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𝑚</m:t>
                          </m:r>
                        </m:sub>
                        <m:sup/>
                        <m:e>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GB" b="0" i="1" smtClean="0">
                                  <a:latin typeface="Cambria Math" panose="02040503050406030204" pitchFamily="18" charset="0"/>
                                </a:rPr>
                                <m:t>𝑚</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𝑚</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𝑚</m:t>
                              </m:r>
                            </m:sub>
                          </m:sSub>
                        </m:e>
                      </m:nary>
                    </m:oMath>
                  </m:oMathPara>
                </a14:m>
                <a:endParaRPr lang="en-GB"/>
              </a:p>
            </p:txBody>
          </p:sp>
        </mc:Choice>
        <mc:Fallback xmlns="">
          <p:sp>
            <p:nvSpPr>
              <p:cNvPr id="16" name="TextBox 15">
                <a:extLst>
                  <a:ext uri="{FF2B5EF4-FFF2-40B4-BE49-F238E27FC236}">
                    <a16:creationId xmlns:a16="http://schemas.microsoft.com/office/drawing/2014/main" id="{DA533BCF-3255-4EB8-9144-6BB19C72440E}"/>
                  </a:ext>
                </a:extLst>
              </p:cNvPr>
              <p:cNvSpPr txBox="1">
                <a:spLocks noRot="1" noChangeAspect="1" noMove="1" noResize="1" noEditPoints="1" noAdjustHandles="1" noChangeArrowheads="1" noChangeShapeType="1" noTextEdit="1"/>
              </p:cNvSpPr>
              <p:nvPr/>
            </p:nvSpPr>
            <p:spPr>
              <a:xfrm>
                <a:off x="4277346" y="3092914"/>
                <a:ext cx="2590581" cy="672172"/>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29C7FE2-DD38-4E8A-BFFF-EAA7ECB055D0}"/>
              </a:ext>
            </a:extLst>
          </p:cNvPr>
          <p:cNvSpPr txBox="1"/>
          <p:nvPr/>
        </p:nvSpPr>
        <p:spPr>
          <a:xfrm>
            <a:off x="1201515" y="3244334"/>
            <a:ext cx="2928432" cy="338554"/>
          </a:xfrm>
          <a:prstGeom prst="rect">
            <a:avLst/>
          </a:prstGeom>
          <a:noFill/>
        </p:spPr>
        <p:txBody>
          <a:bodyPr wrap="square" lIns="91440" tIns="45720" rIns="91440" bIns="45720" rtlCol="0" anchor="t">
            <a:spAutoFit/>
          </a:bodyPr>
          <a:lstStyle/>
          <a:p>
            <a:r>
              <a:rPr lang="en-GB" sz="1600" b="1" dirty="0"/>
              <a:t>Effective Hamiltonian:</a:t>
            </a:r>
            <a:endParaRPr lang="en-US" sz="1600" dirty="0"/>
          </a:p>
        </p:txBody>
      </p:sp>
      <p:sp>
        <p:nvSpPr>
          <p:cNvPr id="18" name="TextBox 17">
            <a:extLst>
              <a:ext uri="{FF2B5EF4-FFF2-40B4-BE49-F238E27FC236}">
                <a16:creationId xmlns:a16="http://schemas.microsoft.com/office/drawing/2014/main" id="{9723D26D-8D09-4112-9063-F3272FA14144}"/>
              </a:ext>
            </a:extLst>
          </p:cNvPr>
          <p:cNvSpPr txBox="1"/>
          <p:nvPr/>
        </p:nvSpPr>
        <p:spPr>
          <a:xfrm>
            <a:off x="1201515" y="1992719"/>
            <a:ext cx="2928432" cy="338554"/>
          </a:xfrm>
          <a:prstGeom prst="rect">
            <a:avLst/>
          </a:prstGeom>
          <a:noFill/>
        </p:spPr>
        <p:txBody>
          <a:bodyPr wrap="square" lIns="91440" tIns="45720" rIns="91440" bIns="45720" rtlCol="0" anchor="t">
            <a:spAutoFit/>
          </a:bodyPr>
          <a:lstStyle/>
          <a:p>
            <a:r>
              <a:rPr lang="en-GB" sz="1600" b="1" dirty="0"/>
              <a:t>Lindblad form:</a:t>
            </a:r>
            <a:endParaRPr lang="en-US" sz="1600" dirty="0"/>
          </a:p>
        </p:txBody>
      </p:sp>
      <p:sp>
        <p:nvSpPr>
          <p:cNvPr id="19" name="TextBox 18">
            <a:extLst>
              <a:ext uri="{FF2B5EF4-FFF2-40B4-BE49-F238E27FC236}">
                <a16:creationId xmlns:a16="http://schemas.microsoft.com/office/drawing/2014/main" id="{ABCA3424-5A75-479B-B376-27D22D392D8A}"/>
              </a:ext>
            </a:extLst>
          </p:cNvPr>
          <p:cNvSpPr txBox="1"/>
          <p:nvPr/>
        </p:nvSpPr>
        <p:spPr>
          <a:xfrm>
            <a:off x="1286933" y="4789269"/>
            <a:ext cx="2928432" cy="584775"/>
          </a:xfrm>
          <a:prstGeom prst="rect">
            <a:avLst/>
          </a:prstGeom>
          <a:noFill/>
        </p:spPr>
        <p:txBody>
          <a:bodyPr wrap="square" lIns="91440" tIns="45720" rIns="91440" bIns="45720" rtlCol="0" anchor="t">
            <a:spAutoFit/>
          </a:bodyPr>
          <a:lstStyle/>
          <a:p>
            <a:r>
              <a:rPr lang="en-GB" sz="1600" b="1" dirty="0"/>
              <a:t>Spin-boson</a:t>
            </a:r>
          </a:p>
          <a:p>
            <a:r>
              <a:rPr lang="en-GB" sz="1600" b="1" dirty="0"/>
              <a:t>Effective Hamiltonian:</a:t>
            </a:r>
            <a:endParaRPr lang="en-US" sz="16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985C1C-A053-4B2F-BCBB-4102E9879BC5}"/>
                  </a:ext>
                </a:extLst>
              </p:cNvPr>
              <p:cNvSpPr txBox="1"/>
              <p:nvPr/>
            </p:nvSpPr>
            <p:spPr>
              <a:xfrm>
                <a:off x="76984" y="4613483"/>
                <a:ext cx="12038032" cy="1213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m:rPr>
                              <m:sty m:val="p"/>
                            </m:rPr>
                            <a:rPr lang="en-GB" b="0" i="0" smtClean="0">
                              <a:latin typeface="Cambria Math" panose="02040503050406030204" pitchFamily="18" charset="0"/>
                            </a:rPr>
                            <m:t>eff</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𝑥</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Γ</m:t>
                              </m:r>
                            </m:e>
                            <m:sub>
                              <m:r>
                                <a:rPr lang="en-GB" b="0" i="1" smtClean="0">
                                  <a:latin typeface="Cambria Math" panose="02040503050406030204" pitchFamily="18" charset="0"/>
                                </a:rPr>
                                <m:t>0</m:t>
                              </m:r>
                            </m:sub>
                          </m:sSub>
                        </m:num>
                        <m:den>
                          <m:r>
                            <a:rPr lang="en-GB" b="0" i="1" smtClean="0">
                              <a:latin typeface="Cambria Math" panose="02040503050406030204" pitchFamily="18" charset="0"/>
                            </a:rPr>
                            <m:t>2</m:t>
                          </m:r>
                        </m:den>
                      </m:f>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𝑃</m:t>
                          </m:r>
                        </m:e>
                        <m:sub>
                          <m:r>
                            <a:rPr lang="en-GB" b="0" i="1" smtClean="0">
                              <a:latin typeface="Cambria Math" panose="02040503050406030204" pitchFamily="18" charset="0"/>
                            </a:rPr>
                            <m:t>0</m:t>
                          </m:r>
                        </m:sub>
                        <m:sup>
                          <m:r>
                            <a:rPr lang="en-GB" b="0" i="1" smtClean="0">
                              <a:latin typeface="Cambria Math" panose="02040503050406030204" pitchFamily="18" charset="0"/>
                            </a:rPr>
                            <m:t>2</m:t>
                          </m:r>
                        </m:sup>
                      </m:sSubSup>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m:oMathPara>
                </a14:m>
                <a:endParaRPr lang="en-GB" b="0" i="1" dirty="0">
                  <a:latin typeface="Cambria Math" panose="02040503050406030204" pitchFamily="18" charset="0"/>
                </a:endParaRPr>
              </a:p>
              <a:p>
                <a:r>
                  <a:rPr lang="en-GB" b="0" dirty="0"/>
                  <a:t>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f>
                      <m:fPr>
                        <m:ctrlPr>
                          <a:rPr lang="en-GB" b="0" i="1" smtClean="0">
                            <a:latin typeface="Cambria Math" panose="02040503050406030204" pitchFamily="18" charset="0"/>
                          </a:rPr>
                        </m:ctrlPr>
                      </m:fPr>
                      <m:num>
                        <m:r>
                          <m:rPr>
                            <m:sty m:val="p"/>
                          </m:rPr>
                          <a:rPr lang="el-GR" b="0" i="0" smtClean="0">
                            <a:latin typeface="Cambria Math" panose="02040503050406030204" pitchFamily="18" charset="0"/>
                            <a:ea typeface="Cambria Math" panose="02040503050406030204" pitchFamily="18" charset="0"/>
                          </a:rPr>
                          <m:t>Γ</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num>
                      <m:den>
                        <m:r>
                          <a:rPr lang="en-GB" b="0" i="1" smtClean="0">
                            <a:latin typeface="Cambria Math" panose="02040503050406030204" pitchFamily="18" charset="0"/>
                          </a:rPr>
                          <m:t>2</m:t>
                        </m:r>
                      </m:den>
                    </m:f>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𝑁</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e>
                    </m:d>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𝜂</m:t>
                        </m:r>
                      </m:sub>
                      <m:sup>
                        <m:r>
                          <a:rPr lang="en-GB" b="0" i="1" smtClean="0">
                            <a:latin typeface="Cambria Math" panose="02040503050406030204" pitchFamily="18" charset="0"/>
                            <a:ea typeface="Cambria Math" panose="02040503050406030204" pitchFamily="18" charset="0"/>
                          </a:rPr>
                          <m:t>†</m:t>
                        </m:r>
                      </m:sup>
                    </m:sSubSup>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𝜂</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𝑖</m:t>
                    </m:r>
                    <m:f>
                      <m:fPr>
                        <m:ctrlPr>
                          <a:rPr lang="en-GB" b="0" i="1" smtClean="0">
                            <a:latin typeface="Cambria Math" panose="02040503050406030204" pitchFamily="18" charset="0"/>
                          </a:rPr>
                        </m:ctrlPr>
                      </m:fPr>
                      <m:num>
                        <m:r>
                          <m:rPr>
                            <m:sty m:val="p"/>
                          </m:rPr>
                          <a:rPr lang="el-GR" b="0" i="0" smtClean="0">
                            <a:latin typeface="Cambria Math" panose="02040503050406030204" pitchFamily="18" charset="0"/>
                            <a:ea typeface="Cambria Math" panose="02040503050406030204" pitchFamily="18" charset="0"/>
                          </a:rPr>
                          <m:t>Γ</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num>
                      <m:den>
                        <m:r>
                          <a:rPr lang="en-GB" b="0" i="1" smtClean="0">
                            <a:latin typeface="Cambria Math" panose="02040503050406030204" pitchFamily="18" charset="0"/>
                          </a:rPr>
                          <m:t>2</m:t>
                        </m:r>
                      </m:den>
                    </m:f>
                    <m:r>
                      <a:rPr lang="en-GB" b="0" i="1" smtClean="0">
                        <a:latin typeface="Cambria Math" panose="02040503050406030204" pitchFamily="18" charset="0"/>
                      </a:rPr>
                      <m:t>𝑁</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𝜂</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𝜂</m:t>
                        </m:r>
                      </m:sub>
                      <m:sup>
                        <m:r>
                          <a:rPr lang="en-GB" b="0" i="1" smtClean="0">
                            <a:latin typeface="Cambria Math" panose="02040503050406030204" pitchFamily="18" charset="0"/>
                            <a:ea typeface="Cambria Math" panose="02040503050406030204" pitchFamily="18" charset="0"/>
                          </a:rPr>
                          <m:t>†</m:t>
                        </m:r>
                      </m:sup>
                    </m:sSubSup>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a14:m>
                <a:endParaRPr lang="en-GB" b="0" dirty="0"/>
              </a:p>
              <a:p>
                <a:r>
                  <a:rPr lang="en-GB" dirty="0"/>
                  <a:t>   </a:t>
                </a:r>
              </a:p>
            </p:txBody>
          </p:sp>
        </mc:Choice>
        <mc:Fallback xmlns="">
          <p:sp>
            <p:nvSpPr>
              <p:cNvPr id="3" name="TextBox 2">
                <a:extLst>
                  <a:ext uri="{FF2B5EF4-FFF2-40B4-BE49-F238E27FC236}">
                    <a16:creationId xmlns:a16="http://schemas.microsoft.com/office/drawing/2014/main" id="{07985C1C-A053-4B2F-BCBB-4102E9879BC5}"/>
                  </a:ext>
                </a:extLst>
              </p:cNvPr>
              <p:cNvSpPr txBox="1">
                <a:spLocks noRot="1" noChangeAspect="1" noMove="1" noResize="1" noEditPoints="1" noAdjustHandles="1" noChangeArrowheads="1" noChangeShapeType="1" noTextEdit="1"/>
              </p:cNvSpPr>
              <p:nvPr/>
            </p:nvSpPr>
            <p:spPr>
              <a:xfrm>
                <a:off x="76984" y="4613483"/>
                <a:ext cx="12038032" cy="1213922"/>
              </a:xfrm>
              <a:prstGeom prst="rect">
                <a:avLst/>
              </a:prstGeom>
              <a:blipFill>
                <a:blip r:embed="rId4"/>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3163047-078C-4ADD-9B62-FA04F311DB65}"/>
              </a:ext>
            </a:extLst>
          </p:cNvPr>
          <p:cNvSpPr>
            <a:spLocks noGrp="1"/>
          </p:cNvSpPr>
          <p:nvPr>
            <p:ph type="sldNum" sz="quarter" idx="12"/>
          </p:nvPr>
        </p:nvSpPr>
        <p:spPr>
          <a:xfrm>
            <a:off x="11059928" y="6492875"/>
            <a:ext cx="683339" cy="365125"/>
          </a:xfrm>
        </p:spPr>
        <p:txBody>
          <a:bodyPr/>
          <a:lstStyle/>
          <a:p>
            <a:fld id="{D57F1E4F-1CFF-5643-939E-217C01CDF565}" type="slidenum">
              <a:rPr lang="en-US" sz="1400" dirty="0"/>
              <a:pPr/>
              <a:t>5</a:t>
            </a:fld>
            <a:endParaRPr lang="en-GB" sz="1400"/>
          </a:p>
        </p:txBody>
      </p:sp>
    </p:spTree>
    <p:extLst>
      <p:ext uri="{BB962C8B-B14F-4D97-AF65-F5344CB8AC3E}">
        <p14:creationId xmlns:p14="http://schemas.microsoft.com/office/powerpoint/2010/main" val="237123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95F55-575B-4079-8A24-65A6696A40D2}"/>
              </a:ext>
            </a:extLst>
          </p:cNvPr>
          <p:cNvSpPr>
            <a:spLocks noGrp="1"/>
          </p:cNvSpPr>
          <p:nvPr>
            <p:ph type="title"/>
          </p:nvPr>
        </p:nvSpPr>
        <p:spPr>
          <a:xfrm>
            <a:off x="1333502" y="609600"/>
            <a:ext cx="8596668" cy="1320800"/>
          </a:xfrm>
        </p:spPr>
        <p:txBody>
          <a:bodyPr>
            <a:normAutofit/>
          </a:bodyPr>
          <a:lstStyle/>
          <a:p>
            <a:r>
              <a:rPr lang="en-GB"/>
              <a:t>Quantum adiabatic theorem</a:t>
            </a: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Chart, line chart&#10;&#10;Description automatically generated">
            <a:extLst>
              <a:ext uri="{FF2B5EF4-FFF2-40B4-BE49-F238E27FC236}">
                <a16:creationId xmlns:a16="http://schemas.microsoft.com/office/drawing/2014/main" id="{525793F3-6C3E-4DB5-A6B9-DD31EACE6E43}"/>
              </a:ext>
            </a:extLst>
          </p:cNvPr>
          <p:cNvPicPr>
            <a:picLocks noChangeAspect="1"/>
          </p:cNvPicPr>
          <p:nvPr/>
        </p:nvPicPr>
        <p:blipFill>
          <a:blip r:embed="rId2"/>
          <a:stretch>
            <a:fillRect/>
          </a:stretch>
        </p:blipFill>
        <p:spPr>
          <a:xfrm>
            <a:off x="1194627" y="1587116"/>
            <a:ext cx="5547527" cy="3080058"/>
          </a:xfrm>
          <a:prstGeom prst="rect">
            <a:avLst/>
          </a:prstGeom>
        </p:spPr>
      </p:pic>
      <p:sp>
        <p:nvSpPr>
          <p:cNvPr id="5" name="TextBox 4">
            <a:extLst>
              <a:ext uri="{FF2B5EF4-FFF2-40B4-BE49-F238E27FC236}">
                <a16:creationId xmlns:a16="http://schemas.microsoft.com/office/drawing/2014/main" id="{5503B735-37D0-4951-A5CB-248E9D7AD567}"/>
              </a:ext>
            </a:extLst>
          </p:cNvPr>
          <p:cNvSpPr txBox="1"/>
          <p:nvPr/>
        </p:nvSpPr>
        <p:spPr>
          <a:xfrm>
            <a:off x="1405501" y="4734286"/>
            <a:ext cx="512577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latin typeface="Trebuchet MS"/>
                <a:ea typeface="+mn-lt"/>
                <a:cs typeface="+mn-lt"/>
              </a:rPr>
              <a:t>Figure 2: Two plots showing the eigen-energies of different states increasing with the detuning, </a:t>
            </a:r>
            <a:r>
              <a:rPr lang="en-GB" sz="1200">
                <a:ea typeface="+mn-lt"/>
                <a:cs typeface="+mn-lt"/>
              </a:rPr>
              <a:t>ɛ</a:t>
            </a:r>
            <a:r>
              <a:rPr lang="en-GB" sz="1200">
                <a:latin typeface="Trebuchet MS"/>
                <a:ea typeface="+mn-lt"/>
                <a:cs typeface="+mn-lt"/>
              </a:rPr>
              <a:t>(t). Solid lines represent the adiabatic states, and dashed lines the diabatic. The left-hand plot shows the case where Δ = 0 and the right plot where Δ ≠0. </a:t>
            </a:r>
            <a:endParaRPr lang="en-US" sz="1200">
              <a:latin typeface="Trebuchet M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F2783D-56FA-4221-A193-0B88A48F6F3F}"/>
                  </a:ext>
                </a:extLst>
              </p:cNvPr>
              <p:cNvSpPr txBox="1"/>
              <p:nvPr/>
            </p:nvSpPr>
            <p:spPr>
              <a:xfrm>
                <a:off x="7808108" y="2355509"/>
                <a:ext cx="3656065" cy="5257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d>
                        <m:dPr>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m:t>
                                  </m:r>
                                </m:e>
                              </m:d>
                            </m:e>
                          </m:d>
                          <m:d>
                            <m:dPr>
                              <m:begChr m:val="⟨"/>
                              <m:endChr m:val=""/>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d>
                            <m:dPr>
                              <m:begChr m:val=""/>
                              <m:end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m:t>
                                  </m:r>
                                </m:e>
                              </m:d>
                            </m:e>
                          </m:d>
                          <m:d>
                            <m:dPr>
                              <m:begChr m:val="⟨"/>
                              <m:endChr m:val=""/>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m:t>
                              </m:r>
                            </m:e>
                          </m:d>
                          <m:r>
                            <a:rPr lang="en-GB" i="1">
                              <a:latin typeface="Cambria Math" panose="02040503050406030204" pitchFamily="18" charset="0"/>
                            </a:rPr>
                            <m:t>|</m:t>
                          </m:r>
                        </m:e>
                      </m:d>
                    </m:oMath>
                  </m:oMathPara>
                </a14:m>
                <a:endParaRPr lang="en-GB" dirty="0"/>
              </a:p>
            </p:txBody>
          </p:sp>
        </mc:Choice>
        <mc:Fallback xmlns="">
          <p:sp>
            <p:nvSpPr>
              <p:cNvPr id="6" name="TextBox 5">
                <a:extLst>
                  <a:ext uri="{FF2B5EF4-FFF2-40B4-BE49-F238E27FC236}">
                    <a16:creationId xmlns:a16="http://schemas.microsoft.com/office/drawing/2014/main" id="{5EF2783D-56FA-4221-A193-0B88A48F6F3F}"/>
                  </a:ext>
                </a:extLst>
              </p:cNvPr>
              <p:cNvSpPr txBox="1">
                <a:spLocks noRot="1" noChangeAspect="1" noMove="1" noResize="1" noEditPoints="1" noAdjustHandles="1" noChangeArrowheads="1" noChangeShapeType="1" noTextEdit="1"/>
              </p:cNvSpPr>
              <p:nvPr/>
            </p:nvSpPr>
            <p:spPr>
              <a:xfrm>
                <a:off x="7808108" y="2355509"/>
                <a:ext cx="3656065" cy="5257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B047B7-ABFF-4C21-8E2D-9CCE97A43497}"/>
                  </a:ext>
                </a:extLst>
              </p:cNvPr>
              <p:cNvSpPr txBox="1"/>
              <p:nvPr/>
            </p:nvSpPr>
            <p:spPr>
              <a:xfrm>
                <a:off x="7883523" y="3306403"/>
                <a:ext cx="1971565"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𝑆</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𝑧</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𝜎</m:t>
                          </m:r>
                        </m:e>
                        <m:sub>
                          <m:r>
                            <a:rPr lang="en-GB" b="0" i="1" smtClean="0">
                              <a:latin typeface="Cambria Math" panose="02040503050406030204" pitchFamily="18" charset="0"/>
                            </a:rPr>
                            <m:t>𝑥</m:t>
                          </m:r>
                        </m:sub>
                      </m:sSub>
                    </m:oMath>
                  </m:oMathPara>
                </a14:m>
                <a:endParaRPr lang="en-GB"/>
              </a:p>
            </p:txBody>
          </p:sp>
        </mc:Choice>
        <mc:Fallback xmlns="">
          <p:sp>
            <p:nvSpPr>
              <p:cNvPr id="7" name="TextBox 6">
                <a:extLst>
                  <a:ext uri="{FF2B5EF4-FFF2-40B4-BE49-F238E27FC236}">
                    <a16:creationId xmlns:a16="http://schemas.microsoft.com/office/drawing/2014/main" id="{B2B047B7-ABFF-4C21-8E2D-9CCE97A43497}"/>
                  </a:ext>
                </a:extLst>
              </p:cNvPr>
              <p:cNvSpPr txBox="1">
                <a:spLocks noRot="1" noChangeAspect="1" noMove="1" noResize="1" noEditPoints="1" noAdjustHandles="1" noChangeArrowheads="1" noChangeShapeType="1" noTextEdit="1"/>
              </p:cNvSpPr>
              <p:nvPr/>
            </p:nvSpPr>
            <p:spPr>
              <a:xfrm>
                <a:off x="7883523" y="3306403"/>
                <a:ext cx="1971565" cy="5257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C20D72-BE7A-47CD-B1E0-A4C22444A25D}"/>
                  </a:ext>
                </a:extLst>
              </p:cNvPr>
              <p:cNvSpPr txBox="1"/>
              <p:nvPr/>
            </p:nvSpPr>
            <p:spPr>
              <a:xfrm>
                <a:off x="7883523" y="4401816"/>
                <a:ext cx="2503057" cy="525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𝜂</m:t>
                              </m:r>
                            </m:e>
                            <m:sub>
                              <m:r>
                                <a:rPr lang="en-GB"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num>
                        <m:den>
                          <m:r>
                            <a:rPr lang="en-GB" b="0" i="1" smtClean="0">
                              <a:latin typeface="Cambria Math" panose="02040503050406030204" pitchFamily="18" charset="0"/>
                            </a:rPr>
                            <m:t>2</m:t>
                          </m:r>
                        </m:den>
                      </m:f>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rad>
                        <m:radPr>
                          <m:degHide m:val="on"/>
                          <m:ctrlPr>
                            <a:rPr lang="en-GB" b="0" i="1" smtClean="0">
                              <a:latin typeface="Cambria Math" panose="02040503050406030204" pitchFamily="18" charset="0"/>
                              <a:ea typeface="Cambria Math" panose="02040503050406030204" pitchFamily="18" charset="0"/>
                            </a:rPr>
                          </m:ctrlPr>
                        </m:radPr>
                        <m:deg/>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𝜀</m:t>
                              </m:r>
                            </m:e>
                            <m:sup>
                              <m:r>
                                <a:rPr lang="en-GB" b="0" i="1" smtClean="0">
                                  <a:latin typeface="Cambria Math" panose="02040503050406030204" pitchFamily="18" charset="0"/>
                                  <a:ea typeface="Cambria Math" panose="02040503050406030204" pitchFamily="18" charset="0"/>
                                </a:rPr>
                                <m:t>2</m:t>
                              </m:r>
                            </m:sup>
                          </m:s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𝑡</m:t>
                              </m:r>
                            </m:e>
                          </m:d>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Δ</m:t>
                              </m:r>
                            </m:e>
                            <m:sup>
                              <m:r>
                                <a:rPr lang="en-GB" b="0" i="1" smtClean="0">
                                  <a:latin typeface="Cambria Math" panose="02040503050406030204" pitchFamily="18" charset="0"/>
                                  <a:ea typeface="Cambria Math" panose="02040503050406030204" pitchFamily="18" charset="0"/>
                                </a:rPr>
                                <m:t>2</m:t>
                              </m:r>
                            </m:sup>
                          </m:sSup>
                        </m:e>
                      </m:rad>
                    </m:oMath>
                  </m:oMathPara>
                </a14:m>
                <a:endParaRPr lang="en-GB"/>
              </a:p>
            </p:txBody>
          </p:sp>
        </mc:Choice>
        <mc:Fallback xmlns="">
          <p:sp>
            <p:nvSpPr>
              <p:cNvPr id="9" name="TextBox 8">
                <a:extLst>
                  <a:ext uri="{FF2B5EF4-FFF2-40B4-BE49-F238E27FC236}">
                    <a16:creationId xmlns:a16="http://schemas.microsoft.com/office/drawing/2014/main" id="{B9C20D72-BE7A-47CD-B1E0-A4C22444A25D}"/>
                  </a:ext>
                </a:extLst>
              </p:cNvPr>
              <p:cNvSpPr txBox="1">
                <a:spLocks noRot="1" noChangeAspect="1" noMove="1" noResize="1" noEditPoints="1" noAdjustHandles="1" noChangeArrowheads="1" noChangeShapeType="1" noTextEdit="1"/>
              </p:cNvSpPr>
              <p:nvPr/>
            </p:nvSpPr>
            <p:spPr>
              <a:xfrm>
                <a:off x="7883523" y="4401816"/>
                <a:ext cx="2503057" cy="525785"/>
              </a:xfrm>
              <a:prstGeom prst="rect">
                <a:avLst/>
              </a:prstGeom>
              <a:blipFill>
                <a:blip r:embed="rId5"/>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D7DDC36-AD14-4E1F-B987-6B89A24BA37B}"/>
              </a:ext>
            </a:extLst>
          </p:cNvPr>
          <p:cNvSpPr>
            <a:spLocks noGrp="1"/>
          </p:cNvSpPr>
          <p:nvPr>
            <p:ph type="sldNum" sz="quarter" idx="12"/>
          </p:nvPr>
        </p:nvSpPr>
        <p:spPr>
          <a:xfrm>
            <a:off x="11059927" y="6492875"/>
            <a:ext cx="683339" cy="365125"/>
          </a:xfrm>
        </p:spPr>
        <p:txBody>
          <a:bodyPr/>
          <a:lstStyle/>
          <a:p>
            <a:fld id="{D57F1E4F-1CFF-5643-939E-217C01CDF565}" type="slidenum">
              <a:rPr lang="en-US" sz="1400" dirty="0"/>
              <a:pPr/>
              <a:t>6</a:t>
            </a:fld>
            <a:endParaRPr lang="en-GB" sz="1400"/>
          </a:p>
        </p:txBody>
      </p:sp>
    </p:spTree>
    <p:extLst>
      <p:ext uri="{BB962C8B-B14F-4D97-AF65-F5344CB8AC3E}">
        <p14:creationId xmlns:p14="http://schemas.microsoft.com/office/powerpoint/2010/main" val="219500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D1CB9-74B2-4458-AFC3-95948EB04A08}"/>
              </a:ext>
            </a:extLst>
          </p:cNvPr>
          <p:cNvSpPr>
            <a:spLocks noGrp="1"/>
          </p:cNvSpPr>
          <p:nvPr>
            <p:ph type="title"/>
          </p:nvPr>
        </p:nvSpPr>
        <p:spPr>
          <a:xfrm>
            <a:off x="1333502" y="609600"/>
            <a:ext cx="10585782" cy="1320800"/>
          </a:xfrm>
        </p:spPr>
        <p:txBody>
          <a:bodyPr>
            <a:normAutofit/>
          </a:bodyPr>
          <a:lstStyle/>
          <a:p>
            <a:r>
              <a:rPr lang="en-GB" dirty="0"/>
              <a:t>Quantum adiabatic Theorem - No environment</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Chart&#10;&#10;Description automatically generated">
            <a:extLst>
              <a:ext uri="{FF2B5EF4-FFF2-40B4-BE49-F238E27FC236}">
                <a16:creationId xmlns:a16="http://schemas.microsoft.com/office/drawing/2014/main" id="{516E2C38-5059-4920-8644-547B62AB5CBA}"/>
              </a:ext>
            </a:extLst>
          </p:cNvPr>
          <p:cNvPicPr>
            <a:picLocks noChangeAspect="1"/>
          </p:cNvPicPr>
          <p:nvPr/>
        </p:nvPicPr>
        <p:blipFill>
          <a:blip r:embed="rId2"/>
          <a:stretch>
            <a:fillRect/>
          </a:stretch>
        </p:blipFill>
        <p:spPr>
          <a:xfrm>
            <a:off x="6260680" y="1711318"/>
            <a:ext cx="5331423" cy="2956689"/>
          </a:xfrm>
          <a:prstGeom prst="rect">
            <a:avLst/>
          </a:prstGeom>
        </p:spPr>
      </p:pic>
      <p:pic>
        <p:nvPicPr>
          <p:cNvPr id="5" name="Picture 3" descr="Chart, histogram&#10;&#10;Description automatically generated">
            <a:extLst>
              <a:ext uri="{FF2B5EF4-FFF2-40B4-BE49-F238E27FC236}">
                <a16:creationId xmlns:a16="http://schemas.microsoft.com/office/drawing/2014/main" id="{7483537A-B9BE-448E-B514-CCCBFD1A7069}"/>
              </a:ext>
            </a:extLst>
          </p:cNvPr>
          <p:cNvPicPr>
            <a:picLocks noChangeAspect="1"/>
          </p:cNvPicPr>
          <p:nvPr/>
        </p:nvPicPr>
        <p:blipFill>
          <a:blip r:embed="rId3"/>
          <a:stretch>
            <a:fillRect/>
          </a:stretch>
        </p:blipFill>
        <p:spPr>
          <a:xfrm>
            <a:off x="639155" y="1715209"/>
            <a:ext cx="5325721" cy="2954655"/>
          </a:xfrm>
          <a:prstGeom prst="rect">
            <a:avLst/>
          </a:prstGeom>
        </p:spPr>
      </p:pic>
      <p:sp>
        <p:nvSpPr>
          <p:cNvPr id="6" name="TextBox 5">
            <a:extLst>
              <a:ext uri="{FF2B5EF4-FFF2-40B4-BE49-F238E27FC236}">
                <a16:creationId xmlns:a16="http://schemas.microsoft.com/office/drawing/2014/main" id="{E2259EF3-5661-4C49-B57B-21C7C4C8A4B5}"/>
              </a:ext>
            </a:extLst>
          </p:cNvPr>
          <p:cNvSpPr txBox="1"/>
          <p:nvPr/>
        </p:nvSpPr>
        <p:spPr>
          <a:xfrm>
            <a:off x="956004" y="4660644"/>
            <a:ext cx="50023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t>Figure</a:t>
            </a:r>
            <a:r>
              <a:rPr lang="en-GB" sz="1200">
                <a:ea typeface="+mn-lt"/>
                <a:cs typeface="+mn-lt"/>
              </a:rPr>
              <a:t> 3: Two plots showing the populations of adiabatic states as we ramp the detuning, ɛ(t), diabatically (left) and adiabatically (right). </a:t>
            </a:r>
            <a:endParaRPr lang="en-GB" sz="1200"/>
          </a:p>
        </p:txBody>
      </p:sp>
      <p:sp>
        <p:nvSpPr>
          <p:cNvPr id="16" name="TextBox 15">
            <a:extLst>
              <a:ext uri="{FF2B5EF4-FFF2-40B4-BE49-F238E27FC236}">
                <a16:creationId xmlns:a16="http://schemas.microsoft.com/office/drawing/2014/main" id="{DCA65093-FB75-40D2-8963-B42F4199F5B2}"/>
              </a:ext>
            </a:extLst>
          </p:cNvPr>
          <p:cNvSpPr txBox="1"/>
          <p:nvPr/>
        </p:nvSpPr>
        <p:spPr>
          <a:xfrm>
            <a:off x="6584413" y="4660644"/>
            <a:ext cx="4967740" cy="4644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t>Figure</a:t>
            </a:r>
            <a:r>
              <a:rPr lang="en-GB" sz="1200">
                <a:ea typeface="+mn-lt"/>
                <a:cs typeface="+mn-lt"/>
              </a:rPr>
              <a:t> 4: Two plots showing the populations of diabatic states as we ramp the detuning, ɛ(t), diabatically (left) and adiabatically (right). </a:t>
            </a:r>
            <a:endParaRPr lang="en-GB" sz="1200"/>
          </a:p>
        </p:txBody>
      </p:sp>
      <p:sp>
        <p:nvSpPr>
          <p:cNvPr id="3" name="Slide Number Placeholder 2">
            <a:extLst>
              <a:ext uri="{FF2B5EF4-FFF2-40B4-BE49-F238E27FC236}">
                <a16:creationId xmlns:a16="http://schemas.microsoft.com/office/drawing/2014/main" id="{4EB9068E-9A2B-467D-BFCD-D359D9913CDF}"/>
              </a:ext>
            </a:extLst>
          </p:cNvPr>
          <p:cNvSpPr>
            <a:spLocks noGrp="1"/>
          </p:cNvSpPr>
          <p:nvPr>
            <p:ph type="sldNum" sz="quarter" idx="12"/>
          </p:nvPr>
        </p:nvSpPr>
        <p:spPr>
          <a:xfrm>
            <a:off x="11059927" y="6492875"/>
            <a:ext cx="683339" cy="365125"/>
          </a:xfrm>
        </p:spPr>
        <p:txBody>
          <a:bodyPr/>
          <a:lstStyle/>
          <a:p>
            <a:fld id="{D57F1E4F-1CFF-5643-939E-217C01CDF565}" type="slidenum">
              <a:rPr lang="en-US" sz="1400" dirty="0"/>
              <a:pPr/>
              <a:t>7</a:t>
            </a:fld>
            <a:endParaRPr lang="en-GB" sz="1400"/>
          </a:p>
        </p:txBody>
      </p:sp>
    </p:spTree>
    <p:extLst>
      <p:ext uri="{BB962C8B-B14F-4D97-AF65-F5344CB8AC3E}">
        <p14:creationId xmlns:p14="http://schemas.microsoft.com/office/powerpoint/2010/main" val="149114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74119-67A5-4E95-858C-4DE97A3353BC}"/>
              </a:ext>
            </a:extLst>
          </p:cNvPr>
          <p:cNvSpPr>
            <a:spLocks noGrp="1"/>
          </p:cNvSpPr>
          <p:nvPr>
            <p:ph type="title"/>
          </p:nvPr>
        </p:nvSpPr>
        <p:spPr>
          <a:xfrm>
            <a:off x="1333502" y="609600"/>
            <a:ext cx="10176423" cy="874751"/>
          </a:xfrm>
        </p:spPr>
        <p:txBody>
          <a:bodyPr vert="horz" lIns="91440" tIns="45720" rIns="91440" bIns="45720" rtlCol="0" anchor="t">
            <a:normAutofit/>
          </a:bodyPr>
          <a:lstStyle/>
          <a:p>
            <a:r>
              <a:rPr lang="en-US" sz="3600" dirty="0"/>
              <a:t>Quantum adiabatic theorem – Environment</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Chart, line chart, histogram&#10;&#10;Description automatically generated">
            <a:extLst>
              <a:ext uri="{FF2B5EF4-FFF2-40B4-BE49-F238E27FC236}">
                <a16:creationId xmlns:a16="http://schemas.microsoft.com/office/drawing/2014/main" id="{2ED5C99B-9907-4F0D-A0DE-69456E1B66AC}"/>
              </a:ext>
            </a:extLst>
          </p:cNvPr>
          <p:cNvPicPr>
            <a:picLocks noChangeAspect="1"/>
          </p:cNvPicPr>
          <p:nvPr/>
        </p:nvPicPr>
        <p:blipFill>
          <a:blip r:embed="rId2"/>
          <a:stretch>
            <a:fillRect/>
          </a:stretch>
        </p:blipFill>
        <p:spPr>
          <a:xfrm>
            <a:off x="2732809" y="1569510"/>
            <a:ext cx="6674004" cy="3718978"/>
          </a:xfrm>
          <a:prstGeom prst="rect">
            <a:avLst/>
          </a:prstGeom>
        </p:spPr>
      </p:pic>
      <p:sp>
        <p:nvSpPr>
          <p:cNvPr id="6" name="TextBox 5">
            <a:extLst>
              <a:ext uri="{FF2B5EF4-FFF2-40B4-BE49-F238E27FC236}">
                <a16:creationId xmlns:a16="http://schemas.microsoft.com/office/drawing/2014/main" id="{851C8E56-0CDD-4F3A-9212-F9FE26C6668D}"/>
              </a:ext>
            </a:extLst>
          </p:cNvPr>
          <p:cNvSpPr txBox="1"/>
          <p:nvPr/>
        </p:nvSpPr>
        <p:spPr>
          <a:xfrm>
            <a:off x="2522034" y="5374888"/>
            <a:ext cx="70828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latin typeface="Trebuchet MS"/>
                <a:ea typeface="Arial"/>
                <a:cs typeface="Arial"/>
              </a:rPr>
              <a:t>Figure 5: Two plots showing the population of|↑〉with time when an environment is present. The left-hand plot shows the effects of varying the temperature, T</a:t>
            </a:r>
            <a:r>
              <a:rPr lang="en-US" altLang="ko-KR" sz="1200">
                <a:latin typeface="Trebuchet MS"/>
                <a:ea typeface="Arial"/>
                <a:cs typeface="Arial"/>
              </a:rPr>
              <a:t>, </a:t>
            </a:r>
            <a:r>
              <a:rPr lang="en-GB" sz="1200">
                <a:latin typeface="Trebuchet MS"/>
                <a:ea typeface="Arial"/>
                <a:cs typeface="Arial"/>
              </a:rPr>
              <a:t>where we set</a:t>
            </a:r>
            <a:r>
              <a:rPr lang="en-GB" altLang="ko-KR" sz="1200">
                <a:latin typeface="Trebuchet MS"/>
                <a:ea typeface="Arial"/>
                <a:cs typeface="Arial"/>
              </a:rPr>
              <a:t> α</a:t>
            </a:r>
            <a:r>
              <a:rPr lang="en-GB" sz="1200">
                <a:latin typeface="Trebuchet MS"/>
                <a:ea typeface="Arial"/>
                <a:cs typeface="Arial"/>
              </a:rPr>
              <a:t>=1/12</a:t>
            </a:r>
            <a:r>
              <a:rPr lang="en-GB" sz="1200" i="1">
                <a:latin typeface="Trebuchet MS"/>
                <a:ea typeface="Arial"/>
                <a:cs typeface="Arial"/>
              </a:rPr>
              <a:t>π </a:t>
            </a:r>
            <a:r>
              <a:rPr lang="en-GB" sz="1200">
                <a:latin typeface="Trebuchet MS"/>
                <a:ea typeface="Arial"/>
                <a:cs typeface="Arial"/>
              </a:rPr>
              <a:t>and the right-hand plot shows the effects of varying the coupling strength,</a:t>
            </a:r>
            <a:r>
              <a:rPr lang="en-GB" altLang="ko-KR" sz="1200">
                <a:latin typeface="Trebuchet MS"/>
                <a:ea typeface="Arial"/>
                <a:cs typeface="Arial"/>
              </a:rPr>
              <a:t> </a:t>
            </a:r>
            <a:r>
              <a:rPr lang="en-GB" sz="1200">
                <a:latin typeface="Trebuchet MS"/>
                <a:ea typeface="Arial"/>
                <a:cs typeface="Arial"/>
              </a:rPr>
              <a:t>α</a:t>
            </a:r>
            <a:r>
              <a:rPr lang="en-US" altLang="ko-KR" sz="1200">
                <a:latin typeface="Trebuchet MS"/>
                <a:ea typeface="Arial"/>
                <a:cs typeface="Arial"/>
              </a:rPr>
              <a:t>, </a:t>
            </a:r>
            <a:r>
              <a:rPr lang="en-GB" sz="1200">
                <a:latin typeface="Trebuchet MS"/>
                <a:ea typeface="Arial"/>
                <a:cs typeface="Arial"/>
              </a:rPr>
              <a:t>where we set</a:t>
            </a:r>
            <a:r>
              <a:rPr lang="en-GB" altLang="ko-KR" sz="1200">
                <a:latin typeface="Trebuchet MS"/>
                <a:ea typeface="Arial"/>
                <a:cs typeface="Arial"/>
              </a:rPr>
              <a:t> T</a:t>
            </a:r>
            <a:r>
              <a:rPr lang="en-US" altLang="ko-KR" sz="1200">
                <a:latin typeface="Trebuchet MS"/>
                <a:ea typeface="Arial"/>
                <a:cs typeface="Arial"/>
              </a:rPr>
              <a:t>=0.1K.</a:t>
            </a:r>
            <a:endParaRPr lang="en-GB" sz="1200">
              <a:latin typeface="Trebuchet MS"/>
            </a:endParaRPr>
          </a:p>
        </p:txBody>
      </p:sp>
      <p:sp>
        <p:nvSpPr>
          <p:cNvPr id="3" name="Slide Number Placeholder 2">
            <a:extLst>
              <a:ext uri="{FF2B5EF4-FFF2-40B4-BE49-F238E27FC236}">
                <a16:creationId xmlns:a16="http://schemas.microsoft.com/office/drawing/2014/main" id="{F974DB32-4EFC-4A3D-AA60-CBAAC8250866}"/>
              </a:ext>
            </a:extLst>
          </p:cNvPr>
          <p:cNvSpPr>
            <a:spLocks noGrp="1"/>
          </p:cNvSpPr>
          <p:nvPr>
            <p:ph type="sldNum" sz="quarter" idx="12"/>
          </p:nvPr>
        </p:nvSpPr>
        <p:spPr>
          <a:xfrm>
            <a:off x="11059927" y="6490366"/>
            <a:ext cx="683339" cy="365125"/>
          </a:xfrm>
        </p:spPr>
        <p:txBody>
          <a:bodyPr/>
          <a:lstStyle/>
          <a:p>
            <a:fld id="{D57F1E4F-1CFF-5643-939E-217C01CDF565}" type="slidenum">
              <a:rPr lang="en-US" sz="1400" dirty="0"/>
              <a:pPr/>
              <a:t>8</a:t>
            </a:fld>
            <a:endParaRPr lang="en-GB" sz="1400"/>
          </a:p>
        </p:txBody>
      </p:sp>
    </p:spTree>
    <p:extLst>
      <p:ext uri="{BB962C8B-B14F-4D97-AF65-F5344CB8AC3E}">
        <p14:creationId xmlns:p14="http://schemas.microsoft.com/office/powerpoint/2010/main" val="7496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577EC-9BDD-488E-8E84-27031A49BA5D}"/>
              </a:ext>
            </a:extLst>
          </p:cNvPr>
          <p:cNvSpPr>
            <a:spLocks noGrp="1"/>
          </p:cNvSpPr>
          <p:nvPr>
            <p:ph type="title"/>
          </p:nvPr>
        </p:nvSpPr>
        <p:spPr>
          <a:xfrm>
            <a:off x="1333502" y="609600"/>
            <a:ext cx="8596668" cy="1320800"/>
          </a:xfrm>
        </p:spPr>
        <p:txBody>
          <a:bodyPr vert="horz" lIns="91440" tIns="45720" rIns="91440" bIns="45720" rtlCol="0" anchor="t">
            <a:normAutofit/>
          </a:bodyPr>
          <a:lstStyle/>
          <a:p>
            <a:r>
              <a:rPr lang="en-US" sz="3600"/>
              <a:t>The Landau-Zener formula</a:t>
            </a:r>
          </a:p>
        </p:txBody>
      </p:sp>
      <p:sp>
        <p:nvSpPr>
          <p:cNvPr id="23" name="Isosceles Triangle 22">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Chart&#10;&#10;Description automatically generated">
            <a:extLst>
              <a:ext uri="{FF2B5EF4-FFF2-40B4-BE49-F238E27FC236}">
                <a16:creationId xmlns:a16="http://schemas.microsoft.com/office/drawing/2014/main" id="{48DCFF0B-A693-4F5E-B362-8E7CAA0DCDF6}"/>
              </a:ext>
            </a:extLst>
          </p:cNvPr>
          <p:cNvPicPr>
            <a:picLocks noChangeAspect="1"/>
          </p:cNvPicPr>
          <p:nvPr/>
        </p:nvPicPr>
        <p:blipFill>
          <a:blip r:embed="rId2"/>
          <a:stretch>
            <a:fillRect/>
          </a:stretch>
        </p:blipFill>
        <p:spPr>
          <a:xfrm>
            <a:off x="1050683" y="1986828"/>
            <a:ext cx="5772634" cy="3206078"/>
          </a:xfrm>
          <a:prstGeom prst="rect">
            <a:avLst/>
          </a:prstGeom>
        </p:spPr>
      </p:pic>
      <p:sp>
        <p:nvSpPr>
          <p:cNvPr id="6" name="TextBox 5">
            <a:extLst>
              <a:ext uri="{FF2B5EF4-FFF2-40B4-BE49-F238E27FC236}">
                <a16:creationId xmlns:a16="http://schemas.microsoft.com/office/drawing/2014/main" id="{E00BC858-B50E-4112-832F-ECA8B544B02A}"/>
              </a:ext>
            </a:extLst>
          </p:cNvPr>
          <p:cNvSpPr txBox="1"/>
          <p:nvPr/>
        </p:nvSpPr>
        <p:spPr>
          <a:xfrm>
            <a:off x="1219829" y="5332955"/>
            <a:ext cx="58642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ea typeface="+mn-lt"/>
                <a:cs typeface="+mn-lt"/>
              </a:rPr>
              <a:t>Figure 6: Two plots showing the probability for transition as given by the Landau-Zener formulas compared against the quantum trajectories result. </a:t>
            </a:r>
            <a:endParaRPr lang="en-GB" sz="12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991683B-A7DB-45DB-A504-51FC491649A0}"/>
                  </a:ext>
                </a:extLst>
              </p:cNvPr>
              <p:cNvSpPr txBox="1"/>
              <p:nvPr/>
            </p:nvSpPr>
            <p:spPr>
              <a:xfrm>
                <a:off x="9815082" y="2589788"/>
                <a:ext cx="1591333"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𝐷</m:t>
                          </m:r>
                        </m:sub>
                      </m:sSub>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m:rPr>
                              <m:sty m:val="p"/>
                            </m:rPr>
                            <a:rPr lang="el-GR" b="0" i="1" smtClean="0">
                              <a:latin typeface="Cambria Math" panose="02040503050406030204" pitchFamily="18" charset="0"/>
                              <a:ea typeface="Cambria Math" panose="02040503050406030204" pitchFamily="18" charset="0"/>
                            </a:rPr>
                            <m:t>Γ</m:t>
                          </m:r>
                        </m:sup>
                      </m:sSup>
                    </m:oMath>
                  </m:oMathPara>
                </a14:m>
                <a:endParaRPr lang="en-GB"/>
              </a:p>
            </p:txBody>
          </p:sp>
        </mc:Choice>
        <mc:Fallback xmlns="">
          <p:sp>
            <p:nvSpPr>
              <p:cNvPr id="22" name="TextBox 21">
                <a:extLst>
                  <a:ext uri="{FF2B5EF4-FFF2-40B4-BE49-F238E27FC236}">
                    <a16:creationId xmlns:a16="http://schemas.microsoft.com/office/drawing/2014/main" id="{6991683B-A7DB-45DB-A504-51FC491649A0}"/>
                  </a:ext>
                </a:extLst>
              </p:cNvPr>
              <p:cNvSpPr txBox="1">
                <a:spLocks noRot="1" noChangeAspect="1" noMove="1" noResize="1" noEditPoints="1" noAdjustHandles="1" noChangeArrowheads="1" noChangeShapeType="1" noTextEdit="1"/>
              </p:cNvSpPr>
              <p:nvPr/>
            </p:nvSpPr>
            <p:spPr>
              <a:xfrm>
                <a:off x="9815082" y="2589788"/>
                <a:ext cx="1591333" cy="281937"/>
              </a:xfrm>
              <a:prstGeom prst="rect">
                <a:avLst/>
              </a:prstGeom>
              <a:blipFill>
                <a:blip r:embed="rId3"/>
                <a:stretch>
                  <a:fillRect l="-2299" t="-2174" r="-1149" b="-1739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B812D1B-5688-4525-9655-1FABFAF05052}"/>
              </a:ext>
            </a:extLst>
          </p:cNvPr>
          <p:cNvSpPr txBox="1"/>
          <p:nvPr/>
        </p:nvSpPr>
        <p:spPr>
          <a:xfrm>
            <a:off x="7529293" y="2597653"/>
            <a:ext cx="2928432" cy="338554"/>
          </a:xfrm>
          <a:prstGeom prst="rect">
            <a:avLst/>
          </a:prstGeom>
          <a:noFill/>
        </p:spPr>
        <p:txBody>
          <a:bodyPr wrap="square" lIns="91440" tIns="45720" rIns="91440" bIns="45720" rtlCol="0" anchor="t">
            <a:spAutoFit/>
          </a:bodyPr>
          <a:lstStyle/>
          <a:p>
            <a:r>
              <a:rPr lang="en-GB" sz="1600" b="1" dirty="0"/>
              <a:t>Diabatic transition:</a:t>
            </a:r>
            <a:endParaRPr lang="en-US" sz="1600" dirty="0"/>
          </a:p>
        </p:txBody>
      </p:sp>
      <p:sp>
        <p:nvSpPr>
          <p:cNvPr id="24" name="TextBox 23">
            <a:extLst>
              <a:ext uri="{FF2B5EF4-FFF2-40B4-BE49-F238E27FC236}">
                <a16:creationId xmlns:a16="http://schemas.microsoft.com/office/drawing/2014/main" id="{EDC2A2DB-348E-4254-A3CA-0447E881BE14}"/>
              </a:ext>
            </a:extLst>
          </p:cNvPr>
          <p:cNvSpPr txBox="1"/>
          <p:nvPr/>
        </p:nvSpPr>
        <p:spPr>
          <a:xfrm>
            <a:off x="7529293" y="3323900"/>
            <a:ext cx="2928432" cy="338554"/>
          </a:xfrm>
          <a:prstGeom prst="rect">
            <a:avLst/>
          </a:prstGeom>
          <a:noFill/>
        </p:spPr>
        <p:txBody>
          <a:bodyPr wrap="square" lIns="91440" tIns="45720" rIns="91440" bIns="45720" rtlCol="0" anchor="t">
            <a:spAutoFit/>
          </a:bodyPr>
          <a:lstStyle/>
          <a:p>
            <a:r>
              <a:rPr lang="en-GB" sz="1600" b="1" dirty="0"/>
              <a:t>Adiabatic transition:</a:t>
            </a:r>
            <a:endParaRPr lang="en-US" sz="1600"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21C0861-C6D1-4C96-976C-D5F58F237A8F}"/>
                  </a:ext>
                </a:extLst>
              </p:cNvPr>
              <p:cNvSpPr txBox="1"/>
              <p:nvPr/>
            </p:nvSpPr>
            <p:spPr>
              <a:xfrm>
                <a:off x="9766499" y="3272623"/>
                <a:ext cx="1165447"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𝐴</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𝜋</m:t>
                          </m:r>
                          <m:r>
                            <m:rPr>
                              <m:sty m:val="p"/>
                            </m:rPr>
                            <a:rPr lang="el-GR" b="0" i="1" smtClean="0">
                              <a:latin typeface="Cambria Math" panose="02040503050406030204" pitchFamily="18" charset="0"/>
                              <a:ea typeface="Cambria Math" panose="02040503050406030204" pitchFamily="18" charset="0"/>
                            </a:rPr>
                            <m:t>Γ</m:t>
                          </m:r>
                        </m:sup>
                      </m:sSup>
                    </m:oMath>
                  </m:oMathPara>
                </a14:m>
                <a:endParaRPr lang="en-GB"/>
              </a:p>
            </p:txBody>
          </p:sp>
        </mc:Choice>
        <mc:Fallback xmlns="">
          <p:sp>
            <p:nvSpPr>
              <p:cNvPr id="26" name="TextBox 25">
                <a:extLst>
                  <a:ext uri="{FF2B5EF4-FFF2-40B4-BE49-F238E27FC236}">
                    <a16:creationId xmlns:a16="http://schemas.microsoft.com/office/drawing/2014/main" id="{321C0861-C6D1-4C96-976C-D5F58F237A8F}"/>
                  </a:ext>
                </a:extLst>
              </p:cNvPr>
              <p:cNvSpPr txBox="1">
                <a:spLocks noRot="1" noChangeAspect="1" noMove="1" noResize="1" noEditPoints="1" noAdjustHandles="1" noChangeArrowheads="1" noChangeShapeType="1" noTextEdit="1"/>
              </p:cNvSpPr>
              <p:nvPr/>
            </p:nvSpPr>
            <p:spPr>
              <a:xfrm>
                <a:off x="9766499" y="3272623"/>
                <a:ext cx="1165447" cy="281937"/>
              </a:xfrm>
              <a:prstGeom prst="rect">
                <a:avLst/>
              </a:prstGeom>
              <a:blipFill>
                <a:blip r:embed="rId4"/>
                <a:stretch>
                  <a:fillRect l="-3141" t="-2174" r="-1571"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EEAD24-1F3D-4F0B-B4C2-AFE31F1479AF}"/>
                  </a:ext>
                </a:extLst>
              </p:cNvPr>
              <p:cNvSpPr txBox="1"/>
              <p:nvPr/>
            </p:nvSpPr>
            <p:spPr>
              <a:xfrm>
                <a:off x="9767587" y="3865439"/>
                <a:ext cx="1229567" cy="836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Γ</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sSup>
                            <m:sSupPr>
                              <m:ctrlPr>
                                <a:rPr lang="en-GB"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Δ</m:t>
                              </m:r>
                            </m:e>
                            <m:sup>
                              <m:r>
                                <a:rPr lang="en-GB" b="0" i="1" smtClean="0">
                                  <a:latin typeface="Cambria Math" panose="02040503050406030204" pitchFamily="18" charset="0"/>
                                  <a:ea typeface="Cambria Math" panose="02040503050406030204" pitchFamily="18" charset="0"/>
                                </a:rPr>
                                <m:t>2</m:t>
                              </m:r>
                            </m:sup>
                          </m:sSup>
                        </m:num>
                        <m:den>
                          <m:d>
                            <m:dPr>
                              <m:begChr m:val="|"/>
                              <m:endChr m:val="|"/>
                              <m:ctrlPr>
                                <a:rPr lang="en-GB" b="0" i="1" smtClean="0">
                                  <a:latin typeface="Cambria Math" panose="02040503050406030204" pitchFamily="18" charset="0"/>
                                  <a:ea typeface="Cambria Math" panose="02040503050406030204" pitchFamily="18" charset="0"/>
                                </a:rPr>
                              </m:ctrlPr>
                            </m:dPr>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num>
                                <m:den>
                                  <m:r>
                                    <a:rPr lang="en-GB" b="0" i="1" smtClean="0">
                                      <a:latin typeface="Cambria Math" panose="02040503050406030204" pitchFamily="18" charset="0"/>
                                      <a:ea typeface="Cambria Math" panose="02040503050406030204" pitchFamily="18" charset="0"/>
                                    </a:rPr>
                                    <m:t>𝑑𝑡</m:t>
                                  </m:r>
                                </m:den>
                              </m:f>
                            </m:e>
                          </m:d>
                        </m:den>
                      </m:f>
                    </m:oMath>
                  </m:oMathPara>
                </a14:m>
                <a:endParaRPr lang="en-GB"/>
              </a:p>
            </p:txBody>
          </p:sp>
        </mc:Choice>
        <mc:Fallback xmlns="">
          <p:sp>
            <p:nvSpPr>
              <p:cNvPr id="5" name="TextBox 4">
                <a:extLst>
                  <a:ext uri="{FF2B5EF4-FFF2-40B4-BE49-F238E27FC236}">
                    <a16:creationId xmlns:a16="http://schemas.microsoft.com/office/drawing/2014/main" id="{1AEEAD24-1F3D-4F0B-B4C2-AFE31F1479AF}"/>
                  </a:ext>
                </a:extLst>
              </p:cNvPr>
              <p:cNvSpPr txBox="1">
                <a:spLocks noRot="1" noChangeAspect="1" noMove="1" noResize="1" noEditPoints="1" noAdjustHandles="1" noChangeArrowheads="1" noChangeShapeType="1" noTextEdit="1"/>
              </p:cNvSpPr>
              <p:nvPr/>
            </p:nvSpPr>
            <p:spPr>
              <a:xfrm>
                <a:off x="9767587" y="3865439"/>
                <a:ext cx="1229567" cy="836447"/>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57F87A9-08EF-49A7-A6A7-E138F49BFAEA}"/>
              </a:ext>
            </a:extLst>
          </p:cNvPr>
          <p:cNvSpPr txBox="1"/>
          <p:nvPr/>
        </p:nvSpPr>
        <p:spPr>
          <a:xfrm>
            <a:off x="7529945" y="3962400"/>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b="1" dirty="0"/>
              <a:t>Gamma</a:t>
            </a:r>
            <a:r>
              <a:rPr lang="en-GB" sz="2000" dirty="0"/>
              <a:t>:</a:t>
            </a:r>
          </a:p>
        </p:txBody>
      </p:sp>
      <p:sp>
        <p:nvSpPr>
          <p:cNvPr id="7" name="Slide Number Placeholder 6">
            <a:extLst>
              <a:ext uri="{FF2B5EF4-FFF2-40B4-BE49-F238E27FC236}">
                <a16:creationId xmlns:a16="http://schemas.microsoft.com/office/drawing/2014/main" id="{44AAB70A-9302-4201-8DD6-8349832B1E78}"/>
              </a:ext>
            </a:extLst>
          </p:cNvPr>
          <p:cNvSpPr>
            <a:spLocks noGrp="1"/>
          </p:cNvSpPr>
          <p:nvPr>
            <p:ph type="sldNum" sz="quarter" idx="12"/>
          </p:nvPr>
        </p:nvSpPr>
        <p:spPr>
          <a:xfrm>
            <a:off x="11064745" y="6492875"/>
            <a:ext cx="683339" cy="365125"/>
          </a:xfrm>
        </p:spPr>
        <p:txBody>
          <a:bodyPr/>
          <a:lstStyle/>
          <a:p>
            <a:fld id="{D57F1E4F-1CFF-5643-939E-217C01CDF565}" type="slidenum">
              <a:rPr lang="en-US" sz="1400" dirty="0"/>
              <a:pPr/>
              <a:t>9</a:t>
            </a:fld>
            <a:endParaRPr lang="en-GB" sz="1400"/>
          </a:p>
        </p:txBody>
      </p:sp>
    </p:spTree>
    <p:extLst>
      <p:ext uri="{BB962C8B-B14F-4D97-AF65-F5344CB8AC3E}">
        <p14:creationId xmlns:p14="http://schemas.microsoft.com/office/powerpoint/2010/main" val="21699133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F5E457B7E5A543BF7738A14A56E2C2" ma:contentTypeVersion="7" ma:contentTypeDescription="Create a new document." ma:contentTypeScope="" ma:versionID="479d233b59ee40f955e4930964caecc1">
  <xsd:schema xmlns:xsd="http://www.w3.org/2001/XMLSchema" xmlns:xs="http://www.w3.org/2001/XMLSchema" xmlns:p="http://schemas.microsoft.com/office/2006/metadata/properties" xmlns:ns3="9d85822c-7088-45f2-a16f-669422b55626" xmlns:ns4="e23c19b6-ee04-447d-9a54-4ea7bb97d9d3" targetNamespace="http://schemas.microsoft.com/office/2006/metadata/properties" ma:root="true" ma:fieldsID="b5b5c1379787f7523c2c62ec4bd8d663" ns3:_="" ns4:_="">
    <xsd:import namespace="9d85822c-7088-45f2-a16f-669422b55626"/>
    <xsd:import namespace="e23c19b6-ee04-447d-9a54-4ea7bb97d9d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85822c-7088-45f2-a16f-669422b556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23c19b6-ee04-447d-9a54-4ea7bb97d9d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d85822c-7088-45f2-a16f-669422b55626" xsi:nil="true"/>
  </documentManagement>
</p:properties>
</file>

<file path=customXml/itemProps1.xml><?xml version="1.0" encoding="utf-8"?>
<ds:datastoreItem xmlns:ds="http://schemas.openxmlformats.org/officeDocument/2006/customXml" ds:itemID="{05693401-0145-4CD9-9BCF-31DF6551E609}">
  <ds:schemaRefs>
    <ds:schemaRef ds:uri="9d85822c-7088-45f2-a16f-669422b55626"/>
    <ds:schemaRef ds:uri="e23c19b6-ee04-447d-9a54-4ea7bb97d9d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9d85822c-7088-45f2-a16f-669422b55626"/>
    <ds:schemaRef ds:uri="e23c19b6-ee04-447d-9a54-4ea7bb97d9d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 design</Template>
  <TotalTime>669</TotalTime>
  <Words>1101</Words>
  <Application>Microsoft Office PowerPoint</Application>
  <PresentationFormat>Widescreen</PresentationFormat>
  <Paragraphs>133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Trebuchet MS</vt:lpstr>
      <vt:lpstr>Wingdings 3</vt:lpstr>
      <vt:lpstr>Facet</vt:lpstr>
      <vt:lpstr>Time dependent quantum trajectories for open quantum systems</vt:lpstr>
      <vt:lpstr>Mathematical formalism of open quantum systems</vt:lpstr>
      <vt:lpstr>Master equations in Lindblad form</vt:lpstr>
      <vt:lpstr>Spin-boson model</vt:lpstr>
      <vt:lpstr>Quantum trajectories method</vt:lpstr>
      <vt:lpstr>Quantum adiabatic theorem</vt:lpstr>
      <vt:lpstr>Quantum adiabatic Theorem - No environment</vt:lpstr>
      <vt:lpstr>Quantum adiabatic theorem – Environment</vt:lpstr>
      <vt:lpstr>The Landau-Zener formula</vt:lpstr>
      <vt:lpstr>Thermodynamic applications – quantum logic gates</vt:lpstr>
      <vt:lpstr>Heat and work</vt:lpstr>
      <vt:lpstr>Heat and Work</vt:lpstr>
      <vt:lpstr>Entropy Balance</vt:lpstr>
      <vt:lpstr>Future considerations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Christopher Kitching</dc:creator>
  <cp:lastModifiedBy>Christopher Kitching</cp:lastModifiedBy>
  <cp:revision>7</cp:revision>
  <dcterms:created xsi:type="dcterms:W3CDTF">2021-05-28T15:16:44Z</dcterms:created>
  <dcterms:modified xsi:type="dcterms:W3CDTF">2021-06-01T14:07:21Z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0x0101004AF5E457B7E5A543BF7738A14A56E2C2</vt:lpwstr>
  </property>
</Properties>
</file>