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61" r:id="rId4"/>
    <p:sldId id="257" r:id="rId5"/>
    <p:sldId id="262" r:id="rId6"/>
    <p:sldId id="260" r:id="rId7"/>
    <p:sldId id="263" r:id="rId8"/>
    <p:sldId id="264" r:id="rId9"/>
    <p:sldId id="265" r:id="rId10"/>
    <p:sldId id="266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6055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8885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893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0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6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8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6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9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59199-3ABE-436C-BE32-0128F8B1A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The classical H</a:t>
            </a:r>
            <a:r>
              <a:rPr lang="en-GB" baseline="-25000" dirty="0">
                <a:solidFill>
                  <a:srgbClr val="FFFFFF"/>
                </a:solidFill>
              </a:rPr>
              <a:t>2</a:t>
            </a:r>
            <a:r>
              <a:rPr lang="en-GB" baseline="30000" dirty="0">
                <a:solidFill>
                  <a:srgbClr val="FFFFFF"/>
                </a:solidFill>
              </a:rPr>
              <a:t>+</a:t>
            </a:r>
            <a:r>
              <a:rPr lang="en-GB" baseline="-25000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ion</a:t>
            </a:r>
            <a:r>
              <a:rPr lang="en-GB" baseline="-25000" dirty="0">
                <a:solidFill>
                  <a:srgbClr val="FFFFFF"/>
                </a:solidFill>
              </a:rPr>
              <a:t> </a:t>
            </a:r>
            <a:endParaRPr lang="en-GB" baseline="30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7A41-5209-4807-9868-7E63B034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rgbClr val="FFFFFF">
                    <a:alpha val="70000"/>
                  </a:srgbClr>
                </a:solidFill>
              </a:rPr>
              <a:t>Christopher Kitching &amp; Elanor Harrington</a:t>
            </a:r>
          </a:p>
          <a:p>
            <a:pPr algn="l"/>
            <a:r>
              <a:rPr lang="en-GB" sz="2000">
                <a:solidFill>
                  <a:srgbClr val="FFFFFF">
                    <a:alpha val="70000"/>
                  </a:srgbClr>
                </a:solidFill>
              </a:rPr>
              <a:t>10134621 &amp; 10134324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B78-D179-459D-8FB9-CFB5B496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three-body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E088-FF10-4956-BB90-1FBEE877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83" y="1355725"/>
            <a:ext cx="6757429" cy="4453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33F20-9F58-4288-B4DF-CFB8BCA1935B}"/>
              </a:ext>
            </a:extLst>
          </p:cNvPr>
          <p:cNvSpPr txBox="1"/>
          <p:nvPr/>
        </p:nvSpPr>
        <p:spPr>
          <a:xfrm>
            <a:off x="1423293" y="5808862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A plot showing the energy for the three-body system. The total energy is not conserved for the entire motion.</a:t>
            </a:r>
          </a:p>
        </p:txBody>
      </p:sp>
    </p:spTree>
    <p:extLst>
      <p:ext uri="{BB962C8B-B14F-4D97-AF65-F5344CB8AC3E}">
        <p14:creationId xmlns:p14="http://schemas.microsoft.com/office/powerpoint/2010/main" val="233726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B78-D179-459D-8FB9-CFB5B496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three-body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79BE4-F481-42BF-AD7B-ACFB3E12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50" y="1384300"/>
            <a:ext cx="6967742" cy="4654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092F4-4D32-4FE7-ADDB-BA5D99C424FB}"/>
              </a:ext>
            </a:extLst>
          </p:cNvPr>
          <p:cNvSpPr txBox="1"/>
          <p:nvPr/>
        </p:nvSpPr>
        <p:spPr>
          <a:xfrm>
            <a:off x="1637664" y="5786735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A plot showing the x-y path of the electron and the two protons for the three body case using a variable time-step. The same initial conditions as in Figure 7 have been used.</a:t>
            </a:r>
          </a:p>
        </p:txBody>
      </p:sp>
    </p:spTree>
    <p:extLst>
      <p:ext uri="{BB962C8B-B14F-4D97-AF65-F5344CB8AC3E}">
        <p14:creationId xmlns:p14="http://schemas.microsoft.com/office/powerpoint/2010/main" val="354657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B78-D179-459D-8FB9-CFB5B496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three-body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5C39-4E85-43A4-9D0F-AB9B15D9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66" y="1252723"/>
            <a:ext cx="5852172" cy="4352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EA8E4-2CBA-4BFC-A192-37092FBDB8DC}"/>
              </a:ext>
            </a:extLst>
          </p:cNvPr>
          <p:cNvSpPr txBox="1"/>
          <p:nvPr/>
        </p:nvSpPr>
        <p:spPr>
          <a:xfrm>
            <a:off x="1637664" y="5605276"/>
            <a:ext cx="667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A plot showing the proton separation and the electron displacement with respect to the origin in the case of the general three-body problem. The separation of the protons gradually increases as they repel each other, while the electron stays bound and orbits one of the protons.</a:t>
            </a:r>
          </a:p>
        </p:txBody>
      </p:sp>
    </p:spTree>
    <p:extLst>
      <p:ext uri="{BB962C8B-B14F-4D97-AF65-F5344CB8AC3E}">
        <p14:creationId xmlns:p14="http://schemas.microsoft.com/office/powerpoint/2010/main" val="323910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32C0-1806-46FC-B28D-1CF8E48F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464" y="3157491"/>
            <a:ext cx="4569368" cy="722051"/>
          </a:xfrm>
        </p:spPr>
        <p:txBody>
          <a:bodyPr>
            <a:normAutofit fontScale="90000"/>
          </a:bodyPr>
          <a:lstStyle/>
          <a:p>
            <a:r>
              <a:rPr lang="en-GB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60493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52D2-D9E9-44FC-9C47-D53CBF53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two-body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CA8CC-BFF6-48FB-9DD7-E8551A17F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2" b="24420"/>
          <a:stretch/>
        </p:blipFill>
        <p:spPr>
          <a:xfrm>
            <a:off x="842196" y="3690656"/>
            <a:ext cx="8339531" cy="1671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E9BE7-19E8-4C9A-B916-65382CA44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04"/>
          <a:stretch/>
        </p:blipFill>
        <p:spPr>
          <a:xfrm>
            <a:off x="3371121" y="2022381"/>
            <a:ext cx="2724879" cy="98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1FBE8-6311-4E12-AF51-3E3379D33E3C}"/>
              </a:ext>
            </a:extLst>
          </p:cNvPr>
          <p:cNvSpPr txBox="1"/>
          <p:nvPr/>
        </p:nvSpPr>
        <p:spPr>
          <a:xfrm>
            <a:off x="6436311" y="2443421"/>
            <a:ext cx="1376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18533-52A9-4371-B188-F9C06347F04A}"/>
              </a:ext>
            </a:extLst>
          </p:cNvPr>
          <p:cNvSpPr txBox="1"/>
          <p:nvPr/>
        </p:nvSpPr>
        <p:spPr>
          <a:xfrm>
            <a:off x="1673957" y="5445045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A table showing the main orbital shapes of a particle in a central force field, along with the required parameter values to achieve such orbits.</a:t>
            </a:r>
          </a:p>
        </p:txBody>
      </p:sp>
    </p:spTree>
    <p:extLst>
      <p:ext uri="{BB962C8B-B14F-4D97-AF65-F5344CB8AC3E}">
        <p14:creationId xmlns:p14="http://schemas.microsoft.com/office/powerpoint/2010/main" val="53307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D4C-253D-4B42-AFEF-AF0B859F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two-body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C847F-734E-406C-B531-27C00DB1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02" y="1333610"/>
            <a:ext cx="6364237" cy="4608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53C1C-8A1D-40B9-BE90-5ADCC9699190}"/>
              </a:ext>
            </a:extLst>
          </p:cNvPr>
          <p:cNvSpPr txBox="1"/>
          <p:nvPr/>
        </p:nvSpPr>
        <p:spPr>
          <a:xfrm>
            <a:off x="1562470" y="5942195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Four subplots demonstrating the basic electron paths for an electron orbiting a single stationary proton,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two-body problem.</a:t>
            </a:r>
          </a:p>
        </p:txBody>
      </p:sp>
    </p:spTree>
    <p:extLst>
      <p:ext uri="{BB962C8B-B14F-4D97-AF65-F5344CB8AC3E}">
        <p14:creationId xmlns:p14="http://schemas.microsoft.com/office/powerpoint/2010/main" val="372762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E786-0843-492B-8E0C-A55CE48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F5DF3-5F17-4A24-A1F9-7AB9F064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68" y="1263342"/>
            <a:ext cx="6391984" cy="4754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F3E3B-A898-4EE5-B0F6-458FAA5DF853}"/>
              </a:ext>
            </a:extLst>
          </p:cNvPr>
          <p:cNvSpPr txBox="1"/>
          <p:nvPr/>
        </p:nvSpPr>
        <p:spPr>
          <a:xfrm>
            <a:off x="1562470" y="5942195"/>
            <a:ext cx="667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A plot showing the energy convergence to the initial energy value of two numerical integration methods, leapfrog and RK4, with step-size. Boundaries representing a 0.1\% difference from the true value have been highlighted. </a:t>
            </a:r>
          </a:p>
        </p:txBody>
      </p:sp>
    </p:spTree>
    <p:extLst>
      <p:ext uri="{BB962C8B-B14F-4D97-AF65-F5344CB8AC3E}">
        <p14:creationId xmlns:p14="http://schemas.microsoft.com/office/powerpoint/2010/main" val="389986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E786-0843-492B-8E0C-A55CE48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considerations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8441B-21DD-48A2-A010-99845FB8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5107"/>
            <a:ext cx="8666757" cy="3754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925E3-B632-429A-BA31-A524A6277CF8}"/>
              </a:ext>
            </a:extLst>
          </p:cNvPr>
          <p:cNvSpPr txBox="1"/>
          <p:nvPr/>
        </p:nvSpPr>
        <p:spPr>
          <a:xfrm>
            <a:off x="1672708" y="5524945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A plot showing the energy conservation of the system for two different numerical methods; leapfrog and RK4.</a:t>
            </a:r>
          </a:p>
        </p:txBody>
      </p:sp>
    </p:spTree>
    <p:extLst>
      <p:ext uri="{BB962C8B-B14F-4D97-AF65-F5344CB8AC3E}">
        <p14:creationId xmlns:p14="http://schemas.microsoft.com/office/powerpoint/2010/main" val="257395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0CA1-6658-49CD-BA46-5BA39F0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Considerations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FBBFA-4A3D-45FD-8A4C-BB14D787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8" y="1429508"/>
            <a:ext cx="8101600" cy="415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2FCAD-44EA-431D-8383-0B2C4AB0EF8E}"/>
              </a:ext>
            </a:extLst>
          </p:cNvPr>
          <p:cNvSpPr txBox="1"/>
          <p:nvPr/>
        </p:nvSpPr>
        <p:spPr>
          <a:xfrm>
            <a:off x="1637664" y="5720253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A plot of the difference in the average electron displacement, with respect to the origin, between the analytic solution and the two numerical methods, leapfrog and RK4, for the two-body problem.</a:t>
            </a:r>
          </a:p>
        </p:txBody>
      </p:sp>
    </p:spTree>
    <p:extLst>
      <p:ext uri="{BB962C8B-B14F-4D97-AF65-F5344CB8AC3E}">
        <p14:creationId xmlns:p14="http://schemas.microsoft.com/office/powerpoint/2010/main" val="7104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0CA1-6658-49CD-BA46-5BA39F0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restricted three-body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9E31-B140-4B00-9A4E-F2914C31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9" y="1458215"/>
            <a:ext cx="5813116" cy="424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BF91A-2349-483A-8A3E-2234D0E3DD4D}"/>
              </a:ext>
            </a:extLst>
          </p:cNvPr>
          <p:cNvSpPr txBox="1"/>
          <p:nvPr/>
        </p:nvSpPr>
        <p:spPr>
          <a:xfrm>
            <a:off x="1637664" y="5786735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A plot of the difference in the total energy of the system between the two-body and three-body problem, against the ratio of initial electron displacement to proton separation.</a:t>
            </a:r>
          </a:p>
        </p:txBody>
      </p:sp>
    </p:spTree>
    <p:extLst>
      <p:ext uri="{BB962C8B-B14F-4D97-AF65-F5344CB8AC3E}">
        <p14:creationId xmlns:p14="http://schemas.microsoft.com/office/powerpoint/2010/main" val="239092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0CA1-6658-49CD-BA46-5BA39F0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restricted three-body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A9B2-E9ED-40AD-B47A-3DD9F5E8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7" y="1454457"/>
            <a:ext cx="5980188" cy="4425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BCC26-4D74-4657-80EE-500F44201E5C}"/>
              </a:ext>
            </a:extLst>
          </p:cNvPr>
          <p:cNvSpPr txBox="1"/>
          <p:nvPr/>
        </p:nvSpPr>
        <p:spPr>
          <a:xfrm>
            <a:off x="1344967" y="5649329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A plot showing an example orbit for the restricted three-body problem. In this case, the electron path takes the shape of a figure-eight pattern.</a:t>
            </a:r>
          </a:p>
        </p:txBody>
      </p:sp>
    </p:spTree>
    <p:extLst>
      <p:ext uri="{BB962C8B-B14F-4D97-AF65-F5344CB8AC3E}">
        <p14:creationId xmlns:p14="http://schemas.microsoft.com/office/powerpoint/2010/main" val="198085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B78-D179-459D-8FB9-CFB5B496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three-body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B1B9C-440B-4AC0-8471-3AB1ADFE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41" y="1270000"/>
            <a:ext cx="6720853" cy="4498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AAB0C-F320-4CC3-BB4B-B1A80685684A}"/>
              </a:ext>
            </a:extLst>
          </p:cNvPr>
          <p:cNvSpPr txBox="1"/>
          <p:nvPr/>
        </p:nvSpPr>
        <p:spPr>
          <a:xfrm>
            <a:off x="1637663" y="5538024"/>
            <a:ext cx="667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A plot showing the paths of particles for the general three-body case. The initial conditions are the same as that used to generate Figure 6.</a:t>
            </a:r>
          </a:p>
        </p:txBody>
      </p:sp>
    </p:spTree>
    <p:extLst>
      <p:ext uri="{BB962C8B-B14F-4D97-AF65-F5344CB8AC3E}">
        <p14:creationId xmlns:p14="http://schemas.microsoft.com/office/powerpoint/2010/main" val="3804651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416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The classical H2+ ion </vt:lpstr>
      <vt:lpstr>The two-body problem</vt:lpstr>
      <vt:lpstr>The two-body problem</vt:lpstr>
      <vt:lpstr>Numerical considerations</vt:lpstr>
      <vt:lpstr>Numerical considerations</vt:lpstr>
      <vt:lpstr>Numerical Considerations</vt:lpstr>
      <vt:lpstr>The restricted three-body problem</vt:lpstr>
      <vt:lpstr>The restricted three-body problem</vt:lpstr>
      <vt:lpstr>The three-body problem</vt:lpstr>
      <vt:lpstr>The three-body problem</vt:lpstr>
      <vt:lpstr>The three-body problem</vt:lpstr>
      <vt:lpstr>The three-body problem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classical H2+ ion </dc:title>
  <dc:creator> </dc:creator>
  <cp:lastModifiedBy> </cp:lastModifiedBy>
  <cp:revision>5</cp:revision>
  <dcterms:created xsi:type="dcterms:W3CDTF">2019-05-03T12:59:11Z</dcterms:created>
  <dcterms:modified xsi:type="dcterms:W3CDTF">2019-05-07T17:18:49Z</dcterms:modified>
</cp:coreProperties>
</file>