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88" d="100"/>
          <a:sy n="88" d="100"/>
        </p:scale>
        <p:origin x="2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25677-505B-47B7-8433-E2427DB2D168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9F6D0-6E47-4BE8-8282-E4FD844F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4225-3B8C-458D-859B-28CCD5F35E65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751A2-F718-47F7-979F-EAD83CD58B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445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4225-3B8C-458D-859B-28CCD5F35E65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751A2-F718-47F7-979F-EAD83CD58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4225-3B8C-458D-859B-28CCD5F35E65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751A2-F718-47F7-979F-EAD83CD58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4225-3B8C-458D-859B-28CCD5F35E65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751A2-F718-47F7-979F-EAD83CD58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4225-3B8C-458D-859B-28CCD5F35E65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751A2-F718-47F7-979F-EAD83CD58B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79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4225-3B8C-458D-859B-28CCD5F35E65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751A2-F718-47F7-979F-EAD83CD58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9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4225-3B8C-458D-859B-28CCD5F35E65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751A2-F718-47F7-979F-EAD83CD58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4225-3B8C-458D-859B-28CCD5F35E65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751A2-F718-47F7-979F-EAD83CD58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4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4225-3B8C-458D-859B-28CCD5F35E65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751A2-F718-47F7-979F-EAD83CD58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5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8F24225-3B8C-458D-859B-28CCD5F35E65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E751A2-F718-47F7-979F-EAD83CD58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0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4225-3B8C-458D-859B-28CCD5F35E65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751A2-F718-47F7-979F-EAD83CD58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7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F24225-3B8C-458D-859B-28CCD5F35E65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3E751A2-F718-47F7-979F-EAD83CD58B0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43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lakshminarasimhakumar1234@gmail.com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linkedin.com/in/lakshmi-narasimha-kumar-c-2b66a1294" TargetMode="External"/><Relationship Id="rId4" Type="http://schemas.openxmlformats.org/officeDocument/2006/relationships/hyperlink" Target="https://github.com/C-LNKuma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-programming-language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ql-ddl-dql-dml-dcl-tcl-commands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BE660-3FB0-4E5F-A385-47CCD78F6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569" y="977317"/>
            <a:ext cx="10010862" cy="3221373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7030A0"/>
                </a:solidFill>
              </a:rPr>
              <a:t>Functions &amp; Modules and Data Manipulation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AA1E3-F4AB-4233-81C6-C1FF71037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1450" y="5019778"/>
            <a:ext cx="7105475" cy="45791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CHINNAM LAKSHMI NARASIMHA KUMAR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00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D3D04-A36A-41BE-8A07-43B2638E06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" t="10023" r="-135" b="12382"/>
          <a:stretch/>
        </p:blipFill>
        <p:spPr>
          <a:xfrm>
            <a:off x="561703" y="588066"/>
            <a:ext cx="6209212" cy="44413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08B683-B4F8-43D1-981C-0C923C36C6DC}"/>
              </a:ext>
            </a:extLst>
          </p:cNvPr>
          <p:cNvSpPr txBox="1"/>
          <p:nvPr/>
        </p:nvSpPr>
        <p:spPr>
          <a:xfrm>
            <a:off x="6932023" y="1828562"/>
            <a:ext cx="490728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Iam</a:t>
            </a:r>
            <a:r>
              <a:rPr lang="en-US" dirty="0"/>
              <a:t> </a:t>
            </a:r>
            <a:r>
              <a:rPr lang="en-US" b="1" dirty="0"/>
              <a:t>CHINNAM LAKSHMI NARASIMHA KUMAR</a:t>
            </a:r>
          </a:p>
          <a:p>
            <a:endParaRPr lang="en-US" dirty="0"/>
          </a:p>
          <a:p>
            <a:r>
              <a:rPr lang="en-US" sz="2000" b="1" dirty="0" err="1"/>
              <a:t>Iam</a:t>
            </a:r>
            <a:r>
              <a:rPr lang="en-US" sz="2000" b="1" dirty="0"/>
              <a:t> available with :</a:t>
            </a:r>
          </a:p>
          <a:p>
            <a:endParaRPr lang="en-US" dirty="0"/>
          </a:p>
          <a:p>
            <a:r>
              <a:rPr lang="en-US" dirty="0"/>
              <a:t>Mail id : </a:t>
            </a:r>
            <a:r>
              <a:rPr lang="en-US" dirty="0">
                <a:hlinkClick r:id="rId3"/>
              </a:rPr>
              <a:t>lakshminarasimhakumar1234@gmail.com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: </a:t>
            </a:r>
            <a:r>
              <a:rPr lang="en-US" dirty="0">
                <a:hlinkClick r:id="rId4"/>
              </a:rPr>
              <a:t>C-</a:t>
            </a:r>
            <a:r>
              <a:rPr lang="en-US" dirty="0" err="1">
                <a:hlinkClick r:id="rId4"/>
              </a:rPr>
              <a:t>LNKumar</a:t>
            </a:r>
            <a:r>
              <a:rPr lang="en-US" dirty="0">
                <a:hlinkClick r:id="rId4"/>
              </a:rPr>
              <a:t> · GitHub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Linkedin</a:t>
            </a:r>
            <a:r>
              <a:rPr lang="en-US" dirty="0"/>
              <a:t> : </a:t>
            </a:r>
            <a:r>
              <a:rPr lang="en-US" b="0" i="0" dirty="0">
                <a:effectLst/>
                <a:latin typeface="-apple-system"/>
                <a:hlinkClick r:id="rId5"/>
              </a:rPr>
              <a:t>www.linkedin.com/in/lakshmi-narasimha-kumar-c-2b66a1294</a:t>
            </a:r>
            <a:endParaRPr lang="en-US" b="0" i="0" dirty="0">
              <a:effectLst/>
              <a:latin typeface="-apple-system"/>
            </a:endParaRPr>
          </a:p>
          <a:p>
            <a:endParaRPr lang="en-US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2201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9B0C-858E-49B5-B50D-755E9F58E4EF}"/>
              </a:ext>
            </a:extLst>
          </p:cNvPr>
          <p:cNvSpPr txBox="1"/>
          <p:nvPr/>
        </p:nvSpPr>
        <p:spPr>
          <a:xfrm>
            <a:off x="1445527" y="575245"/>
            <a:ext cx="930094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function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is a </a:t>
            </a:r>
            <a:r>
              <a:rPr lang="en-US" sz="2000" b="0" i="0" u="sng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block of code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which only runs </a:t>
            </a:r>
            <a:r>
              <a:rPr lang="en-US" sz="2000" b="0" i="0" u="sng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it is called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You can pass data, known as parameters, into a function.</a:t>
            </a:r>
          </a:p>
          <a:p>
            <a:pPr rtl="0" fontAlgn="base"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rtl="0" fontAlgn="base">
              <a:spcBef>
                <a:spcPts val="140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Example :</a:t>
            </a:r>
          </a:p>
          <a:p>
            <a:pPr rtl="0" fontAlgn="base">
              <a:spcBef>
                <a:spcPts val="1400"/>
              </a:spcBef>
              <a:spcAft>
                <a:spcPts val="0"/>
              </a:spcAft>
            </a:pPr>
            <a:endParaRPr lang="en-US" sz="1800" b="1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rtl="0" fontAlgn="base">
              <a:spcBef>
                <a:spcPts val="20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def string_test(s):</a:t>
            </a:r>
          </a:p>
          <a:p>
            <a:pPr rtl="0" fontAlgn="base">
              <a:spcBef>
                <a:spcPts val="20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d={"UPPER_CASE":0, "LOWER_CASE":0}</a:t>
            </a:r>
          </a:p>
          <a:p>
            <a:pPr rtl="0" fontAlgn="base">
              <a:spcBef>
                <a:spcPts val="20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for c in s:</a:t>
            </a:r>
          </a:p>
          <a:p>
            <a:pPr rtl="0" fontAlgn="base">
              <a:spcBef>
                <a:spcPts val="20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 if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c.isupper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():</a:t>
            </a:r>
          </a:p>
          <a:p>
            <a:pPr rtl="0" fontAlgn="base">
              <a:spcBef>
                <a:spcPts val="20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    d["UPPER_CASE"]+=1</a:t>
            </a:r>
          </a:p>
          <a:p>
            <a:pPr rtl="0" fontAlgn="base">
              <a:spcBef>
                <a:spcPts val="20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elif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c.islower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():</a:t>
            </a:r>
          </a:p>
          <a:p>
            <a:pPr rtl="0" fontAlgn="base">
              <a:spcBef>
                <a:spcPts val="20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    d["LOWER_CASE"]+=1</a:t>
            </a:r>
          </a:p>
          <a:p>
            <a:pPr rtl="0" fontAlgn="base">
              <a:spcBef>
                <a:spcPts val="20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 else:</a:t>
            </a:r>
          </a:p>
          <a:p>
            <a:pPr rtl="0" fontAlgn="base">
              <a:spcBef>
                <a:spcPts val="20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    pass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7861A2-C700-4956-9453-0B87D1711CD4}"/>
              </a:ext>
            </a:extLst>
          </p:cNvPr>
          <p:cNvSpPr txBox="1"/>
          <p:nvPr/>
        </p:nvSpPr>
        <p:spPr>
          <a:xfrm>
            <a:off x="8581938" y="5743503"/>
            <a:ext cx="241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Continued in next slide</a:t>
            </a:r>
          </a:p>
        </p:txBody>
      </p:sp>
    </p:spTree>
    <p:extLst>
      <p:ext uri="{BB962C8B-B14F-4D97-AF65-F5344CB8AC3E}">
        <p14:creationId xmlns:p14="http://schemas.microsoft.com/office/powerpoint/2010/main" val="186883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F7E1B3-7789-46D9-A42C-007FFB4470FE}"/>
              </a:ext>
            </a:extLst>
          </p:cNvPr>
          <p:cNvSpPr txBox="1"/>
          <p:nvPr/>
        </p:nvSpPr>
        <p:spPr>
          <a:xfrm>
            <a:off x="1404257" y="961658"/>
            <a:ext cx="9383486" cy="4934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ts val="200"/>
              </a:spcBef>
            </a:pPr>
            <a:r>
              <a:rPr lang="en-US" sz="2800" dirty="0"/>
              <a:t>print ("Original String : ", s)</a:t>
            </a:r>
          </a:p>
          <a:p>
            <a:pPr>
              <a:spcBef>
                <a:spcPts val="200"/>
              </a:spcBef>
            </a:pPr>
            <a:r>
              <a:rPr lang="en-US" sz="2800" dirty="0"/>
              <a:t>print ("No. of Upper case characters : ", d["UPPER_CASE"])</a:t>
            </a:r>
          </a:p>
          <a:p>
            <a:pPr>
              <a:spcBef>
                <a:spcPts val="200"/>
              </a:spcBef>
            </a:pPr>
            <a:r>
              <a:rPr lang="en-US" sz="2800" dirty="0"/>
              <a:t>print ("No. of Lower case Characters : ", d["LOWER_CASE"])</a:t>
            </a:r>
          </a:p>
          <a:p>
            <a:pPr>
              <a:spcBef>
                <a:spcPts val="200"/>
              </a:spcBef>
            </a:pPr>
            <a:endParaRPr lang="en-US" sz="28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2800" dirty="0"/>
              <a:t>  string_test('Hello Mr. Rogers, how are you this fine Tuesday?’)</a:t>
            </a:r>
          </a:p>
          <a:p>
            <a:endParaRPr lang="en-US" sz="2800" b="1" dirty="0"/>
          </a:p>
          <a:p>
            <a:r>
              <a:rPr lang="en-US" sz="2800" b="1" dirty="0"/>
              <a:t>Output :</a:t>
            </a:r>
          </a:p>
          <a:p>
            <a:r>
              <a:rPr lang="en-US" sz="2800" dirty="0"/>
              <a:t>Original String :  Hello Mr. Rogers, how are you this fine Tuesday?</a:t>
            </a:r>
          </a:p>
          <a:p>
            <a:r>
              <a:rPr lang="en-US" sz="2800" dirty="0"/>
              <a:t>No. of Upper case characters :  4</a:t>
            </a:r>
          </a:p>
          <a:p>
            <a:r>
              <a:rPr lang="en-US" sz="2800" dirty="0"/>
              <a:t>No. of Lower case Characters :  33</a:t>
            </a:r>
          </a:p>
        </p:txBody>
      </p:sp>
    </p:spTree>
    <p:extLst>
      <p:ext uri="{BB962C8B-B14F-4D97-AF65-F5344CB8AC3E}">
        <p14:creationId xmlns:p14="http://schemas.microsoft.com/office/powerpoint/2010/main" val="62245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EC7246-4113-4F44-9A3A-788DD379A0C5}"/>
              </a:ext>
            </a:extLst>
          </p:cNvPr>
          <p:cNvSpPr txBox="1"/>
          <p:nvPr/>
        </p:nvSpPr>
        <p:spPr>
          <a:xfrm>
            <a:off x="1458685" y="1690062"/>
            <a:ext cx="927462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27262B"/>
                </a:solidFill>
                <a:effectLst/>
                <a:latin typeface="Poppins" panose="00000500000000000000" pitchFamily="2" charset="0"/>
              </a:rPr>
              <a:t>Modules :</a:t>
            </a:r>
          </a:p>
          <a:p>
            <a:pPr algn="l"/>
            <a:endParaRPr lang="en-US" sz="2400" b="1" i="0" dirty="0">
              <a:solidFill>
                <a:srgbClr val="27262B"/>
              </a:solidFill>
              <a:effectLst/>
              <a:latin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0" i="0" dirty="0">
                <a:effectLst/>
                <a:latin typeface="Nunito" panose="020B0604020202020204" pitchFamily="2" charset="0"/>
              </a:rPr>
              <a:t>A </a:t>
            </a:r>
            <a:r>
              <a:rPr lang="en-US" sz="2400" b="0" i="0" u="sng" dirty="0">
                <a:effectLst/>
                <a:latin typeface="Nunito" panose="020B06040202020202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en-US" sz="2400" b="0" i="0" dirty="0">
                <a:effectLst/>
                <a:latin typeface="Nunito" panose="020B0604020202020204" pitchFamily="2" charset="0"/>
              </a:rPr>
              <a:t> module is a file containing Python definitions and statements. A module can define functions, classes, and variables. </a:t>
            </a:r>
          </a:p>
          <a:p>
            <a:endParaRPr lang="en-US" sz="2400" b="0" i="0" dirty="0">
              <a:effectLst/>
              <a:latin typeface="Nunito" panose="020B0604020202020204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0" i="0" dirty="0">
                <a:effectLst/>
                <a:latin typeface="Nunito" panose="020B0604020202020204" pitchFamily="2" charset="0"/>
              </a:rPr>
              <a:t>A module can also include runnable code. Grouping related code into a module makes the code easier to understand and use. It also makes the code logically organized.</a:t>
            </a:r>
            <a:endParaRPr lang="en-US" sz="2000" b="1" i="0" dirty="0">
              <a:effectLst/>
              <a:latin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79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E1BA8C-50AB-4761-BE25-9F5AAB48C374}"/>
              </a:ext>
            </a:extLst>
          </p:cNvPr>
          <p:cNvSpPr txBox="1"/>
          <p:nvPr/>
        </p:nvSpPr>
        <p:spPr>
          <a:xfrm>
            <a:off x="1584960" y="1065223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Creating a python module</a:t>
            </a:r>
            <a:r>
              <a:rPr lang="en-US" dirty="0"/>
              <a:t> :</a:t>
            </a:r>
          </a:p>
          <a:p>
            <a:r>
              <a:rPr lang="en-US" dirty="0"/>
              <a:t>	# A simple module, calc.py</a:t>
            </a:r>
          </a:p>
          <a:p>
            <a:r>
              <a:rPr lang="en-US" dirty="0"/>
              <a:t>	def add(x, y):</a:t>
            </a:r>
          </a:p>
          <a:p>
            <a:r>
              <a:rPr lang="en-US" dirty="0"/>
              <a:t>		return (</a:t>
            </a:r>
            <a:r>
              <a:rPr lang="en-US" dirty="0" err="1"/>
              <a:t>x+y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	def subtract(x, y):</a:t>
            </a:r>
          </a:p>
          <a:p>
            <a:r>
              <a:rPr lang="en-US" dirty="0"/>
              <a:t>		return (x-y)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57847-F0ED-411A-9C2D-5BB07F2EBE4F}"/>
              </a:ext>
            </a:extLst>
          </p:cNvPr>
          <p:cNvSpPr txBox="1"/>
          <p:nvPr/>
        </p:nvSpPr>
        <p:spPr>
          <a:xfrm>
            <a:off x="1584960" y="3730675"/>
            <a:ext cx="67056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 Importing module</a:t>
            </a:r>
            <a:r>
              <a:rPr lang="en-US" dirty="0"/>
              <a:t> :</a:t>
            </a:r>
          </a:p>
          <a:p>
            <a:r>
              <a:rPr lang="en-US" dirty="0"/>
              <a:t>	# importing module calc.py</a:t>
            </a:r>
          </a:p>
          <a:p>
            <a:r>
              <a:rPr lang="en-US" dirty="0"/>
              <a:t>	import calc</a:t>
            </a:r>
          </a:p>
          <a:p>
            <a:endParaRPr lang="en-US" dirty="0"/>
          </a:p>
          <a:p>
            <a:r>
              <a:rPr lang="en-US" dirty="0"/>
              <a:t>	print(</a:t>
            </a:r>
            <a:r>
              <a:rPr lang="en-US" dirty="0" err="1"/>
              <a:t>calc.add</a:t>
            </a:r>
            <a:r>
              <a:rPr lang="en-US" dirty="0"/>
              <a:t>(10, 2))</a:t>
            </a:r>
          </a:p>
        </p:txBody>
      </p:sp>
    </p:spTree>
    <p:extLst>
      <p:ext uri="{BB962C8B-B14F-4D97-AF65-F5344CB8AC3E}">
        <p14:creationId xmlns:p14="http://schemas.microsoft.com/office/powerpoint/2010/main" val="2635737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3AFA98-2DE9-4557-BD52-B9377487A909}"/>
              </a:ext>
            </a:extLst>
          </p:cNvPr>
          <p:cNvSpPr txBox="1"/>
          <p:nvPr/>
        </p:nvSpPr>
        <p:spPr>
          <a:xfrm>
            <a:off x="1628502" y="825528"/>
            <a:ext cx="8934995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Data manipulation</a:t>
            </a:r>
            <a:r>
              <a:rPr lang="en-US" sz="2800" dirty="0"/>
              <a:t> :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i="0" dirty="0">
                <a:effectLst/>
                <a:latin typeface="Nunito" panose="020B0604020202020204" pitchFamily="2" charset="0"/>
              </a:rPr>
              <a:t>Data Manipulation is the process of manipulating (creating, arranging, deleting) data points in a given data to get insights much easier.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Nunito" panose="020B0604020202020204" pitchFamily="2" charset="0"/>
              </a:rPr>
              <a:t>We know that about 90% of the data we have are unstructured.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Nunito" panose="020B0604020202020204" pitchFamily="2" charset="0"/>
              </a:rPr>
              <a:t>Data manipulation is a fundamental step in </a:t>
            </a:r>
            <a:r>
              <a:rPr lang="en-US" sz="2400" b="1" i="0" u="sng" dirty="0">
                <a:effectLst/>
                <a:latin typeface="Nunito" panose="020B0604020202020204" pitchFamily="2" charset="0"/>
              </a:rPr>
              <a:t>data analysis</a:t>
            </a:r>
            <a:r>
              <a:rPr lang="en-US" sz="2400" b="0" i="0" dirty="0">
                <a:effectLst/>
                <a:latin typeface="Nunito" panose="020B0604020202020204" pitchFamily="2" charset="0"/>
              </a:rPr>
              <a:t>, </a:t>
            </a:r>
            <a:r>
              <a:rPr lang="en-US" sz="2400" b="1" i="0" u="sng" dirty="0">
                <a:effectLst/>
                <a:latin typeface="Nunito" panose="020B0604020202020204" pitchFamily="2" charset="0"/>
              </a:rPr>
              <a:t>data mining</a:t>
            </a:r>
            <a:r>
              <a:rPr lang="en-US" sz="2400" b="0" i="0" dirty="0">
                <a:effectLst/>
                <a:latin typeface="Nunito" panose="020B0604020202020204" pitchFamily="2" charset="0"/>
              </a:rPr>
              <a:t>, and </a:t>
            </a:r>
            <a:r>
              <a:rPr lang="en-US" sz="2400" b="1" i="0" dirty="0">
                <a:effectLst/>
                <a:latin typeface="Nunito" panose="020B0604020202020204" pitchFamily="2" charset="0"/>
              </a:rPr>
              <a:t>data preparation</a:t>
            </a:r>
            <a:r>
              <a:rPr lang="en-US" sz="2400" b="0" i="0" dirty="0">
                <a:effectLst/>
                <a:latin typeface="Nunito" panose="020B0604020202020204" pitchFamily="2" charset="0"/>
              </a:rPr>
              <a:t> for machine learning and is essential for making informed decisions and drawing conclusions from raw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820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2F65BB-20D1-4BC2-8616-A2F81E54E7BB}"/>
              </a:ext>
            </a:extLst>
          </p:cNvPr>
          <p:cNvSpPr txBox="1"/>
          <p:nvPr/>
        </p:nvSpPr>
        <p:spPr>
          <a:xfrm>
            <a:off x="1680754" y="842945"/>
            <a:ext cx="8830491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400" b="1" i="0" dirty="0">
                <a:effectLst/>
                <a:latin typeface="Nunito" panose="020B0604020202020204" pitchFamily="2" charset="0"/>
              </a:rPr>
              <a:t>Operations of Data Manipulation :</a:t>
            </a:r>
          </a:p>
          <a:p>
            <a:pPr marL="285750" indent="-285750" algn="l" fontAlgn="base">
              <a:buFont typeface="Courier New" panose="02070309020205020404" pitchFamily="49" charset="0"/>
              <a:buChar char="o"/>
            </a:pPr>
            <a:endParaRPr lang="en-US" b="0" i="0" dirty="0">
              <a:effectLst/>
              <a:latin typeface="Nunito" panose="020B0604020202020204" pitchFamily="2" charset="0"/>
            </a:endParaRPr>
          </a:p>
          <a:p>
            <a:pPr marL="285750" indent="-285750" algn="l" fontAlgn="base">
              <a:buFont typeface="Courier New" panose="02070309020205020404" pitchFamily="49" charset="0"/>
              <a:buChar char="o"/>
            </a:pPr>
            <a:r>
              <a:rPr lang="en-US" sz="2000" b="0" i="0" dirty="0">
                <a:effectLst/>
                <a:latin typeface="Nunito" panose="020B0604020202020204" pitchFamily="2" charset="0"/>
              </a:rPr>
              <a:t>Data Manipulation follows the 4 main operations, </a:t>
            </a:r>
            <a:r>
              <a:rPr lang="en-US" sz="2000" b="1" i="0" dirty="0">
                <a:effectLst/>
                <a:latin typeface="Nunito" panose="020B0604020202020204" pitchFamily="2" charset="0"/>
              </a:rPr>
              <a:t>CRUD (Create, Read, Update and Delete)</a:t>
            </a:r>
            <a:r>
              <a:rPr lang="en-US" sz="2000" b="0" i="0" dirty="0">
                <a:effectLst/>
                <a:latin typeface="Nunito" panose="020B0604020202020204" pitchFamily="2" charset="0"/>
              </a:rPr>
              <a:t>. </a:t>
            </a:r>
          </a:p>
          <a:p>
            <a:pPr marL="285750" indent="-285750" algn="l" fontAlgn="base">
              <a:buFont typeface="Courier New" panose="02070309020205020404" pitchFamily="49" charset="0"/>
              <a:buChar char="o"/>
            </a:pPr>
            <a:r>
              <a:rPr lang="en-US" sz="2000" b="0" i="0" dirty="0">
                <a:effectLst/>
                <a:latin typeface="Nunito" panose="020B0604020202020204" pitchFamily="2" charset="0"/>
              </a:rPr>
              <a:t>It is used in many industries to improve the overall output.</a:t>
            </a:r>
          </a:p>
          <a:p>
            <a:pPr marL="285750" indent="-285750" algn="l" fontAlgn="base">
              <a:buFont typeface="Courier New" panose="02070309020205020404" pitchFamily="49" charset="0"/>
              <a:buChar char="o"/>
            </a:pPr>
            <a:r>
              <a:rPr lang="en-US" sz="2000" b="0" i="0" dirty="0">
                <a:effectLst/>
                <a:latin typeface="Nunito" panose="020B0604020202020204" pitchFamily="2" charset="0"/>
              </a:rPr>
              <a:t>In most </a:t>
            </a:r>
            <a:r>
              <a:rPr lang="en-US" sz="2000" b="0" i="0" u="sng" dirty="0">
                <a:effectLst/>
                <a:latin typeface="Nunito" panose="020B06040202020202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DML</a:t>
            </a:r>
            <a:r>
              <a:rPr lang="en-US" sz="2000" b="0" i="0" dirty="0">
                <a:effectLst/>
                <a:latin typeface="Nunito" panose="020B0604020202020204" pitchFamily="2" charset="0"/>
              </a:rPr>
              <a:t>, there is some version of the CRUD operations where:</a:t>
            </a:r>
          </a:p>
          <a:p>
            <a:pPr algn="l" fontAlgn="base"/>
            <a:endParaRPr lang="en-US" sz="2000" b="1" i="0" dirty="0">
              <a:effectLst/>
              <a:latin typeface="Nunito" panose="020B0604020202020204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  <a:latin typeface="Nunito" panose="020B0604020202020204" pitchFamily="2" charset="0"/>
              </a:rPr>
              <a:t>Create:</a:t>
            </a:r>
            <a:r>
              <a:rPr lang="en-US" sz="2000" b="0" i="0" dirty="0">
                <a:effectLst/>
                <a:latin typeface="Nunito" panose="020B0604020202020204" pitchFamily="2" charset="0"/>
              </a:rPr>
              <a:t> To create a new data point or database.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  <a:latin typeface="Nunito" panose="020B0604020202020204" pitchFamily="2" charset="0"/>
              </a:rPr>
              <a:t>Read:</a:t>
            </a:r>
            <a:r>
              <a:rPr lang="en-US" sz="2000" b="0" i="0" dirty="0">
                <a:effectLst/>
                <a:latin typeface="Nunito" panose="020B0604020202020204" pitchFamily="2" charset="0"/>
              </a:rPr>
              <a:t> Read the data to understand where we need to perform data manipulation.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  <a:latin typeface="Nunito" panose="020B0604020202020204" pitchFamily="2" charset="0"/>
              </a:rPr>
              <a:t>Update:</a:t>
            </a:r>
            <a:r>
              <a:rPr lang="en-US" sz="2000" b="0" i="0" dirty="0">
                <a:effectLst/>
                <a:latin typeface="Nunito" panose="020B0604020202020204" pitchFamily="2" charset="0"/>
              </a:rPr>
              <a:t> Update missing/wrong data points with the correct ones to encourage data to be streamlined.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  <a:latin typeface="Nunito" panose="020B0604020202020204" pitchFamily="2" charset="0"/>
              </a:rPr>
              <a:t>Delete:</a:t>
            </a:r>
            <a:r>
              <a:rPr lang="en-US" sz="2000" b="0" i="0" dirty="0">
                <a:effectLst/>
                <a:latin typeface="Nunito" panose="020B0604020202020204" pitchFamily="2" charset="0"/>
              </a:rPr>
              <a:t> Deletes the rows with missing data points/ erroneous/ misclassified data.</a:t>
            </a:r>
          </a:p>
          <a:p>
            <a:pPr algn="l" fontAlgn="base"/>
            <a:endParaRPr lang="en-US" sz="2000" b="1" i="0" dirty="0">
              <a:effectLst/>
              <a:latin typeface="Nuni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60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ris-Dataset">
            <a:extLst>
              <a:ext uri="{FF2B5EF4-FFF2-40B4-BE49-F238E27FC236}">
                <a16:creationId xmlns:a16="http://schemas.microsoft.com/office/drawing/2014/main" id="{74C8423A-FA91-4FCF-B52C-EFE5CDCF2E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2103" y="1095103"/>
            <a:ext cx="2486297" cy="248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F1DCB9-B72B-41B5-BF57-E2F970D55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859" y="1524069"/>
            <a:ext cx="6192066" cy="4594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81F40E-5ABD-410A-9FD3-AFC69E2F42D3}"/>
              </a:ext>
            </a:extLst>
          </p:cNvPr>
          <p:cNvSpPr txBox="1"/>
          <p:nvPr/>
        </p:nvSpPr>
        <p:spPr>
          <a:xfrm>
            <a:off x="1105988" y="416073"/>
            <a:ext cx="862148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400" b="1" i="0" dirty="0">
                <a:effectLst/>
                <a:latin typeface="Nunito" panose="020B0604020202020204" pitchFamily="2" charset="0"/>
              </a:rPr>
              <a:t>Example of Data Manipulation :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Nunito" panose="020B0604020202020204" pitchFamily="2" charset="0"/>
              </a:rPr>
              <a:t> </a:t>
            </a:r>
          </a:p>
          <a:p>
            <a:pPr algn="l" rtl="0" fontAlgn="base"/>
            <a:r>
              <a:rPr lang="en-US" sz="2400" dirty="0">
                <a:solidFill>
                  <a:srgbClr val="FFFFFF"/>
                </a:solidFill>
                <a:latin typeface="Nunito" panose="020B0604020202020204" pitchFamily="2" charset="0"/>
              </a:rPr>
              <a:t>	</a:t>
            </a:r>
            <a:r>
              <a:rPr lang="en-US" b="0" i="0" dirty="0">
                <a:effectLst/>
                <a:latin typeface="Nunito" panose="020B0604020202020204" pitchFamily="2" charset="0"/>
              </a:rPr>
              <a:t>Considering you have a dataset, you’ll need to load it and display it.</a:t>
            </a:r>
          </a:p>
          <a:p>
            <a:pPr algn="l" rtl="0" fontAlgn="base"/>
            <a:r>
              <a:rPr lang="en-US" b="0" i="0" dirty="0">
                <a:effectLst/>
                <a:latin typeface="Nunito" panose="020B0604020202020204" pitchFamily="2" charset="0"/>
              </a:rPr>
              <a:t>	The Iris dataset is viewed below:</a:t>
            </a:r>
            <a:endParaRPr lang="en-US" sz="2400" b="0" i="0" dirty="0">
              <a:effectLst/>
              <a:latin typeface="Nuni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30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Iris-Dataset-Output">
            <a:extLst>
              <a:ext uri="{FF2B5EF4-FFF2-40B4-BE49-F238E27FC236}">
                <a16:creationId xmlns:a16="http://schemas.microsoft.com/office/drawing/2014/main" id="{9ADE5B69-0D41-4B30-8C4C-C622B3D568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96C520-B5D7-43F2-97CA-A5885B0DD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286" y="3564017"/>
            <a:ext cx="7447427" cy="21382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17CF5F-FF68-497C-8F57-D822258FF730}"/>
              </a:ext>
            </a:extLst>
          </p:cNvPr>
          <p:cNvSpPr txBox="1"/>
          <p:nvPr/>
        </p:nvSpPr>
        <p:spPr>
          <a:xfrm>
            <a:off x="1518557" y="269844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effectLst/>
                <a:latin typeface="Nunito" panose="020B0604020202020204" pitchFamily="2" charset="0"/>
              </a:rPr>
              <a:t>Output</a:t>
            </a:r>
            <a:r>
              <a:rPr lang="en-US" b="1" i="0" dirty="0">
                <a:effectLst/>
                <a:latin typeface="Nunito" panose="020B0604020202020204" pitchFamily="2" charset="0"/>
              </a:rPr>
              <a:t> </a:t>
            </a:r>
            <a:r>
              <a:rPr lang="en-US" sz="2400" b="1" i="0" dirty="0">
                <a:effectLst/>
                <a:latin typeface="Nunito" panose="020B0604020202020204" pitchFamily="2" charset="0"/>
              </a:rPr>
              <a:t>: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5AD1D7-60C4-49B0-9209-AC4F1414C8F3}"/>
              </a:ext>
            </a:extLst>
          </p:cNvPr>
          <p:cNvSpPr txBox="1"/>
          <p:nvPr/>
        </p:nvSpPr>
        <p:spPr>
          <a:xfrm>
            <a:off x="2020388" y="663284"/>
            <a:ext cx="66794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#program for using data manipulation</a:t>
            </a:r>
          </a:p>
          <a:p>
            <a:r>
              <a:rPr lang="en-US" dirty="0"/>
              <a:t>import pandas as pd </a:t>
            </a:r>
          </a:p>
          <a:p>
            <a:r>
              <a:rPr lang="en-US" dirty="0"/>
              <a:t>df=</a:t>
            </a:r>
            <a:r>
              <a:rPr lang="en-US" dirty="0" err="1"/>
              <a:t>pd.read_csv</a:t>
            </a:r>
            <a:r>
              <a:rPr lang="en-US" dirty="0"/>
              <a:t>("Iris.csv") </a:t>
            </a:r>
          </a:p>
          <a:p>
            <a:r>
              <a:rPr lang="en-US" dirty="0"/>
              <a:t>print(</a:t>
            </a:r>
            <a:r>
              <a:rPr lang="en-US" dirty="0" err="1"/>
              <a:t>df.tail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6205511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</TotalTime>
  <Words>599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Courier New</vt:lpstr>
      <vt:lpstr>Nunito</vt:lpstr>
      <vt:lpstr>Poppins</vt:lpstr>
      <vt:lpstr>Verdana</vt:lpstr>
      <vt:lpstr>Wingdings</vt:lpstr>
      <vt:lpstr>Retrospect</vt:lpstr>
      <vt:lpstr>Functions &amp; Modules and Data Manipulation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&amp; Modules and Data Manipulation in Python</dc:title>
  <dc:creator>LAKSHMI NARASIMHA KUMAR</dc:creator>
  <cp:lastModifiedBy>LAKSHMI NARASIMHA KUMAR</cp:lastModifiedBy>
  <cp:revision>13</cp:revision>
  <dcterms:created xsi:type="dcterms:W3CDTF">2023-11-18T03:26:23Z</dcterms:created>
  <dcterms:modified xsi:type="dcterms:W3CDTF">2023-11-21T17:30:56Z</dcterms:modified>
</cp:coreProperties>
</file>