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1A9A006-02F6-48C9-9CC6-B2E3304B0775}">
  <a:tblStyle styleId="{F1A9A006-02F6-48C9-9CC6-B2E3304B077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bc494c700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bc494c700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9bc494c700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9bc494c700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566202" y="214875"/>
            <a:ext cx="63651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KNN Classifier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460000" y="1282400"/>
            <a:ext cx="2955000" cy="19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17627"/>
          <a:stretch/>
        </p:blipFill>
        <p:spPr>
          <a:xfrm>
            <a:off x="306425" y="2095175"/>
            <a:ext cx="4817376" cy="65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6201" y="1159875"/>
            <a:ext cx="3512870" cy="3831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227950" y="390900"/>
            <a:ext cx="6640500" cy="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Query =&gt; x = (DS = 7, Maths=2) , k(No of neighbours) = 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3" name="Google Shape;63;p14"/>
          <p:cNvGraphicFramePr/>
          <p:nvPr/>
        </p:nvGraphicFramePr>
        <p:xfrm>
          <a:off x="144175" y="1060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{F1A9A006-02F6-48C9-9CC6-B2E3304B0775}</a:tableStyleId>
              </a:tblPr>
              <a:tblGrid>
                <a:gridCol w="1863900"/>
                <a:gridCol w="1863900"/>
                <a:gridCol w="1863900"/>
              </a:tblGrid>
              <a:tr h="62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Data Structures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100"/>
                        <a:t>Maths</a:t>
                      </a:r>
                      <a:endParaRPr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900"/>
                        <a:t>Result</a:t>
                      </a:r>
                      <a:endParaRPr sz="1900"/>
                    </a:p>
                  </a:txBody>
                  <a:tcPr marT="91425" marB="91425" marR="91425" marL="91425"/>
                </a:tc>
              </a:tr>
              <a:tr h="62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100"/>
                        <a:t>4</a:t>
                      </a:r>
                      <a:endParaRPr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100"/>
                        <a:t>3</a:t>
                      </a:r>
                      <a:endParaRPr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100"/>
                        <a:t>Fail</a:t>
                      </a:r>
                      <a:endParaRPr sz="2100"/>
                    </a:p>
                  </a:txBody>
                  <a:tcPr marT="91425" marB="91425" marR="91425" marL="91425"/>
                </a:tc>
              </a:tr>
              <a:tr h="62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100"/>
                        <a:t>6</a:t>
                      </a:r>
                      <a:endParaRPr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100"/>
                        <a:t>7</a:t>
                      </a:r>
                      <a:endParaRPr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100"/>
                        <a:t>Pass</a:t>
                      </a:r>
                      <a:endParaRPr sz="2100"/>
                    </a:p>
                  </a:txBody>
                  <a:tcPr marT="91425" marB="91425" marR="91425" marL="91425"/>
                </a:tc>
              </a:tr>
              <a:tr h="649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100"/>
                        <a:t>7</a:t>
                      </a:r>
                      <a:endParaRPr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100"/>
                        <a:t>8</a:t>
                      </a:r>
                      <a:endParaRPr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100"/>
                        <a:t>Pass</a:t>
                      </a:r>
                      <a:endParaRPr sz="2100"/>
                    </a:p>
                  </a:txBody>
                  <a:tcPr marT="91425" marB="91425" marR="91425" marL="91425"/>
                </a:tc>
              </a:tr>
              <a:tr h="62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100"/>
                        <a:t>5</a:t>
                      </a:r>
                      <a:endParaRPr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100"/>
                        <a:t>5</a:t>
                      </a:r>
                      <a:endParaRPr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100"/>
                        <a:t>Fail</a:t>
                      </a:r>
                      <a:endParaRPr sz="2100"/>
                    </a:p>
                  </a:txBody>
                  <a:tcPr marT="91425" marB="91425" marR="91425" marL="91425"/>
                </a:tc>
              </a:tr>
              <a:tr h="62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100"/>
                        <a:t>8</a:t>
                      </a:r>
                      <a:endParaRPr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100"/>
                        <a:t>8</a:t>
                      </a:r>
                      <a:endParaRPr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100"/>
                        <a:t>Pass</a:t>
                      </a:r>
                      <a:endParaRPr sz="2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10968"/>
          <a:stretch/>
        </p:blipFill>
        <p:spPr>
          <a:xfrm>
            <a:off x="5972025" y="1060850"/>
            <a:ext cx="2822950" cy="3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227950" y="390900"/>
            <a:ext cx="6640500" cy="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Query =&gt; x = (DS = 7, Maths=2) , k(No of neighbours) = 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0" name="Google Shape;70;p15"/>
          <p:cNvGraphicFramePr/>
          <p:nvPr/>
        </p:nvGraphicFramePr>
        <p:xfrm>
          <a:off x="144175" y="1060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{F1A9A006-02F6-48C9-9CC6-B2E3304B0775}</a:tableStyleId>
              </a:tblPr>
              <a:tblGrid>
                <a:gridCol w="1863900"/>
                <a:gridCol w="1863900"/>
                <a:gridCol w="1863900"/>
              </a:tblGrid>
              <a:tr h="62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Data Structures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100"/>
                        <a:t>Maths</a:t>
                      </a:r>
                      <a:endParaRPr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900"/>
                        <a:t>Result</a:t>
                      </a:r>
                      <a:endParaRPr sz="1900"/>
                    </a:p>
                  </a:txBody>
                  <a:tcPr marT="91425" marB="91425" marR="91425" marL="91425"/>
                </a:tc>
              </a:tr>
              <a:tr h="62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100"/>
                        <a:t>4</a:t>
                      </a:r>
                      <a:endParaRPr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100"/>
                        <a:t>3</a:t>
                      </a:r>
                      <a:endParaRPr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100"/>
                        <a:t>Fail</a:t>
                      </a:r>
                      <a:endParaRPr sz="2100"/>
                    </a:p>
                  </a:txBody>
                  <a:tcPr marT="91425" marB="91425" marR="91425" marL="91425"/>
                </a:tc>
              </a:tr>
              <a:tr h="62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100"/>
                        <a:t>6</a:t>
                      </a:r>
                      <a:endParaRPr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100"/>
                        <a:t>7</a:t>
                      </a:r>
                      <a:endParaRPr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100"/>
                        <a:t>Pass</a:t>
                      </a:r>
                      <a:endParaRPr sz="2100"/>
                    </a:p>
                  </a:txBody>
                  <a:tcPr marT="91425" marB="91425" marR="91425" marL="91425"/>
                </a:tc>
              </a:tr>
              <a:tr h="649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100"/>
                        <a:t>7</a:t>
                      </a:r>
                      <a:endParaRPr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100"/>
                        <a:t>8</a:t>
                      </a:r>
                      <a:endParaRPr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100"/>
                        <a:t>Pass</a:t>
                      </a:r>
                      <a:endParaRPr sz="2100"/>
                    </a:p>
                  </a:txBody>
                  <a:tcPr marT="91425" marB="91425" marR="91425" marL="91425"/>
                </a:tc>
              </a:tr>
              <a:tr h="62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100"/>
                        <a:t>5</a:t>
                      </a:r>
                      <a:endParaRPr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100"/>
                        <a:t>4</a:t>
                      </a:r>
                      <a:endParaRPr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100"/>
                        <a:t>Fail</a:t>
                      </a:r>
                      <a:endParaRPr sz="2100"/>
                    </a:p>
                  </a:txBody>
                  <a:tcPr marT="91425" marB="91425" marR="91425" marL="91425"/>
                </a:tc>
              </a:tr>
              <a:tr h="62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100"/>
                        <a:t>8</a:t>
                      </a:r>
                      <a:endParaRPr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100"/>
                        <a:t>6</a:t>
                      </a:r>
                      <a:endParaRPr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100"/>
                        <a:t>Pass</a:t>
                      </a:r>
                      <a:endParaRPr sz="2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71" name="Google Shape;71;p15"/>
          <p:cNvGraphicFramePr/>
          <p:nvPr/>
        </p:nvGraphicFramePr>
        <p:xfrm>
          <a:off x="6027100" y="1060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{F1A9A006-02F6-48C9-9CC6-B2E3304B0775}</a:tableStyleId>
              </a:tblPr>
              <a:tblGrid>
                <a:gridCol w="849425"/>
                <a:gridCol w="849425"/>
                <a:gridCol w="849425"/>
              </a:tblGrid>
              <a:tr h="737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(X1, Y1)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(X2,Y2)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d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640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(4,3)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(7,2)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3.16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</a:tr>
              <a:tr h="640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(6,7)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(7,2)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5.09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640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(7,8)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(7,2)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6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640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(7,4)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(7,2)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2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</a:tr>
              <a:tr h="640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(8,6)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(7,2)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4.12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